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4008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568080"/>
            <a:ext cx="777240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848960"/>
            <a:ext cx="7772400" cy="3840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D06D46A-41F4-4C68-BADD-39033E09216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568080"/>
            <a:ext cx="777240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1EC7A3E-BCCE-46E9-AD78-28FBB3DFAAF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568080"/>
            <a:ext cx="777240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848960"/>
            <a:ext cx="7772400" cy="3840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5832360"/>
            <a:ext cx="1905120" cy="4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74F65CB-BFE5-409B-96CE-D64CAFFACC33}" type="datetime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5832360"/>
            <a:ext cx="2895840" cy="4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5832360"/>
            <a:ext cx="1905120" cy="4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C4A4418-733A-41D0-978E-B949D600AA5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904760" y="0"/>
            <a:ext cx="5105160" cy="853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Kubrick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200400" y="1351080"/>
            <a:ext cx="2438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$100.679mm  payment Jan  20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066680" y="1138320"/>
            <a:ext cx="1828800" cy="113832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5867280" y="1138320"/>
            <a:ext cx="1828800" cy="113832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Citrus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505320" y="2062080"/>
            <a:ext cx="19047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15.605mm MMBtu physical gas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@ $6.45149/MMBtu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delivery Dec 1-14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895480" y="1565280"/>
            <a:ext cx="2971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 flipH="1">
            <a:off x="2895120" y="1905120"/>
            <a:ext cx="2971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971800" y="1752480"/>
            <a:ext cx="2895480" cy="308160"/>
          </a:xfrm>
          <a:custGeom>
            <a:avLst/>
            <a:gdLst/>
            <a:ahLst/>
            <a:rect l="l" t="t" r="r" b="b"/>
            <a:pathLst>
              <a:path w="1824" h="208">
                <a:moveTo>
                  <a:pt x="1824" y="112"/>
                </a:moveTo>
                <a:cubicBezTo>
                  <a:pt x="1728" y="56"/>
                  <a:pt x="1632" y="0"/>
                  <a:pt x="1488" y="16"/>
                </a:cubicBezTo>
                <a:cubicBezTo>
                  <a:pt x="1344" y="32"/>
                  <a:pt x="1160" y="208"/>
                  <a:pt x="960" y="208"/>
                </a:cubicBezTo>
                <a:cubicBezTo>
                  <a:pt x="760" y="208"/>
                  <a:pt x="448" y="32"/>
                  <a:pt x="288" y="16"/>
                </a:cubicBezTo>
                <a:cubicBezTo>
                  <a:pt x="128" y="0"/>
                  <a:pt x="48" y="96"/>
                  <a:pt x="0" y="112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838080" y="4876920"/>
            <a:ext cx="7543800" cy="111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Notes: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$100mm = (Gas price/MMBtu @ market) * (Total Gas Volume)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$678,614 =(ENA cost of funds @ LIBOR + 25)  * $100mm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Total Gas Volume = 15.605mm MMBtu’s based on November 21 prompt month price of $6.408/MMBtu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886200" y="1600200"/>
            <a:ext cx="838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SWAP 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066680" y="3352680"/>
            <a:ext cx="1828800" cy="113832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5867280" y="3352680"/>
            <a:ext cx="1828800" cy="113832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Citrus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895480" y="4267080"/>
            <a:ext cx="2971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flipH="1">
            <a:off x="2895120" y="3733920"/>
            <a:ext cx="2971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511440" y="3429000"/>
            <a:ext cx="157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$100mm  payment Dec 20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895480" y="4114800"/>
            <a:ext cx="2895840" cy="307800"/>
          </a:xfrm>
          <a:custGeom>
            <a:avLst/>
            <a:gdLst/>
            <a:ahLst/>
            <a:rect l="l" t="t" r="r" b="b"/>
            <a:pathLst>
              <a:path w="1824" h="208">
                <a:moveTo>
                  <a:pt x="1824" y="112"/>
                </a:moveTo>
                <a:cubicBezTo>
                  <a:pt x="1728" y="56"/>
                  <a:pt x="1632" y="0"/>
                  <a:pt x="1488" y="16"/>
                </a:cubicBezTo>
                <a:cubicBezTo>
                  <a:pt x="1344" y="32"/>
                  <a:pt x="1160" y="208"/>
                  <a:pt x="960" y="208"/>
                </a:cubicBezTo>
                <a:cubicBezTo>
                  <a:pt x="760" y="208"/>
                  <a:pt x="448" y="32"/>
                  <a:pt x="288" y="16"/>
                </a:cubicBezTo>
                <a:cubicBezTo>
                  <a:pt x="128" y="0"/>
                  <a:pt x="48" y="96"/>
                  <a:pt x="0" y="112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990720" y="762120"/>
            <a:ext cx="411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 time T = 0 Enron Purchases natural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434040" y="4572000"/>
            <a:ext cx="19198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15.605mm MMBtu physical gas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@ $6.4080/MMBtu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delivery Dec 1-14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887640" y="3886200"/>
            <a:ext cx="735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SWAP 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988200" y="2971800"/>
            <a:ext cx="3016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 time T = 1 Enron Sells natural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440" y="228600"/>
            <a:ext cx="7467480" cy="380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Kubrick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800" y="761760"/>
            <a:ext cx="784872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ff0000"/>
                </a:solidFill>
                <a:effectLst/>
                <a:uFillTx/>
                <a:latin typeface="Times New Roman"/>
              </a:rPr>
              <a:t>SWAP 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 T= 0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buys natural gas from Citrus with daily physical delivery @ Henry Hub Dec 1-14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Volume: 15.605mm MMBtu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pays Citrus $100.679 on January 20 (following normal market settlement terms).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$100mm = (Gas price/MMBtu @ market) * (Total Volume)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$678,614 = ENE cost of funds * $100mm (COF charge retained by Citrus)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ff0000"/>
                </a:solidFill>
                <a:effectLst/>
                <a:uFillTx/>
                <a:latin typeface="Times New Roman"/>
              </a:rPr>
              <a:t>SWAP 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 T = 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sells natural gas from Citrus with daily physical delivery @ Henry Hub Dec 1-14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Volume: 15.605mm MMBtu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receives from Citrus $100mm on December 20 (early payment terms).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$100mm = (Gas price/MMBtu @ market) * (Total Volume)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gas sales are documented under physical gas master contracts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actual physical delivery required @ Henry Hub (to be confirmed)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2000-11-14T21:23:49Z</dcterms:created>
  <dc:creator>erainer</dc:creator>
  <dc:description/>
  <dc:language>en-US</dc:language>
  <cp:lastModifiedBy>sghosh</cp:lastModifiedBy>
  <cp:lastPrinted>2000-11-21T19:34:12Z</cp:lastPrinted>
  <dcterms:modified xsi:type="dcterms:W3CDTF">2000-11-21T19:50:11Z</dcterms:modified>
  <cp:revision>26</cp:revision>
  <dc:subject/>
  <dc:title>Project Crude</dc:title>
</cp:coreProperties>
</file>