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386E4D6-1FAB-4A3E-A57D-34349F9F6E48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<Relationship Id="rId5" Type="http://schemas.openxmlformats.org/officeDocument/2006/relationships/oleObject" Target="../embeddings/oleObject2.bin"/><Relationship Id="rId6" Type="http://schemas.openxmlformats.org/officeDocument/2006/relationships/image" Target="../media/image3.png"/><Relationship Id="rId7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76320" y="316080"/>
            <a:ext cx="8991360" cy="446040"/>
          </a:xfrm>
          <a:prstGeom prst="rect">
            <a:avLst/>
          </a:prstGeom>
          <a:solidFill>
            <a:srgbClr val="00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body"/>
          </p:nvPr>
        </p:nvSpPr>
        <p:spPr>
          <a:xfrm>
            <a:off x="304920" y="1295280"/>
            <a:ext cx="76960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ff99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99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550"/>
              </a:spcBef>
              <a:buClr>
                <a:srgbClr val="ff99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550"/>
              </a:spcBef>
              <a:buClr>
                <a:srgbClr val="ff99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550"/>
              </a:spcBef>
              <a:buClr>
                <a:srgbClr val="ff99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156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156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ftr" idx="1"/>
          </p:nvPr>
        </p:nvSpPr>
        <p:spPr>
          <a:xfrm>
            <a:off x="3047760" y="617220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2"/>
          </p:nvPr>
        </p:nvSpPr>
        <p:spPr>
          <a:xfrm>
            <a:off x="632448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5F8EC65-5BF4-44FD-B4AC-B433127DF520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41120" y="6427800"/>
            <a:ext cx="228600" cy="2286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2F0090F-8375-4E71-A02E-C2DA4237B12A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5" name="" descr=""/>
          <p:cNvPicPr/>
          <p:nvPr/>
        </p:nvPicPr>
        <p:blipFill>
          <a:blip r:embed="rId2"/>
          <a:stretch/>
        </p:blipFill>
        <p:spPr>
          <a:xfrm>
            <a:off x="423720" y="6213600"/>
            <a:ext cx="8610840" cy="534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2666880" y="6485040"/>
            <a:ext cx="838440" cy="889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>
            <a:off x="2438280" y="6434280"/>
            <a:ext cx="1143000" cy="18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2001 IPG Business 0510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8" name=""/>
          <p:cNvGraphicFramePr/>
          <p:nvPr/>
        </p:nvGraphicFramePr>
        <p:xfrm>
          <a:off x="76320" y="-60480"/>
          <a:ext cx="453960" cy="7988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9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6320" y="-60480"/>
                    <a:ext cx="453960" cy="798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0" name=""/>
          <p:cNvGraphicFramePr/>
          <p:nvPr/>
        </p:nvGraphicFramePr>
        <p:xfrm>
          <a:off x="5626080" y="-60480"/>
          <a:ext cx="3441600" cy="80028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1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5626080" y="-60480"/>
                    <a:ext cx="3441600" cy="8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" name=""/>
          <p:cNvSpPr/>
          <p:nvPr/>
        </p:nvSpPr>
        <p:spPr>
          <a:xfrm>
            <a:off x="76320" y="152280"/>
            <a:ext cx="8991360" cy="6629400"/>
          </a:xfrm>
          <a:prstGeom prst="roundRect">
            <a:avLst>
              <a:gd name="adj" fmla="val 247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"/>
          <p:cNvSpPr/>
          <p:nvPr/>
        </p:nvSpPr>
        <p:spPr>
          <a:xfrm>
            <a:off x="4038480" y="6299280"/>
            <a:ext cx="3543480" cy="3682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>
            <a:off x="4032360" y="6388200"/>
            <a:ext cx="3549600" cy="18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CONFIDENTIAL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533520" y="347760"/>
            <a:ext cx="6553080" cy="380880"/>
          </a:xfrm>
          <a:prstGeom prst="rect">
            <a:avLst/>
          </a:prstGeom>
          <a:solidFill>
            <a:srgbClr val="0066ff"/>
          </a:solidFill>
          <a:ln w="1260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>
            <a:off x="0" y="762120"/>
            <a:ext cx="91440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ctr">
              <a:spcAft>
                <a:spcPts val="1562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>
            <a:off x="2743200" y="4952880"/>
            <a:ext cx="1371600" cy="762120"/>
          </a:xfrm>
          <a:prstGeom prst="roundRect">
            <a:avLst>
              <a:gd name="adj" fmla="val 27273"/>
            </a:avLst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>
            <a:off x="2819520" y="5180400"/>
            <a:ext cx="1218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Consumers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>
            <a:off x="2743200" y="1143000"/>
            <a:ext cx="1371600" cy="762120"/>
          </a:xfrm>
          <a:prstGeom prst="roundRect">
            <a:avLst>
              <a:gd name="adj" fmla="val 27273"/>
            </a:avLst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>
            <a:off x="2819520" y="1370520"/>
            <a:ext cx="1218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Producers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>
            <a:off x="3276720" y="1905120"/>
            <a:ext cx="0" cy="114300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 flipV="1">
            <a:off x="3581280" y="1904760"/>
            <a:ext cx="0" cy="114300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>
            <a:off x="2743200" y="3048120"/>
            <a:ext cx="1371600" cy="761760"/>
          </a:xfrm>
          <a:prstGeom prst="roundRect">
            <a:avLst>
              <a:gd name="adj" fmla="val 27273"/>
            </a:avLst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>
            <a:off x="2819520" y="3275280"/>
            <a:ext cx="1218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3276720" y="3809880"/>
            <a:ext cx="0" cy="114300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 flipV="1">
            <a:off x="3581280" y="3809520"/>
            <a:ext cx="0" cy="114300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>
            <a:off x="2057400" y="4296240"/>
            <a:ext cx="1219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3581280" y="4294800"/>
            <a:ext cx="381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2057400" y="2238840"/>
            <a:ext cx="1219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3581280" y="2237400"/>
            <a:ext cx="381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7162920" y="4952880"/>
            <a:ext cx="1371600" cy="762120"/>
          </a:xfrm>
          <a:prstGeom prst="roundRect">
            <a:avLst>
              <a:gd name="adj" fmla="val 27273"/>
            </a:avLst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7238880" y="5180400"/>
            <a:ext cx="1219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Advertiser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7162920" y="1143000"/>
            <a:ext cx="1371600" cy="762120"/>
          </a:xfrm>
          <a:prstGeom prst="roundRect">
            <a:avLst>
              <a:gd name="adj" fmla="val 27273"/>
            </a:avLst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7238880" y="1370520"/>
            <a:ext cx="1219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Media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7696080" y="1905120"/>
            <a:ext cx="0" cy="114300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 flipV="1">
            <a:off x="8001000" y="1904760"/>
            <a:ext cx="0" cy="114300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7162920" y="3048120"/>
            <a:ext cx="1371600" cy="761760"/>
          </a:xfrm>
          <a:prstGeom prst="roundRect">
            <a:avLst>
              <a:gd name="adj" fmla="val 27273"/>
            </a:avLst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>
            <a:off x="7238880" y="3275280"/>
            <a:ext cx="1219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IPG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7696080" y="3809880"/>
            <a:ext cx="0" cy="114300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 flipV="1">
            <a:off x="8001000" y="3809520"/>
            <a:ext cx="0" cy="114300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6858000" y="4296240"/>
            <a:ext cx="838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Media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8001000" y="4294800"/>
            <a:ext cx="380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6858000" y="2238840"/>
            <a:ext cx="838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Media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8001000" y="2237400"/>
            <a:ext cx="380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6934320" y="343080"/>
            <a:ext cx="1523880" cy="380880"/>
          </a:xfrm>
          <a:prstGeom prst="rect">
            <a:avLst/>
          </a:prstGeom>
          <a:solidFill>
            <a:srgbClr val="0066ff"/>
          </a:solidFill>
          <a:ln w="1260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152280" y="1041480"/>
            <a:ext cx="3429000" cy="278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FY 2000 Results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Sales: $100,789 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1-Yr. Sales Growth 151.3%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Net Income: $979 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1-Yr. Net Inc Growth 9.6%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Capitalization: $43.5 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Q1 2001 Results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Sales $50,129 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Net Income $425 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33160" y="228600"/>
            <a:ext cx="7924680" cy="635040"/>
          </a:xfrm>
          <a:prstGeom prst="rect">
            <a:avLst/>
          </a:prstGeom>
          <a:noFill/>
          <a:ln w="0">
            <a:noFill/>
          </a:ln>
          <a:effectLst>
            <a:outerShdw dist="36147" dir="2700000" blurRad="0" rotWithShape="0">
              <a:srgbClr val="000000"/>
            </a:outerShdw>
          </a:effectLst>
        </p:spPr>
        <p:txBody>
          <a:bodyPr lIns="91440" rIns="91440" tIns="45720" bIns="4572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Existing Enron &amp; Interpublic Group Business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4724280" y="1066680"/>
            <a:ext cx="3429000" cy="278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INTERPUBLIC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FY 2000 Results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Sales: $5,626 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1-Yr. Sales Growth 27.1%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Net Income: $359 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1-Yr. Net Inc Growth 11.4%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Capitalization: $11.2 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Q1 2001 Results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Sales: $1,302 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Net Income: $65.3 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"/>
          <p:cNvSpPr/>
          <p:nvPr/>
        </p:nvSpPr>
        <p:spPr>
          <a:xfrm>
            <a:off x="228600" y="1015920"/>
            <a:ext cx="5715000" cy="429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30040" indent="-230040">
              <a:spcBef>
                <a:spcPts val="876"/>
              </a:spcBef>
              <a:buClr>
                <a:srgbClr val="ff9933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25/75 ownership between IPG &amp; Enron.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spcBef>
                <a:spcPts val="876"/>
              </a:spcBef>
              <a:buClr>
                <a:srgbClr val="ff9933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Earnings from existing IPG businesses and clients are owned and controlled by IPG.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spcBef>
                <a:spcPts val="876"/>
              </a:spcBef>
              <a:buClr>
                <a:srgbClr val="ff9933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transactions involving risk management, structured finance products, and derivatives to be performed through JV.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spcBef>
                <a:spcPts val="876"/>
              </a:spcBef>
              <a:buClr>
                <a:srgbClr val="ff9933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spcBef>
                <a:spcPts val="876"/>
              </a:spcBef>
              <a:buClr>
                <a:srgbClr val="ff9933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spcBef>
                <a:spcPts val="876"/>
              </a:spcBef>
              <a:buClr>
                <a:srgbClr val="ff9933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spcBef>
                <a:spcPts val="876"/>
              </a:spcBef>
              <a:buClr>
                <a:srgbClr val="ff9933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spcBef>
                <a:spcPts val="876"/>
              </a:spcBef>
              <a:buClr>
                <a:srgbClr val="ff9933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spcBef>
                <a:spcPts val="876"/>
              </a:spcBef>
              <a:buClr>
                <a:srgbClr val="ff9933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JV business to be managed by fair value accounting methods (ie. price curves).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spcBef>
                <a:spcPts val="876"/>
              </a:spcBef>
              <a:buClr>
                <a:srgbClr val="ff9933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incremental media business from structured media contracts, traditional media, securitization of trade credits, financial trading will be shared 75%/25% by JV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533520" y="347760"/>
            <a:ext cx="8458200" cy="380880"/>
          </a:xfrm>
          <a:prstGeom prst="rect">
            <a:avLst/>
          </a:prstGeom>
          <a:solidFill>
            <a:srgbClr val="0066ff"/>
          </a:solidFill>
          <a:ln w="1260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685800" y="3048120"/>
            <a:ext cx="1371600" cy="761760"/>
          </a:xfrm>
          <a:prstGeom prst="roundRect">
            <a:avLst>
              <a:gd name="adj" fmla="val 27273"/>
            </a:avLst>
          </a:prstGeom>
          <a:solidFill>
            <a:srgbClr val="ffffff"/>
          </a:solidFill>
          <a:ln w="1260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33520" y="228600"/>
            <a:ext cx="8610480" cy="635040"/>
          </a:xfrm>
          <a:prstGeom prst="rect">
            <a:avLst/>
          </a:prstGeom>
          <a:noFill/>
          <a:ln w="0">
            <a:noFill/>
          </a:ln>
          <a:effectLst>
            <a:outerShdw dist="36147" dir="2700000" blurRad="0" rotWithShape="0">
              <a:srgbClr val="000000"/>
            </a:outerShdw>
          </a:effectLst>
        </p:spPr>
        <p:txBody>
          <a:bodyPr lIns="91440" rIns="91440" tIns="45720" bIns="4572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Joint Venture Between Interpublic Group &amp; Enron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0" y="762120"/>
            <a:ext cx="91440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ctr">
              <a:spcAft>
                <a:spcPts val="1562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1981080" y="2743200"/>
            <a:ext cx="19814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/ Financial Structuring / Risk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2057400" y="3276720"/>
            <a:ext cx="1828800" cy="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 flipH="1">
            <a:off x="2057400" y="3581280"/>
            <a:ext cx="1828800" cy="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59" name="ENE_C_WHI" descr=""/>
          <p:cNvPicPr/>
          <p:nvPr/>
        </p:nvPicPr>
        <p:blipFill>
          <a:blip r:embed="rId1"/>
          <a:stretch/>
        </p:blipFill>
        <p:spPr>
          <a:xfrm>
            <a:off x="1066680" y="3124080"/>
            <a:ext cx="598680" cy="609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0" name=""/>
          <p:cNvSpPr/>
          <p:nvPr/>
        </p:nvSpPr>
        <p:spPr>
          <a:xfrm>
            <a:off x="3886200" y="3048120"/>
            <a:ext cx="1371600" cy="761760"/>
          </a:xfrm>
          <a:prstGeom prst="roundRect">
            <a:avLst>
              <a:gd name="adj" fmla="val 27273"/>
            </a:avLst>
          </a:prstGeom>
          <a:solidFill>
            <a:srgbClr val="00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3962520" y="3275280"/>
            <a:ext cx="1218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JV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5257800" y="3276720"/>
            <a:ext cx="1828800" cy="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 flipH="1">
            <a:off x="5257800" y="3581280"/>
            <a:ext cx="1828800" cy="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1981080" y="3663000"/>
            <a:ext cx="1981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Earnings / Commodity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5181480" y="3686760"/>
            <a:ext cx="1981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7086600" y="4952880"/>
            <a:ext cx="1371600" cy="762120"/>
          </a:xfrm>
          <a:prstGeom prst="roundRect">
            <a:avLst>
              <a:gd name="adj" fmla="val 27273"/>
            </a:avLst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7162920" y="5180400"/>
            <a:ext cx="1218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Advertiser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>
            <a:off x="7086600" y="1143000"/>
            <a:ext cx="1371600" cy="762120"/>
          </a:xfrm>
          <a:prstGeom prst="roundRect">
            <a:avLst>
              <a:gd name="adj" fmla="val 27273"/>
            </a:avLst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>
            <a:off x="7162920" y="1370520"/>
            <a:ext cx="1218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Media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>
            <a:off x="7620120" y="1905120"/>
            <a:ext cx="0" cy="114300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 flipV="1">
            <a:off x="7924680" y="1904760"/>
            <a:ext cx="0" cy="114300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>
            <a:off x="7086600" y="3048120"/>
            <a:ext cx="1371600" cy="761760"/>
          </a:xfrm>
          <a:prstGeom prst="roundRect">
            <a:avLst>
              <a:gd name="adj" fmla="val 27273"/>
            </a:avLst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>
            <a:off x="7162920" y="3275280"/>
            <a:ext cx="1218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IPG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7620120" y="3809880"/>
            <a:ext cx="0" cy="114300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 flipV="1">
            <a:off x="7924680" y="3809520"/>
            <a:ext cx="0" cy="114300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>
            <a:off x="6781680" y="4296240"/>
            <a:ext cx="838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Media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7924680" y="4294800"/>
            <a:ext cx="381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6781680" y="2238840"/>
            <a:ext cx="838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Media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7924680" y="2237400"/>
            <a:ext cx="381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5181480" y="2971800"/>
            <a:ext cx="1981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Earnings / Media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"/>
          <p:cNvSpPr/>
          <p:nvPr/>
        </p:nvSpPr>
        <p:spPr>
          <a:xfrm>
            <a:off x="533520" y="347760"/>
            <a:ext cx="6553080" cy="380880"/>
          </a:xfrm>
          <a:prstGeom prst="rect">
            <a:avLst/>
          </a:prstGeom>
          <a:solidFill>
            <a:srgbClr val="0066ff"/>
          </a:solidFill>
          <a:ln w="1260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685800" y="3048120"/>
            <a:ext cx="1371600" cy="761760"/>
          </a:xfrm>
          <a:prstGeom prst="roundRect">
            <a:avLst>
              <a:gd name="adj" fmla="val 27273"/>
            </a:avLst>
          </a:prstGeom>
          <a:solidFill>
            <a:srgbClr val="ffffff"/>
          </a:solidFill>
          <a:ln w="1260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685800" y="4952880"/>
            <a:ext cx="1371600" cy="762120"/>
          </a:xfrm>
          <a:prstGeom prst="roundRect">
            <a:avLst>
              <a:gd name="adj" fmla="val 27273"/>
            </a:avLst>
          </a:prstGeom>
          <a:solidFill>
            <a:srgbClr val="ffffff"/>
          </a:solidFill>
          <a:ln w="1260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533160" y="228600"/>
            <a:ext cx="7924680" cy="635040"/>
          </a:xfrm>
          <a:prstGeom prst="rect">
            <a:avLst/>
          </a:prstGeom>
          <a:noFill/>
          <a:ln w="0">
            <a:noFill/>
          </a:ln>
          <a:effectLst>
            <a:outerShdw dist="36147" dir="2700000" blurRad="0" rotWithShape="0">
              <a:srgbClr val="000000"/>
            </a:outerShdw>
          </a:effectLst>
        </p:spPr>
        <p:txBody>
          <a:bodyPr lIns="91440" rIns="91440" tIns="45720" bIns="4572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Joint Venture Transaction Structure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0" y="762120"/>
            <a:ext cx="91440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ctr">
              <a:spcAft>
                <a:spcPts val="1562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>
            <a:off x="7086600" y="4952880"/>
            <a:ext cx="1371600" cy="762120"/>
          </a:xfrm>
          <a:prstGeom prst="roundRect">
            <a:avLst>
              <a:gd name="adj" fmla="val 27273"/>
            </a:avLst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7162920" y="5180400"/>
            <a:ext cx="1218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Advertiser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7086600" y="1143000"/>
            <a:ext cx="1371600" cy="762120"/>
          </a:xfrm>
          <a:prstGeom prst="roundRect">
            <a:avLst>
              <a:gd name="adj" fmla="val 27273"/>
            </a:avLst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>
            <a:off x="7162920" y="1370520"/>
            <a:ext cx="1218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Media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7620120" y="1905120"/>
            <a:ext cx="0" cy="114300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 flipV="1">
            <a:off x="7924680" y="1904760"/>
            <a:ext cx="0" cy="114300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2057400" y="3276720"/>
            <a:ext cx="1828800" cy="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 flipH="1">
            <a:off x="2057400" y="3581280"/>
            <a:ext cx="1828800" cy="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94" name="ENE_C_WHI" descr=""/>
          <p:cNvPicPr/>
          <p:nvPr/>
        </p:nvPicPr>
        <p:blipFill>
          <a:blip r:embed="rId1"/>
          <a:stretch/>
        </p:blipFill>
        <p:spPr>
          <a:xfrm>
            <a:off x="1066680" y="3124080"/>
            <a:ext cx="598680" cy="609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5" name=""/>
          <p:cNvSpPr/>
          <p:nvPr/>
        </p:nvSpPr>
        <p:spPr>
          <a:xfrm>
            <a:off x="7086600" y="3048120"/>
            <a:ext cx="1371600" cy="761760"/>
          </a:xfrm>
          <a:prstGeom prst="roundRect">
            <a:avLst>
              <a:gd name="adj" fmla="val 27273"/>
            </a:avLst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>
            <a:off x="7162920" y="3275280"/>
            <a:ext cx="1218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IPG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>
            <a:off x="7620120" y="3809880"/>
            <a:ext cx="0" cy="114300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"/>
          <p:cNvSpPr/>
          <p:nvPr/>
        </p:nvSpPr>
        <p:spPr>
          <a:xfrm flipV="1">
            <a:off x="7924680" y="3809520"/>
            <a:ext cx="0" cy="114300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"/>
          <p:cNvSpPr/>
          <p:nvPr/>
        </p:nvSpPr>
        <p:spPr>
          <a:xfrm>
            <a:off x="3886200" y="4952880"/>
            <a:ext cx="1371600" cy="762120"/>
          </a:xfrm>
          <a:prstGeom prst="roundRect">
            <a:avLst>
              <a:gd name="adj" fmla="val 27273"/>
            </a:avLst>
          </a:prstGeom>
          <a:solidFill>
            <a:srgbClr val="00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>
            <a:off x="3962520" y="5018760"/>
            <a:ext cx="121896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Incremental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Billings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"/>
          <p:cNvSpPr/>
          <p:nvPr/>
        </p:nvSpPr>
        <p:spPr>
          <a:xfrm>
            <a:off x="3886200" y="1143000"/>
            <a:ext cx="1371600" cy="762120"/>
          </a:xfrm>
          <a:prstGeom prst="roundRect">
            <a:avLst>
              <a:gd name="adj" fmla="val 27273"/>
            </a:avLst>
          </a:prstGeom>
          <a:solidFill>
            <a:srgbClr val="00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>
            <a:off x="3886200" y="1157040"/>
            <a:ext cx="137160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Structured Media Transactions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>
            <a:off x="4419720" y="1905120"/>
            <a:ext cx="0" cy="114300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 flipV="1">
            <a:off x="4724280" y="1904760"/>
            <a:ext cx="0" cy="114300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3886200" y="3048120"/>
            <a:ext cx="1371600" cy="761760"/>
          </a:xfrm>
          <a:prstGeom prst="roundRect">
            <a:avLst>
              <a:gd name="adj" fmla="val 27273"/>
            </a:avLst>
          </a:prstGeom>
          <a:solidFill>
            <a:srgbClr val="00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>
            <a:off x="3962520" y="3275280"/>
            <a:ext cx="1218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JV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4419720" y="3809880"/>
            <a:ext cx="0" cy="114300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 flipV="1">
            <a:off x="4724280" y="3809520"/>
            <a:ext cx="0" cy="114300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1219320" y="3809880"/>
            <a:ext cx="0" cy="1143000"/>
          </a:xfrm>
          <a:prstGeom prst="line">
            <a:avLst/>
          </a:prstGeom>
          <a:ln w="381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 flipV="1">
            <a:off x="1523880" y="3809520"/>
            <a:ext cx="0" cy="1143000"/>
          </a:xfrm>
          <a:prstGeom prst="line">
            <a:avLst/>
          </a:prstGeom>
          <a:ln w="381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5257800" y="3276720"/>
            <a:ext cx="1828800" cy="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 flipH="1">
            <a:off x="5257800" y="3581280"/>
            <a:ext cx="1828800" cy="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>
            <a:off x="5181480" y="2925720"/>
            <a:ext cx="1981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Earnings / Media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"/>
          <p:cNvSpPr/>
          <p:nvPr/>
        </p:nvSpPr>
        <p:spPr>
          <a:xfrm>
            <a:off x="1981080" y="3663000"/>
            <a:ext cx="1981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Earnings / Commodity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5181480" y="3686760"/>
            <a:ext cx="1981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838080" y="4296240"/>
            <a:ext cx="381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>
            <a:off x="1523880" y="4296240"/>
            <a:ext cx="1143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3352680" y="4298040"/>
            <a:ext cx="106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Media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>
            <a:off x="4724280" y="4300920"/>
            <a:ext cx="68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>
            <a:off x="6781680" y="4296240"/>
            <a:ext cx="838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Media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>
            <a:off x="7924680" y="4294800"/>
            <a:ext cx="381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3352680" y="2146680"/>
            <a:ext cx="1067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Media /</a:t>
            </a:r>
            <a:br>
              <a:rPr sz="1200"/>
            </a:b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Optionality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>
            <a:off x="4724280" y="2237400"/>
            <a:ext cx="381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"/>
          <p:cNvSpPr/>
          <p:nvPr/>
        </p:nvSpPr>
        <p:spPr>
          <a:xfrm>
            <a:off x="6781680" y="2238840"/>
            <a:ext cx="838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Media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>
            <a:off x="7924680" y="1873080"/>
            <a:ext cx="1219320" cy="101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Traffic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Spot negotiations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>
            <a:off x="762120" y="5075280"/>
            <a:ext cx="1218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1981080" y="2743200"/>
            <a:ext cx="19814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/ Financial Structuring / Risk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"/>
          <p:cNvSpPr/>
          <p:nvPr/>
        </p:nvSpPr>
        <p:spPr>
          <a:xfrm>
            <a:off x="304920" y="985680"/>
            <a:ext cx="8534160" cy="5113440"/>
          </a:xfrm>
          <a:custGeom>
            <a:avLst/>
            <a:gdLst/>
            <a:ahLst/>
            <a:rect l="l" t="t" r="r" b="b"/>
            <a:pathLst>
              <a:path w="5376" h="3221">
                <a:moveTo>
                  <a:pt x="1" y="3221"/>
                </a:moveTo>
                <a:lnTo>
                  <a:pt x="5376" y="3219"/>
                </a:lnTo>
                <a:lnTo>
                  <a:pt x="5376" y="943"/>
                </a:lnTo>
                <a:lnTo>
                  <a:pt x="3305" y="945"/>
                </a:lnTo>
                <a:lnTo>
                  <a:pt x="3305" y="0"/>
                </a:lnTo>
                <a:lnTo>
                  <a:pt x="0" y="3"/>
                </a:lnTo>
                <a:lnTo>
                  <a:pt x="0" y="3219"/>
                </a:lnTo>
              </a:path>
            </a:pathLst>
          </a:custGeom>
          <a:solidFill>
            <a:srgbClr val="ccecff">
              <a:alpha val="50000"/>
            </a:srgbClr>
          </a:solidFill>
          <a:ln w="12600">
            <a:solidFill>
              <a:srgbClr val="0066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>
            <a:off x="5943600" y="990720"/>
            <a:ext cx="2743200" cy="4952880"/>
          </a:xfrm>
          <a:prstGeom prst="rect">
            <a:avLst/>
          </a:prstGeom>
          <a:solidFill>
            <a:srgbClr val="ff9999">
              <a:alpha val="50000"/>
            </a:srgbClr>
          </a:solidFill>
          <a:ln w="1260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"/>
          <p:cNvSpPr/>
          <p:nvPr/>
        </p:nvSpPr>
        <p:spPr>
          <a:xfrm>
            <a:off x="304920" y="990720"/>
            <a:ext cx="3429000" cy="90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$400MM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$100MM Interpublic Group</a:t>
            </a:r>
            <a:br>
              <a:rPr sz="1400"/>
            </a:b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$300MM Enron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>
            <a:off x="685800" y="2895480"/>
            <a:ext cx="1371600" cy="914400"/>
          </a:xfrm>
          <a:prstGeom prst="roundRect">
            <a:avLst>
              <a:gd name="adj" fmla="val 27273"/>
            </a:avLst>
          </a:prstGeom>
          <a:solidFill>
            <a:srgbClr val="ffffff"/>
          </a:solidFill>
          <a:ln w="1260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685800" y="4952880"/>
            <a:ext cx="1371600" cy="762120"/>
          </a:xfrm>
          <a:prstGeom prst="roundRect">
            <a:avLst>
              <a:gd name="adj" fmla="val 27273"/>
            </a:avLst>
          </a:prstGeom>
          <a:solidFill>
            <a:srgbClr val="ffffff"/>
          </a:solidFill>
          <a:ln w="1260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533160" y="228600"/>
            <a:ext cx="7924680" cy="635040"/>
          </a:xfrm>
          <a:prstGeom prst="rect">
            <a:avLst/>
          </a:prstGeom>
          <a:noFill/>
          <a:ln w="0">
            <a:noFill/>
          </a:ln>
          <a:effectLst>
            <a:outerShdw dist="36147" dir="2700000" blurRad="0" rotWithShape="0">
              <a:srgbClr val="000000"/>
            </a:outerShdw>
          </a:effectLst>
        </p:spPr>
        <p:txBody>
          <a:bodyPr lIns="91440" rIns="91440" tIns="45720" bIns="4572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Earnings Potential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>
            <a:off x="7086600" y="4952880"/>
            <a:ext cx="1371600" cy="762120"/>
          </a:xfrm>
          <a:prstGeom prst="roundRect">
            <a:avLst>
              <a:gd name="adj" fmla="val 27273"/>
            </a:avLst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>
            <a:off x="7162920" y="5180400"/>
            <a:ext cx="1218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Advertiser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"/>
          <p:cNvSpPr/>
          <p:nvPr/>
        </p:nvSpPr>
        <p:spPr>
          <a:xfrm>
            <a:off x="7086600" y="1143000"/>
            <a:ext cx="1371600" cy="762120"/>
          </a:xfrm>
          <a:prstGeom prst="roundRect">
            <a:avLst>
              <a:gd name="adj" fmla="val 27273"/>
            </a:avLst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"/>
          <p:cNvSpPr/>
          <p:nvPr/>
        </p:nvSpPr>
        <p:spPr>
          <a:xfrm>
            <a:off x="7162920" y="1370520"/>
            <a:ext cx="1218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Media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"/>
          <p:cNvSpPr/>
          <p:nvPr/>
        </p:nvSpPr>
        <p:spPr>
          <a:xfrm>
            <a:off x="7620120" y="1905120"/>
            <a:ext cx="0" cy="114300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"/>
          <p:cNvSpPr/>
          <p:nvPr/>
        </p:nvSpPr>
        <p:spPr>
          <a:xfrm flipV="1">
            <a:off x="7924680" y="1904760"/>
            <a:ext cx="0" cy="114300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"/>
          <p:cNvSpPr/>
          <p:nvPr/>
        </p:nvSpPr>
        <p:spPr>
          <a:xfrm>
            <a:off x="2057400" y="3276720"/>
            <a:ext cx="1828800" cy="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"/>
          <p:cNvSpPr/>
          <p:nvPr/>
        </p:nvSpPr>
        <p:spPr>
          <a:xfrm flipH="1">
            <a:off x="2057400" y="3581280"/>
            <a:ext cx="1828800" cy="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42" name="ENE_C_WHI" descr=""/>
          <p:cNvPicPr/>
          <p:nvPr/>
        </p:nvPicPr>
        <p:blipFill>
          <a:blip r:embed="rId1"/>
          <a:stretch/>
        </p:blipFill>
        <p:spPr>
          <a:xfrm>
            <a:off x="1066680" y="2971800"/>
            <a:ext cx="598680" cy="609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3" name=""/>
          <p:cNvSpPr/>
          <p:nvPr/>
        </p:nvSpPr>
        <p:spPr>
          <a:xfrm>
            <a:off x="7086600" y="3048120"/>
            <a:ext cx="1371600" cy="761760"/>
          </a:xfrm>
          <a:prstGeom prst="roundRect">
            <a:avLst>
              <a:gd name="adj" fmla="val 27273"/>
            </a:avLst>
          </a:prstGeom>
          <a:solidFill>
            <a:srgbClr val="ff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"/>
          <p:cNvSpPr/>
          <p:nvPr/>
        </p:nvSpPr>
        <p:spPr>
          <a:xfrm>
            <a:off x="7162920" y="3168720"/>
            <a:ext cx="1218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IPG</a:t>
            </a:r>
            <a:br>
              <a:rPr sz="1400"/>
            </a:b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$700 MM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"/>
          <p:cNvSpPr/>
          <p:nvPr/>
        </p:nvSpPr>
        <p:spPr>
          <a:xfrm>
            <a:off x="7620120" y="3809880"/>
            <a:ext cx="0" cy="114300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"/>
          <p:cNvSpPr/>
          <p:nvPr/>
        </p:nvSpPr>
        <p:spPr>
          <a:xfrm flipV="1">
            <a:off x="7924680" y="3809520"/>
            <a:ext cx="0" cy="114300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"/>
          <p:cNvSpPr/>
          <p:nvPr/>
        </p:nvSpPr>
        <p:spPr>
          <a:xfrm>
            <a:off x="3886200" y="4952880"/>
            <a:ext cx="1371600" cy="762120"/>
          </a:xfrm>
          <a:prstGeom prst="roundRect">
            <a:avLst>
              <a:gd name="adj" fmla="val 27273"/>
            </a:avLst>
          </a:prstGeom>
          <a:solidFill>
            <a:srgbClr val="00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"/>
          <p:cNvSpPr/>
          <p:nvPr/>
        </p:nvSpPr>
        <p:spPr>
          <a:xfrm>
            <a:off x="3962520" y="5073480"/>
            <a:ext cx="1218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 Advertisers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"/>
          <p:cNvSpPr/>
          <p:nvPr/>
        </p:nvSpPr>
        <p:spPr>
          <a:xfrm>
            <a:off x="3886200" y="1143000"/>
            <a:ext cx="1371600" cy="762120"/>
          </a:xfrm>
          <a:prstGeom prst="roundRect">
            <a:avLst>
              <a:gd name="adj" fmla="val 27273"/>
            </a:avLst>
          </a:prstGeom>
          <a:solidFill>
            <a:srgbClr val="00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"/>
          <p:cNvSpPr/>
          <p:nvPr/>
        </p:nvSpPr>
        <p:spPr>
          <a:xfrm>
            <a:off x="3886200" y="1157040"/>
            <a:ext cx="137160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Structured Media Transactions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1" name=""/>
          <p:cNvSpPr/>
          <p:nvPr/>
        </p:nvSpPr>
        <p:spPr>
          <a:xfrm>
            <a:off x="4419720" y="1905120"/>
            <a:ext cx="0" cy="114300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2" name=""/>
          <p:cNvSpPr/>
          <p:nvPr/>
        </p:nvSpPr>
        <p:spPr>
          <a:xfrm flipV="1">
            <a:off x="4724280" y="1904760"/>
            <a:ext cx="0" cy="114300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3" name=""/>
          <p:cNvSpPr/>
          <p:nvPr/>
        </p:nvSpPr>
        <p:spPr>
          <a:xfrm>
            <a:off x="3886200" y="3048120"/>
            <a:ext cx="1371600" cy="761760"/>
          </a:xfrm>
          <a:prstGeom prst="roundRect">
            <a:avLst>
              <a:gd name="adj" fmla="val 27273"/>
            </a:avLst>
          </a:prstGeom>
          <a:solidFill>
            <a:srgbClr val="00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"/>
          <p:cNvSpPr/>
          <p:nvPr/>
        </p:nvSpPr>
        <p:spPr>
          <a:xfrm>
            <a:off x="3962520" y="3168720"/>
            <a:ext cx="1218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$600 MM</a:t>
            </a:r>
            <a:br>
              <a:rPr sz="1400"/>
            </a:b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JV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"/>
          <p:cNvSpPr/>
          <p:nvPr/>
        </p:nvSpPr>
        <p:spPr>
          <a:xfrm>
            <a:off x="4419720" y="3809880"/>
            <a:ext cx="0" cy="114300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6" name=""/>
          <p:cNvSpPr/>
          <p:nvPr/>
        </p:nvSpPr>
        <p:spPr>
          <a:xfrm flipV="1">
            <a:off x="4724280" y="3809520"/>
            <a:ext cx="0" cy="114300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"/>
          <p:cNvSpPr/>
          <p:nvPr/>
        </p:nvSpPr>
        <p:spPr>
          <a:xfrm>
            <a:off x="1219320" y="3809880"/>
            <a:ext cx="0" cy="1143000"/>
          </a:xfrm>
          <a:prstGeom prst="line">
            <a:avLst/>
          </a:prstGeom>
          <a:ln w="381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8" name=""/>
          <p:cNvSpPr/>
          <p:nvPr/>
        </p:nvSpPr>
        <p:spPr>
          <a:xfrm flipV="1">
            <a:off x="1523880" y="3809520"/>
            <a:ext cx="0" cy="1143000"/>
          </a:xfrm>
          <a:prstGeom prst="line">
            <a:avLst/>
          </a:prstGeom>
          <a:ln w="381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"/>
          <p:cNvSpPr/>
          <p:nvPr/>
        </p:nvSpPr>
        <p:spPr>
          <a:xfrm>
            <a:off x="5257800" y="3276720"/>
            <a:ext cx="1828800" cy="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0" name=""/>
          <p:cNvSpPr/>
          <p:nvPr/>
        </p:nvSpPr>
        <p:spPr>
          <a:xfrm flipH="1">
            <a:off x="5257800" y="3581280"/>
            <a:ext cx="1828800" cy="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1" name=""/>
          <p:cNvSpPr/>
          <p:nvPr/>
        </p:nvSpPr>
        <p:spPr>
          <a:xfrm>
            <a:off x="5181480" y="2743200"/>
            <a:ext cx="1981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a000"/>
                </a:solidFill>
                <a:effectLst/>
                <a:uFillTx/>
                <a:latin typeface="Arial"/>
              </a:rPr>
              <a:t>$300MM incremental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Earnings / Media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2" name=""/>
          <p:cNvSpPr/>
          <p:nvPr/>
        </p:nvSpPr>
        <p:spPr>
          <a:xfrm>
            <a:off x="1981080" y="3657600"/>
            <a:ext cx="1981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Earnings / Commodity</a:t>
            </a:r>
            <a:br>
              <a:rPr sz="1200"/>
            </a:br>
            <a:r>
              <a:rPr b="1" lang="en-US" sz="1200" strike="noStrike" u="none">
                <a:solidFill>
                  <a:srgbClr val="00a000"/>
                </a:solidFill>
                <a:effectLst/>
                <a:uFillTx/>
                <a:latin typeface="Arial"/>
              </a:rPr>
              <a:t>$300MM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3" name=""/>
          <p:cNvSpPr/>
          <p:nvPr/>
        </p:nvSpPr>
        <p:spPr>
          <a:xfrm>
            <a:off x="5181480" y="3681360"/>
            <a:ext cx="1981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"/>
          <p:cNvSpPr/>
          <p:nvPr/>
        </p:nvSpPr>
        <p:spPr>
          <a:xfrm>
            <a:off x="838080" y="4296240"/>
            <a:ext cx="381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"/>
          <p:cNvSpPr/>
          <p:nvPr/>
        </p:nvSpPr>
        <p:spPr>
          <a:xfrm>
            <a:off x="1523880" y="4296240"/>
            <a:ext cx="1143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6" name=""/>
          <p:cNvSpPr/>
          <p:nvPr/>
        </p:nvSpPr>
        <p:spPr>
          <a:xfrm>
            <a:off x="3352680" y="4298040"/>
            <a:ext cx="106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Media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7" name=""/>
          <p:cNvSpPr/>
          <p:nvPr/>
        </p:nvSpPr>
        <p:spPr>
          <a:xfrm>
            <a:off x="4724280" y="4300920"/>
            <a:ext cx="68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8" name=""/>
          <p:cNvSpPr/>
          <p:nvPr/>
        </p:nvSpPr>
        <p:spPr>
          <a:xfrm>
            <a:off x="6781680" y="4296240"/>
            <a:ext cx="838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Media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9" name=""/>
          <p:cNvSpPr/>
          <p:nvPr/>
        </p:nvSpPr>
        <p:spPr>
          <a:xfrm>
            <a:off x="7924680" y="4294800"/>
            <a:ext cx="381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0" name=""/>
          <p:cNvSpPr/>
          <p:nvPr/>
        </p:nvSpPr>
        <p:spPr>
          <a:xfrm>
            <a:off x="3352680" y="2146680"/>
            <a:ext cx="1067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Media /</a:t>
            </a:r>
            <a:br>
              <a:rPr sz="1200"/>
            </a:b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Optionality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1" name=""/>
          <p:cNvSpPr/>
          <p:nvPr/>
        </p:nvSpPr>
        <p:spPr>
          <a:xfrm>
            <a:off x="4724280" y="2237400"/>
            <a:ext cx="381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"/>
          <p:cNvSpPr/>
          <p:nvPr/>
        </p:nvSpPr>
        <p:spPr>
          <a:xfrm>
            <a:off x="6781680" y="2238840"/>
            <a:ext cx="838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Media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3" name=""/>
          <p:cNvSpPr/>
          <p:nvPr/>
        </p:nvSpPr>
        <p:spPr>
          <a:xfrm>
            <a:off x="7924680" y="2237400"/>
            <a:ext cx="381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"/>
          <p:cNvSpPr/>
          <p:nvPr/>
        </p:nvSpPr>
        <p:spPr>
          <a:xfrm>
            <a:off x="762120" y="5075280"/>
            <a:ext cx="1218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"/>
          <p:cNvSpPr/>
          <p:nvPr/>
        </p:nvSpPr>
        <p:spPr>
          <a:xfrm>
            <a:off x="1981080" y="2743200"/>
            <a:ext cx="1981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$/Financial Structuring / Risk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6" name=""/>
          <p:cNvSpPr/>
          <p:nvPr/>
        </p:nvSpPr>
        <p:spPr>
          <a:xfrm>
            <a:off x="5943600" y="990720"/>
            <a:ext cx="1447920" cy="90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$400MM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</a:t>
            </a:r>
            <a:br>
              <a:rPr sz="1400"/>
            </a:b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7" name=""/>
          <p:cNvSpPr/>
          <p:nvPr/>
        </p:nvSpPr>
        <p:spPr>
          <a:xfrm>
            <a:off x="991080" y="3580200"/>
            <a:ext cx="773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$300MM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2000-09-05T18:51:54Z</dcterms:created>
  <dc:creator>Lex_Carroll</dc:creator>
  <dc:description/>
  <dc:language>en-US</dc:language>
  <cp:lastModifiedBy>erik_simpson</cp:lastModifiedBy>
  <cp:lastPrinted>2001-05-11T11:07:51Z</cp:lastPrinted>
  <dcterms:modified xsi:type="dcterms:W3CDTF">2001-05-18T11:50:03Z</dcterms:modified>
  <cp:revision>173</cp:revision>
  <dc:subject/>
  <dc:title>No Slide Title</dc:title>
</cp:coreProperties>
</file>