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7037388" cy="91868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sp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8"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indent="0">
              <a:spcBef>
                <a:spcPts val="550"/>
              </a:spcBef>
              <a:spcAft>
                <a:spcPts val="68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68078D7-8CEF-4147-82F4-792A2F7FD775}"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sp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10" name="PlaceHolder 2"/>
          <p:cNvSpPr>
            <a:spLocks noGrp="1"/>
          </p:cNvSpPr>
          <p:nvPr>
            <p:ph type="subTitle"/>
          </p:nvPr>
        </p:nvSpPr>
        <p:spPr>
          <a:xfrm>
            <a:off x="762120" y="1447920"/>
            <a:ext cx="7772400" cy="3504960"/>
          </a:xfrm>
          <a:prstGeom prst="rect">
            <a:avLst/>
          </a:prstGeom>
          <a:noFill/>
          <a:ln w="0">
            <a:noFill/>
          </a:ln>
        </p:spPr>
        <p:txBody>
          <a:bodyPr lIns="0" rIns="0" tIns="0" bIns="0" anchor="ctr">
            <a:spAutoFit/>
          </a:bodyPr>
          <a:p>
            <a:pPr indent="0" algn="ctr">
              <a:spcBef>
                <a:spcPts val="550"/>
              </a:spcBef>
              <a:spcAft>
                <a:spcPts val="68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4E1163C-BA47-4101-8C0D-F8E487A72160}"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sp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3" name="PlaceHolder 2"/>
          <p:cNvSpPr>
            <a:spLocks noGrp="1"/>
          </p:cNvSpPr>
          <p:nvPr>
            <p:ph type="sldNum" idx="1"/>
          </p:nvPr>
        </p:nvSpPr>
        <p:spPr/>
        <p:txBody>
          <a:bodyPr/>
          <a:p>
            <a:fld id="{617253B7-7582-4706-9386-29055EE29841}"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sp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13"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indent="0">
              <a:spcBef>
                <a:spcPts val="550"/>
              </a:spcBef>
              <a:spcAft>
                <a:spcPts val="68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10A904E-CB9E-4881-A21C-679040200EA0}"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AD537F6B-8E6E-45AC-9F71-0BA4DA130C71}"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Click to edit the title text format</a:t>
            </a:r>
            <a:endParaRPr b="1" lang="en-US" sz="3200" strike="noStrike" u="none">
              <a:solidFill>
                <a:srgbClr val="3333cc"/>
              </a:solidFill>
              <a:effectLst/>
              <a:uFillTx/>
              <a:latin typeface="Times New Roman"/>
            </a:endParaRPr>
          </a:p>
        </p:txBody>
      </p:sp>
      <p:sp>
        <p:nvSpPr>
          <p:cNvPr id="1" name="PlaceHolder 2"/>
          <p:cNvSpPr>
            <a:spLocks noGrp="1"/>
          </p:cNvSpPr>
          <p:nvPr>
            <p:ph type="body"/>
          </p:nvPr>
        </p:nvSpPr>
        <p:spPr>
          <a:xfrm>
            <a:off x="762120" y="1447920"/>
            <a:ext cx="7772400" cy="3504960"/>
          </a:xfrm>
          <a:prstGeom prst="rect">
            <a:avLst/>
          </a:prstGeom>
          <a:noFill/>
          <a:ln w="0">
            <a:noFill/>
          </a:ln>
        </p:spPr>
        <p:txBody>
          <a:bodyPr lIns="90000" rIns="90000" tIns="46800" bIns="46800" anchor="t">
            <a:normAutofit/>
          </a:bodyPr>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Click to edit the outline text format</a:t>
            </a:r>
            <a:endParaRPr b="0" lang="en-US" sz="2200" strike="noStrike" u="none">
              <a:solidFill>
                <a:srgbClr val="000000"/>
              </a:solidFill>
              <a:effectLst/>
              <a:uFillTx/>
              <a:latin typeface="Times New Roman"/>
            </a:endParaRPr>
          </a:p>
          <a:p>
            <a:pPr lvl="1" marL="743040" indent="-285840">
              <a:spcBef>
                <a:spcPts val="550"/>
              </a:spcBef>
              <a:spcAft>
                <a:spcPts val="689"/>
              </a:spcAft>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Second Outline Level</a:t>
            </a:r>
            <a:endParaRPr b="0" lang="en-US" sz="2200" strike="noStrike" u="none">
              <a:solidFill>
                <a:srgbClr val="000000"/>
              </a:solidFill>
              <a:effectLst/>
              <a:uFillTx/>
              <a:latin typeface="Times New Roman"/>
            </a:endParaRPr>
          </a:p>
          <a:p>
            <a:pPr lvl="2" marL="11430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Third Outline Level</a:t>
            </a:r>
            <a:endParaRPr b="0" lang="en-US" sz="2200" strike="noStrike" u="none">
              <a:solidFill>
                <a:srgbClr val="000000"/>
              </a:solidFill>
              <a:effectLst/>
              <a:uFillTx/>
              <a:latin typeface="Times New Roman"/>
            </a:endParaRPr>
          </a:p>
          <a:p>
            <a:pPr lvl="3" marL="16002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Fourth Outline Level</a:t>
            </a:r>
            <a:endParaRPr b="0" lang="en-US" sz="2200" strike="noStrike" u="none">
              <a:solidFill>
                <a:srgbClr val="000000"/>
              </a:solidFill>
              <a:effectLst/>
              <a:uFillTx/>
              <a:latin typeface="Times New Roman"/>
            </a:endParaRPr>
          </a:p>
          <a:p>
            <a:pPr lvl="4" marL="20574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Fifth Outline Level</a:t>
            </a:r>
            <a:endParaRPr b="0" lang="en-US" sz="2200" strike="noStrike" u="none">
              <a:solidFill>
                <a:srgbClr val="000000"/>
              </a:solidFill>
              <a:effectLst/>
              <a:uFillTx/>
              <a:latin typeface="Times New Roman"/>
            </a:endParaRPr>
          </a:p>
          <a:p>
            <a:pPr lvl="5" marL="20574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Sixth Outline Level</a:t>
            </a:r>
            <a:endParaRPr b="0" lang="en-US" sz="2200" strike="noStrike" u="none">
              <a:solidFill>
                <a:srgbClr val="000000"/>
              </a:solidFill>
              <a:effectLst/>
              <a:uFillTx/>
              <a:latin typeface="Times New Roman"/>
            </a:endParaRPr>
          </a:p>
          <a:p>
            <a:pPr lvl="6" marL="20574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Seventh Outline Level</a:t>
            </a:r>
            <a:endParaRPr b="0" lang="en-US" sz="2200" strike="noStrike" u="none">
              <a:solidFill>
                <a:srgbClr val="000000"/>
              </a:solidFill>
              <a:effectLst/>
              <a:uFillTx/>
              <a:latin typeface="Times New Roman"/>
            </a:endParaRPr>
          </a:p>
        </p:txBody>
      </p:sp>
      <p:sp>
        <p:nvSpPr>
          <p:cNvPr id="2" name="PlaceHolder 3"/>
          <p:cNvSpPr>
            <a:spLocks noGrp="1"/>
          </p:cNvSpPr>
          <p:nvPr>
            <p:ph type="sldNum" idx="1"/>
          </p:nvPr>
        </p:nvSpPr>
        <p:spPr>
          <a:xfrm>
            <a:off x="0" y="6629040"/>
            <a:ext cx="9144000" cy="15228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E828EF1-C933-44D4-9E4E-96694910F8C9}"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3" name=""/>
          <p:cNvSpPr/>
          <p:nvPr/>
        </p:nvSpPr>
        <p:spPr>
          <a:xfrm flipH="1">
            <a:off x="609120" y="914400"/>
            <a:ext cx="853452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4" name="" descr=""/>
          <p:cNvPicPr/>
          <p:nvPr/>
        </p:nvPicPr>
        <p:blipFill>
          <a:blip r:embed="rId2"/>
          <a:stretch/>
        </p:blipFill>
        <p:spPr>
          <a:xfrm>
            <a:off x="8381880" y="6248520"/>
            <a:ext cx="603360" cy="595080"/>
          </a:xfrm>
          <a:prstGeom prst="rect">
            <a:avLst/>
          </a:prstGeom>
          <a:noFill/>
          <a:ln w="0">
            <a:noFill/>
          </a:ln>
        </p:spPr>
      </p:pic>
      <p:sp>
        <p:nvSpPr>
          <p:cNvPr id="5" name=""/>
          <p:cNvSpPr/>
          <p:nvPr/>
        </p:nvSpPr>
        <p:spPr>
          <a:xfrm flipH="1">
            <a:off x="761760" y="985680"/>
            <a:ext cx="8381880" cy="0"/>
          </a:xfrm>
          <a:prstGeom prst="line">
            <a:avLst/>
          </a:prstGeom>
          <a:ln w="38160">
            <a:solidFill>
              <a:srgbClr val="9d9de7"/>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0" y="6578640"/>
            <a:ext cx="3924360" cy="276840"/>
          </a:xfrm>
          <a:prstGeom prst="rect">
            <a:avLst/>
          </a:prstGeom>
          <a:noFill/>
          <a:ln w="0">
            <a:noFill/>
          </a:ln>
        </p:spPr>
        <p:style>
          <a:lnRef idx="0"/>
          <a:fillRef idx="0"/>
          <a:effectRef idx="0"/>
          <a:fontRef idx="minor"/>
        </p:style>
        <p:txBody>
          <a:bodyPr lIns="90000" rIns="90000" tIns="46800" bIns="46800" anchor="t">
            <a:spAutoFit/>
          </a:bodyPr>
          <a:p>
            <a:pPr marL="343080" indent="-343080">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DRAFT FOR DISCUSSION ONLY</a:t>
            </a:r>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2.png"/><Relationship Id="rId8" Type="http://schemas.openxmlformats.org/officeDocument/2006/relationships/image" Target="../media/image2.png"/><Relationship Id="rId9" Type="http://schemas.openxmlformats.org/officeDocument/2006/relationships/image" Target="../media/image2.png"/><Relationship Id="rId10" Type="http://schemas.openxmlformats.org/officeDocument/2006/relationships/image" Target="../media/image2.png"/><Relationship Id="rId11" Type="http://schemas.openxmlformats.org/officeDocument/2006/relationships/image" Target="../media/image2.png"/><Relationship Id="rId12" Type="http://schemas.openxmlformats.org/officeDocument/2006/relationships/image" Target="../media/image2.png"/><Relationship Id="rId13" Type="http://schemas.openxmlformats.org/officeDocument/2006/relationships/image" Target="../media/image2.png"/><Relationship Id="rId14" Type="http://schemas.openxmlformats.org/officeDocument/2006/relationships/image" Target="../media/image2.png"/><Relationship Id="rId15" Type="http://schemas.openxmlformats.org/officeDocument/2006/relationships/image" Target="../media/image2.png"/><Relationship Id="rId16" Type="http://schemas.openxmlformats.org/officeDocument/2006/relationships/image" Target="../media/image2.png"/><Relationship Id="rId17" Type="http://schemas.openxmlformats.org/officeDocument/2006/relationships/image" Target="../media/image2.png"/><Relationship Id="rId18" Type="http://schemas.openxmlformats.org/officeDocument/2006/relationships/image" Target="../media/image2.png"/><Relationship Id="rId19" Type="http://schemas.openxmlformats.org/officeDocument/2006/relationships/image" Target="../media/image2.png"/><Relationship Id="rId20" Type="http://schemas.openxmlformats.org/officeDocument/2006/relationships/image" Target="../media/image2.png"/><Relationship Id="rId21" Type="http://schemas.openxmlformats.org/officeDocument/2006/relationships/image" Target="../media/image2.png"/><Relationship Id="rId2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0" y="2362320"/>
            <a:ext cx="9144000" cy="42699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Vision Document</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for</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8000"/>
                </a:solidFill>
                <a:effectLst/>
                <a:uFillTx/>
                <a:latin typeface="Times New Roman"/>
              </a:rPr>
              <a:t>Project Green Light</a:t>
            </a:r>
            <a:endParaRPr b="0" lang="en-US" sz="4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Accurate, Complete and Efficient Risk Measurement and Reporting</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9d9de7"/>
                </a:solidFill>
                <a:effectLst/>
                <a:uFillTx/>
                <a:latin typeface="Times New Roman"/>
              </a:rPr>
              <a:t>14 September 2001 </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DRAFT FOR DISCUSSION ONLY</a:t>
            </a:r>
            <a:endParaRPr b="0" lang="en-US" sz="2400" strike="noStrike" u="none">
              <a:solidFill>
                <a:srgbClr val="000000"/>
              </a:solidFill>
              <a:effectLst/>
              <a:uFillTx/>
              <a:latin typeface="Times New Roman"/>
            </a:endParaRPr>
          </a:p>
        </p:txBody>
      </p:sp>
      <p:sp>
        <p:nvSpPr>
          <p:cNvPr id="15"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6" name="" descr=""/>
          <p:cNvPicPr/>
          <p:nvPr/>
        </p:nvPicPr>
        <p:blipFill>
          <a:blip r:embed="rId1"/>
          <a:stretch/>
        </p:blipFill>
        <p:spPr>
          <a:xfrm>
            <a:off x="3780000" y="533520"/>
            <a:ext cx="1398600" cy="1380960"/>
          </a:xfrm>
          <a:prstGeom prst="rect">
            <a:avLst/>
          </a:prstGeom>
          <a:noFill/>
          <a:ln w="0">
            <a:noFill/>
          </a:ln>
        </p:spPr>
      </p:pic>
      <p:sp>
        <p:nvSpPr>
          <p:cNvPr id="17" name=""/>
          <p:cNvSpPr/>
          <p:nvPr/>
        </p:nvSpPr>
        <p:spPr>
          <a:xfrm flipH="1">
            <a:off x="609120" y="322200"/>
            <a:ext cx="853452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flipH="1" flipV="1">
            <a:off x="761760" y="393480"/>
            <a:ext cx="8381880" cy="14040"/>
          </a:xfrm>
          <a:prstGeom prst="line">
            <a:avLst/>
          </a:prstGeom>
          <a:ln w="38160">
            <a:solidFill>
              <a:srgbClr val="9d9de7"/>
            </a:solidFill>
            <a:miter/>
          </a:ln>
        </p:spPr>
        <p:style>
          <a:lnRef idx="0"/>
          <a:fillRef idx="0"/>
          <a:effectRef idx="0"/>
          <a:fontRef idx="minor"/>
        </p:style>
        <p:txBody>
          <a:bodyPr lIns="90000" rIns="90000" tIns="-32760" bIns="-32760" anchor="ctr">
            <a:noAutofit/>
          </a:bodyPr>
          <a:p>
            <a:endParaRPr b="0" lang="en-US" sz="2400" strike="noStrike" u="none">
              <a:solidFill>
                <a:srgbClr val="000000"/>
              </a:solidFill>
              <a:effectLst/>
              <a:uFillTx/>
              <a:latin typeface="Times New Roman"/>
            </a:endParaRPr>
          </a:p>
        </p:txBody>
      </p:sp>
      <p:sp>
        <p:nvSpPr>
          <p:cNvPr id="19" name=""/>
          <p:cNvSpPr/>
          <p:nvPr/>
        </p:nvSpPr>
        <p:spPr>
          <a:xfrm flipH="1">
            <a:off x="-360" y="6566040"/>
            <a:ext cx="83818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flipH="1">
            <a:off x="-360" y="6637320"/>
            <a:ext cx="8534520" cy="0"/>
          </a:xfrm>
          <a:prstGeom prst="line">
            <a:avLst/>
          </a:prstGeom>
          <a:ln w="38160">
            <a:solidFill>
              <a:srgbClr val="9d9de7"/>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10BD094-3DB9-4836-8398-433E7E7F8252}"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 name=""/>
          <p:cNvSpPr/>
          <p:nvPr/>
        </p:nvSpPr>
        <p:spPr>
          <a:xfrm>
            <a:off x="660240" y="2311560"/>
            <a:ext cx="7683840" cy="4228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Project Team Organization</a:t>
            </a:r>
            <a:endParaRPr b="1" lang="en-US" sz="3200" strike="noStrike" u="none">
              <a:solidFill>
                <a:srgbClr val="3333cc"/>
              </a:solidFill>
              <a:effectLst/>
              <a:uFillTx/>
              <a:latin typeface="Times New Roman"/>
            </a:endParaRPr>
          </a:p>
        </p:txBody>
      </p:sp>
      <p:sp>
        <p:nvSpPr>
          <p:cNvPr id="150" name=""/>
          <p:cNvSpPr/>
          <p:nvPr/>
        </p:nvSpPr>
        <p:spPr>
          <a:xfrm>
            <a:off x="3441600" y="1130400"/>
            <a:ext cx="2146320" cy="795600"/>
          </a:xfrm>
          <a:prstGeom prst="rect">
            <a:avLst/>
          </a:prstGeom>
          <a:solidFill>
            <a:srgbClr val="ccccff"/>
          </a:solidFill>
          <a:ln w="9360">
            <a:solidFill>
              <a:srgbClr val="000000"/>
            </a:solidFill>
            <a:miter/>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Steering Committee</a:t>
            </a:r>
            <a:endParaRPr b="0" lang="en-US" sz="16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Jeff Gossett</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Mike Jordan</a:t>
            </a:r>
            <a:endParaRPr b="0" lang="en-US" sz="10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Debbie Brackett</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Shona Wilson</a:t>
            </a:r>
            <a:endParaRPr b="0" lang="en-US" sz="10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Todd Hall</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Stacey White</a:t>
            </a:r>
            <a:endParaRPr b="0" lang="en-US" sz="1000" strike="noStrike" u="none">
              <a:solidFill>
                <a:srgbClr val="000000"/>
              </a:solidFill>
              <a:effectLst/>
              <a:uFillTx/>
              <a:latin typeface="Times New Roman"/>
            </a:endParaRPr>
          </a:p>
        </p:txBody>
      </p:sp>
      <p:sp>
        <p:nvSpPr>
          <p:cNvPr id="151" name=""/>
          <p:cNvSpPr/>
          <p:nvPr/>
        </p:nvSpPr>
        <p:spPr>
          <a:xfrm>
            <a:off x="3441600" y="2463840"/>
            <a:ext cx="2146320" cy="569520"/>
          </a:xfrm>
          <a:prstGeom prst="rect">
            <a:avLst/>
          </a:prstGeom>
          <a:solidFill>
            <a:srgbClr val="ccccff"/>
          </a:solidFill>
          <a:ln w="9360">
            <a:solidFill>
              <a:srgbClr val="000000"/>
            </a:solidFill>
            <a:miter/>
          </a:ln>
        </p:spPr>
        <p:style>
          <a:lnRef idx="0"/>
          <a:fillRef idx="0"/>
          <a:effectRef idx="0"/>
          <a:fontRef idx="minor"/>
        </p:style>
        <p:txBody>
          <a:bodyPr lIns="90000" rIns="90000" tIns="46800" bIns="46800" anchor="t">
            <a:spAutoFit/>
          </a:bodyPr>
          <a:p>
            <a:pPr algn="ctr">
              <a:spcBef>
                <a:spcPts val="1001"/>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Program Mgt. Office</a:t>
            </a:r>
            <a:endParaRPr b="0" lang="en-US" sz="1600" strike="noStrike" u="none">
              <a:solidFill>
                <a:srgbClr val="000000"/>
              </a:solidFill>
              <a:effectLst/>
              <a:uFillTx/>
              <a:latin typeface="Times New Roman"/>
            </a:endParaRPr>
          </a:p>
          <a:p>
            <a:pPr algn="ctr">
              <a:spcBef>
                <a:spcPts val="6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Tom Victorio</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UK (James New?)</a:t>
            </a:r>
            <a:endParaRPr b="0" lang="en-US" sz="1000" strike="noStrike" u="none">
              <a:solidFill>
                <a:srgbClr val="000000"/>
              </a:solidFill>
              <a:effectLst/>
              <a:uFillTx/>
              <a:latin typeface="Times New Roman"/>
            </a:endParaRPr>
          </a:p>
        </p:txBody>
      </p:sp>
      <p:sp>
        <p:nvSpPr>
          <p:cNvPr id="152" name=""/>
          <p:cNvSpPr/>
          <p:nvPr/>
        </p:nvSpPr>
        <p:spPr>
          <a:xfrm>
            <a:off x="1295280" y="3492360"/>
            <a:ext cx="2476800" cy="1016280"/>
          </a:xfrm>
          <a:prstGeom prst="ellipse">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1460520" y="3710160"/>
            <a:ext cx="214632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Source Feeds Processing</a:t>
            </a:r>
            <a:endParaRPr b="0" lang="en-US" sz="1600" strike="noStrike" u="none">
              <a:solidFill>
                <a:srgbClr val="000000"/>
              </a:solidFill>
              <a:effectLst/>
              <a:uFillTx/>
              <a:latin typeface="Times New Roman"/>
            </a:endParaRPr>
          </a:p>
        </p:txBody>
      </p:sp>
      <p:sp>
        <p:nvSpPr>
          <p:cNvPr id="154" name=""/>
          <p:cNvSpPr/>
          <p:nvPr/>
        </p:nvSpPr>
        <p:spPr>
          <a:xfrm>
            <a:off x="3276720" y="4546440"/>
            <a:ext cx="2476440" cy="1016280"/>
          </a:xfrm>
          <a:prstGeom prst="ellipse">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3441600" y="4886280"/>
            <a:ext cx="2146320" cy="33768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Data Validation</a:t>
            </a:r>
            <a:endParaRPr b="0" lang="en-US" sz="1600" strike="noStrike" u="none">
              <a:solidFill>
                <a:srgbClr val="000000"/>
              </a:solidFill>
              <a:effectLst/>
              <a:uFillTx/>
              <a:latin typeface="Times New Roman"/>
            </a:endParaRPr>
          </a:p>
        </p:txBody>
      </p:sp>
      <p:sp>
        <p:nvSpPr>
          <p:cNvPr id="156" name=""/>
          <p:cNvSpPr/>
          <p:nvPr/>
        </p:nvSpPr>
        <p:spPr>
          <a:xfrm>
            <a:off x="5257800" y="3492360"/>
            <a:ext cx="2476440" cy="1016280"/>
          </a:xfrm>
          <a:prstGeom prst="ellipse">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5423040" y="3832200"/>
            <a:ext cx="2146320" cy="33768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Business Process</a:t>
            </a:r>
            <a:endParaRPr b="0" lang="en-US" sz="1600" strike="noStrike" u="none">
              <a:solidFill>
                <a:srgbClr val="000000"/>
              </a:solidFill>
              <a:effectLst/>
              <a:uFillTx/>
              <a:latin typeface="Times New Roman"/>
            </a:endParaRPr>
          </a:p>
        </p:txBody>
      </p:sp>
      <p:cxnSp>
        <p:nvCxnSpPr>
          <p:cNvPr id="158" name=""/>
          <p:cNvCxnSpPr>
            <a:stCxn id="150" idx="2"/>
            <a:endCxn id="151" idx="0"/>
          </p:cNvCxnSpPr>
          <p:nvPr/>
        </p:nvCxnSpPr>
        <p:spPr>
          <a:xfrm>
            <a:off x="4514400" y="1933200"/>
            <a:ext cx="1080" cy="531000"/>
          </a:xfrm>
          <a:prstGeom prst="straightConnector1">
            <a:avLst/>
          </a:prstGeom>
          <a:ln w="9360">
            <a:solidFill>
              <a:srgbClr val="000000"/>
            </a:solidFill>
            <a:miter/>
          </a:ln>
        </p:spPr>
      </p:cxnSp>
      <p:cxnSp>
        <p:nvCxnSpPr>
          <p:cNvPr id="159" name=""/>
          <p:cNvCxnSpPr>
            <a:stCxn id="151" idx="2"/>
            <a:endCxn id="152" idx="0"/>
          </p:cNvCxnSpPr>
          <p:nvPr/>
        </p:nvCxnSpPr>
        <p:spPr>
          <a:xfrm flipH="1">
            <a:off x="2532960" y="3038040"/>
            <a:ext cx="1981800" cy="454680"/>
          </a:xfrm>
          <a:prstGeom prst="straightConnector1">
            <a:avLst/>
          </a:prstGeom>
          <a:ln w="9360">
            <a:solidFill>
              <a:srgbClr val="000000"/>
            </a:solidFill>
            <a:miter/>
          </a:ln>
        </p:spPr>
      </p:cxnSp>
      <p:cxnSp>
        <p:nvCxnSpPr>
          <p:cNvPr id="160" name=""/>
          <p:cNvCxnSpPr>
            <a:stCxn id="151" idx="2"/>
            <a:endCxn id="154" idx="0"/>
          </p:cNvCxnSpPr>
          <p:nvPr/>
        </p:nvCxnSpPr>
        <p:spPr>
          <a:xfrm>
            <a:off x="4514400" y="3038040"/>
            <a:ext cx="1080" cy="1508760"/>
          </a:xfrm>
          <a:prstGeom prst="straightConnector1">
            <a:avLst/>
          </a:prstGeom>
          <a:ln w="9360">
            <a:solidFill>
              <a:srgbClr val="000000"/>
            </a:solidFill>
            <a:miter/>
          </a:ln>
        </p:spPr>
      </p:cxnSp>
      <p:cxnSp>
        <p:nvCxnSpPr>
          <p:cNvPr id="161" name=""/>
          <p:cNvCxnSpPr>
            <a:stCxn id="151" idx="2"/>
            <a:endCxn id="156" idx="0"/>
          </p:cNvCxnSpPr>
          <p:nvPr/>
        </p:nvCxnSpPr>
        <p:spPr>
          <a:xfrm>
            <a:off x="4514760" y="3038040"/>
            <a:ext cx="1982160" cy="454680"/>
          </a:xfrm>
          <a:prstGeom prst="straightConnector1">
            <a:avLst/>
          </a:prstGeom>
          <a:ln w="9360">
            <a:solidFill>
              <a:srgbClr val="000000"/>
            </a:solidFill>
            <a:miter/>
          </a:ln>
        </p:spPr>
      </p:cxnSp>
      <p:sp>
        <p:nvSpPr>
          <p:cNvPr id="162" name=""/>
          <p:cNvSpPr/>
          <p:nvPr/>
        </p:nvSpPr>
        <p:spPr>
          <a:xfrm>
            <a:off x="5931000" y="5765760"/>
            <a:ext cx="2209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Source Systems IT (ERMS, EnPower, UK)</a:t>
            </a:r>
            <a:endParaRPr b="0" lang="en-US" sz="1200" strike="noStrike" u="none">
              <a:solidFill>
                <a:srgbClr val="000000"/>
              </a:solidFill>
              <a:effectLst/>
              <a:uFillTx/>
              <a:latin typeface="Times New Roman"/>
            </a:endParaRPr>
          </a:p>
        </p:txBody>
      </p:sp>
      <p:sp>
        <p:nvSpPr>
          <p:cNvPr id="163" name=""/>
          <p:cNvSpPr/>
          <p:nvPr/>
        </p:nvSpPr>
        <p:spPr>
          <a:xfrm>
            <a:off x="4448160" y="5765760"/>
            <a:ext cx="1244520" cy="64260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Risk Systems IT (RiskTrac, CAS, Infinity</a:t>
            </a:r>
            <a:endParaRPr b="0" lang="en-US" sz="1200" strike="noStrike" u="none">
              <a:solidFill>
                <a:srgbClr val="000000"/>
              </a:solidFill>
              <a:effectLst/>
              <a:uFillTx/>
              <a:latin typeface="Times New Roman"/>
            </a:endParaRPr>
          </a:p>
        </p:txBody>
      </p:sp>
      <p:sp>
        <p:nvSpPr>
          <p:cNvPr id="164" name=""/>
          <p:cNvSpPr/>
          <p:nvPr/>
        </p:nvSpPr>
        <p:spPr>
          <a:xfrm>
            <a:off x="2560680" y="5765760"/>
            <a:ext cx="165096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Commodity Risk Groups</a:t>
            </a:r>
            <a:endParaRPr b="0" lang="en-US" sz="1200" strike="noStrike" u="none">
              <a:solidFill>
                <a:srgbClr val="000000"/>
              </a:solidFill>
              <a:effectLst/>
              <a:uFillTx/>
              <a:latin typeface="Times New Roman"/>
            </a:endParaRPr>
          </a:p>
        </p:txBody>
      </p:sp>
      <p:sp>
        <p:nvSpPr>
          <p:cNvPr id="165" name=""/>
          <p:cNvSpPr/>
          <p:nvPr/>
        </p:nvSpPr>
        <p:spPr>
          <a:xfrm>
            <a:off x="901800" y="5765760"/>
            <a:ext cx="14223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Global Risk Ops</a:t>
            </a:r>
            <a:endParaRPr b="0" lang="en-US" sz="1200" strike="noStrike" u="none">
              <a:solidFill>
                <a:srgbClr val="000000"/>
              </a:solidFill>
              <a:effectLst/>
              <a:uFillTx/>
              <a:latin typeface="Times New Roman"/>
            </a:endParaRPr>
          </a:p>
        </p:txBody>
      </p:sp>
      <p:sp>
        <p:nvSpPr>
          <p:cNvPr id="166" name=""/>
          <p:cNvSpPr/>
          <p:nvPr/>
        </p:nvSpPr>
        <p:spPr>
          <a:xfrm>
            <a:off x="851040" y="1160640"/>
            <a:ext cx="2146320" cy="569520"/>
          </a:xfrm>
          <a:prstGeom prst="rect">
            <a:avLst/>
          </a:prstGeom>
          <a:solidFill>
            <a:srgbClr val="ccccff"/>
          </a:solidFill>
          <a:ln w="9360">
            <a:solidFill>
              <a:srgbClr val="000000"/>
            </a:solidFill>
            <a:miter/>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Project Sponsors</a:t>
            </a:r>
            <a:endParaRPr b="0" lang="en-US" sz="1600" strike="noStrike" u="none">
              <a:solidFill>
                <a:srgbClr val="000000"/>
              </a:solidFill>
              <a:effectLst/>
              <a:uFillTx/>
              <a:latin typeface="Times New Roman"/>
            </a:endParaRPr>
          </a:p>
          <a:p>
            <a:pPr algn="ctr">
              <a:spcBef>
                <a:spcPts val="624"/>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Sally Beck</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Rick Buy</a:t>
            </a:r>
            <a:endParaRPr b="0" lang="en-US" sz="1000" strike="noStrike" u="none">
              <a:solidFill>
                <a:srgbClr val="000000"/>
              </a:solidFill>
              <a:effectLst/>
              <a:uFillTx/>
              <a:latin typeface="Times New Roman"/>
            </a:endParaRPr>
          </a:p>
        </p:txBody>
      </p:sp>
      <p:cxnSp>
        <p:nvCxnSpPr>
          <p:cNvPr id="167" name=""/>
          <p:cNvCxnSpPr>
            <a:stCxn id="166" idx="3"/>
            <a:endCxn id="150" idx="1"/>
          </p:cNvCxnSpPr>
          <p:nvPr/>
        </p:nvCxnSpPr>
        <p:spPr>
          <a:xfrm>
            <a:off x="2997360" y="1447560"/>
            <a:ext cx="444960" cy="84600"/>
          </a:xfrm>
          <a:prstGeom prst="straightConnector1">
            <a:avLst/>
          </a:prstGeom>
          <a:ln w="25560">
            <a:solidFill>
              <a:srgbClr val="000000"/>
            </a:solidFill>
            <a:miter/>
          </a:ln>
        </p:spPr>
      </p:cxnSp>
      <p:sp>
        <p:nvSpPr>
          <p:cNvPr id="3" name="PlaceHolder 2"/>
          <p:cNvSpPr>
            <a:spLocks noGrp="1"/>
          </p:cNvSpPr>
          <p:nvPr>
            <p:ph type="sldNum" idx="1"/>
          </p:nvPr>
        </p:nvSpPr>
        <p:spPr/>
        <p:txBody>
          <a:bodyPr/>
          <a:p>
            <a:fld id="{1C0DFED4-DB7E-4A97-BEE7-7CA740A849E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 name=""/>
          <p:cNvSpPr/>
          <p:nvPr/>
        </p:nvSpPr>
        <p:spPr>
          <a:xfrm>
            <a:off x="4406760" y="3137040"/>
            <a:ext cx="4165920" cy="1473120"/>
          </a:xfrm>
          <a:custGeom>
            <a:avLst/>
            <a:gdLst>
              <a:gd name="textAreaLeft" fmla="*/ 0 w 4165920"/>
              <a:gd name="textAreaRight" fmla="*/ 4166280 w 4165920"/>
              <a:gd name="textAreaTop" fmla="*/ 0 h 1473120"/>
              <a:gd name="textAreaBottom" fmla="*/ 1473480 h 1473120"/>
              <a:gd name="GluePoint1X" fmla="*/ 0 w 21600"/>
              <a:gd name="GluePoint1Y" fmla="*/ 0 h 21600"/>
            </a:gdLst>
            <a:ahLst/>
            <a:cxnLst>
              <a:cxn ang="0">
                <a:pos x="GluePoint1X" y="GluePoint1Y"/>
              </a:cxn>
            </a:cxnLst>
            <a:rect l="textAreaLeft" t="textAreaTop" r="textAreaRight" b="textAreaBottom"/>
            <a:pathLst>
              <a:path w="21600" h="21600">
                <a:moveTo>
                  <a:pt x="0" y="0"/>
                </a:moveTo>
                <a:lnTo>
                  <a:pt x="18662" y="0"/>
                </a:lnTo>
                <a:lnTo>
                  <a:pt x="21600" y="10800"/>
                </a:lnTo>
                <a:lnTo>
                  <a:pt x="18662" y="21600"/>
                </a:lnTo>
                <a:lnTo>
                  <a:pt x="0" y="21600"/>
                </a:lnTo>
                <a:close/>
              </a:path>
            </a:pathLst>
          </a:custGeom>
          <a:solidFill>
            <a:srgbClr val="ffff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4406760" y="4863960"/>
            <a:ext cx="4165920" cy="1473480"/>
          </a:xfrm>
          <a:custGeom>
            <a:avLst/>
            <a:gdLst>
              <a:gd name="textAreaLeft" fmla="*/ 0 w 4165920"/>
              <a:gd name="textAreaRight" fmla="*/ 4166280 w 4165920"/>
              <a:gd name="textAreaTop" fmla="*/ 0 h 1473480"/>
              <a:gd name="textAreaBottom" fmla="*/ 1473840 h 1473480"/>
              <a:gd name="GluePoint1X" fmla="*/ 0 w 21600"/>
              <a:gd name="GluePoint1Y" fmla="*/ 0 h 21600"/>
            </a:gdLst>
            <a:ahLst/>
            <a:cxnLst>
              <a:cxn ang="0">
                <a:pos x="GluePoint1X" y="GluePoint1Y"/>
              </a:cxn>
            </a:cxnLst>
            <a:rect l="textAreaLeft" t="textAreaTop" r="textAreaRight" b="textAreaBottom"/>
            <a:pathLst>
              <a:path w="21600" h="21600">
                <a:moveTo>
                  <a:pt x="0" y="0"/>
                </a:moveTo>
                <a:lnTo>
                  <a:pt x="18662" y="0"/>
                </a:lnTo>
                <a:lnTo>
                  <a:pt x="21600" y="10800"/>
                </a:lnTo>
                <a:lnTo>
                  <a:pt x="18662" y="21600"/>
                </a:lnTo>
                <a:lnTo>
                  <a:pt x="0" y="21600"/>
                </a:lnTo>
                <a:close/>
              </a:path>
            </a:pathLst>
          </a:custGeom>
          <a:solidFill>
            <a:srgbClr val="ffff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4451400" y="3281400"/>
            <a:ext cx="3925800" cy="1055880"/>
          </a:xfrm>
          <a:prstGeom prst="rect">
            <a:avLst/>
          </a:prstGeom>
          <a:noFill/>
          <a:ln w="0">
            <a:noFill/>
          </a:ln>
        </p:spPr>
        <p:style>
          <a:lnRef idx="0"/>
          <a:fillRef idx="0"/>
          <a:effectRef idx="0"/>
          <a:fontRef idx="minor"/>
        </p:style>
        <p:txBody>
          <a:bodyPr lIns="90000" rIns="90000" tIns="46800" bIns="46800" anchor="t">
            <a:spAutoFit/>
          </a:bodyPr>
          <a:p>
            <a:pPr marL="177840" indent="-177840"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Data Validation</a:t>
            </a:r>
            <a:endParaRPr b="0" lang="en-US" sz="1200" strike="noStrike" u="none">
              <a:solidFill>
                <a:srgbClr val="000000"/>
              </a:solidFill>
              <a:effectLst/>
              <a:uFillTx/>
              <a:latin typeface="Times New Roman"/>
            </a:endParaRPr>
          </a:p>
          <a:p>
            <a:pPr marL="177840" indent="-177840">
              <a:buClr>
                <a:srgbClr val="3333cc"/>
              </a:buClr>
              <a:buSzPct val="75000"/>
              <a:buFont typeface="Times New Roman"/>
              <a:buAutoNum type="arabicPeriod" startAt="6"/>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Validate current RiskTrac configuration</a:t>
            </a:r>
            <a:endParaRPr b="0" lang="en-US" sz="1200" strike="noStrike" u="none">
              <a:solidFill>
                <a:srgbClr val="000000"/>
              </a:solidFill>
              <a:effectLst/>
              <a:uFillTx/>
              <a:latin typeface="Times New Roman"/>
            </a:endParaRPr>
          </a:p>
          <a:p>
            <a:pPr marL="177840" indent="-177840">
              <a:buClr>
                <a:srgbClr val="3333cc"/>
              </a:buClr>
              <a:buSzPct val="75000"/>
              <a:buFont typeface="Times New Roman"/>
              <a:buAutoNum type="arabicPeriod" startAt="6"/>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 function to prevent hierarchy / book duplication</a:t>
            </a:r>
            <a:endParaRPr b="0" lang="en-US" sz="1200" strike="noStrike" u="none">
              <a:solidFill>
                <a:srgbClr val="000000"/>
              </a:solidFill>
              <a:effectLst/>
              <a:uFillTx/>
              <a:latin typeface="Times New Roman"/>
            </a:endParaRPr>
          </a:p>
          <a:p>
            <a:pPr marL="177840" indent="-177840">
              <a:buClr>
                <a:srgbClr val="3333cc"/>
              </a:buClr>
              <a:buSzPct val="75000"/>
              <a:buFont typeface="Times New Roman"/>
              <a:buAutoNum type="arabicPeriod" startAt="6"/>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Book archiving / aging</a:t>
            </a:r>
            <a:endParaRPr b="0" lang="en-US" sz="1200" strike="noStrike" u="none">
              <a:solidFill>
                <a:srgbClr val="000000"/>
              </a:solidFill>
              <a:effectLst/>
              <a:uFillTx/>
              <a:latin typeface="Times New Roman"/>
            </a:endParaRPr>
          </a:p>
          <a:p>
            <a:pPr marL="177840" indent="-177840">
              <a:buClr>
                <a:srgbClr val="3333cc"/>
              </a:buClr>
              <a:buSzPct val="75000"/>
              <a:buFont typeface="Times New Roman"/>
              <a:buAutoNum type="arabicPeriod" startAt="6"/>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Enhanced RiskTrac user processes</a:t>
            </a:r>
            <a:endParaRPr b="0" lang="en-US" sz="1200" strike="noStrike" u="none">
              <a:solidFill>
                <a:srgbClr val="000000"/>
              </a:solidFill>
              <a:effectLst/>
              <a:uFillTx/>
              <a:latin typeface="Times New Roman"/>
            </a:endParaRPr>
          </a:p>
        </p:txBody>
      </p:sp>
      <p:sp>
        <p:nvSpPr>
          <p:cNvPr id="171" name=""/>
          <p:cNvSpPr/>
          <p:nvPr/>
        </p:nvSpPr>
        <p:spPr>
          <a:xfrm>
            <a:off x="4406760" y="1409760"/>
            <a:ext cx="4165920" cy="1473120"/>
          </a:xfrm>
          <a:custGeom>
            <a:avLst/>
            <a:gdLst>
              <a:gd name="textAreaLeft" fmla="*/ 0 w 4165920"/>
              <a:gd name="textAreaRight" fmla="*/ 4166280 w 4165920"/>
              <a:gd name="textAreaTop" fmla="*/ 0 h 1473120"/>
              <a:gd name="textAreaBottom" fmla="*/ 1473480 h 1473120"/>
              <a:gd name="GluePoint1X" fmla="*/ 0 w 21600"/>
              <a:gd name="GluePoint1Y" fmla="*/ 0 h 21600"/>
            </a:gdLst>
            <a:ahLst/>
            <a:cxnLst>
              <a:cxn ang="0">
                <a:pos x="GluePoint1X" y="GluePoint1Y"/>
              </a:cxn>
            </a:cxnLst>
            <a:rect l="textAreaLeft" t="textAreaTop" r="textAreaRight" b="textAreaBottom"/>
            <a:pathLst>
              <a:path w="21600" h="21600">
                <a:moveTo>
                  <a:pt x="0" y="0"/>
                </a:moveTo>
                <a:lnTo>
                  <a:pt x="18662" y="0"/>
                </a:lnTo>
                <a:lnTo>
                  <a:pt x="21600" y="10800"/>
                </a:lnTo>
                <a:lnTo>
                  <a:pt x="18662" y="21600"/>
                </a:lnTo>
                <a:lnTo>
                  <a:pt x="0" y="21600"/>
                </a:lnTo>
                <a:close/>
              </a:path>
            </a:pathLst>
          </a:custGeom>
          <a:solidFill>
            <a:srgbClr val="ffff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Approach</a:t>
            </a:r>
            <a:endParaRPr b="1" lang="en-US" sz="3200" strike="noStrike" u="none">
              <a:solidFill>
                <a:srgbClr val="3333cc"/>
              </a:solidFill>
              <a:effectLst/>
              <a:uFillTx/>
              <a:latin typeface="Times New Roman"/>
            </a:endParaRPr>
          </a:p>
        </p:txBody>
      </p:sp>
      <p:sp>
        <p:nvSpPr>
          <p:cNvPr id="173" name=""/>
          <p:cNvSpPr/>
          <p:nvPr/>
        </p:nvSpPr>
        <p:spPr>
          <a:xfrm>
            <a:off x="495360" y="1447920"/>
            <a:ext cx="1727280" cy="1406520"/>
          </a:xfrm>
          <a:custGeom>
            <a:avLst/>
            <a:gdLst>
              <a:gd name="textAreaLeft" fmla="*/ 0 w 1727280"/>
              <a:gd name="textAreaRight" fmla="*/ 1727640 w 1727280"/>
              <a:gd name="textAreaTop" fmla="*/ 0 h 1406520"/>
              <a:gd name="textAreaBottom" fmla="*/ 1406880 h 1406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cccc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803160" y="1650960"/>
            <a:ext cx="1258920" cy="100836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Gather requirements from business and system groups</a:t>
            </a:r>
            <a:endParaRPr b="0" lang="en-US" sz="1200" strike="noStrike" u="none">
              <a:solidFill>
                <a:srgbClr val="000000"/>
              </a:solidFill>
              <a:effectLst/>
              <a:uFillTx/>
              <a:latin typeface="Times New Roman"/>
            </a:endParaRPr>
          </a:p>
        </p:txBody>
      </p:sp>
      <p:sp>
        <p:nvSpPr>
          <p:cNvPr id="175" name=""/>
          <p:cNvSpPr/>
          <p:nvPr/>
        </p:nvSpPr>
        <p:spPr>
          <a:xfrm>
            <a:off x="2060640" y="1447920"/>
            <a:ext cx="1727280" cy="1406520"/>
          </a:xfrm>
          <a:custGeom>
            <a:avLst/>
            <a:gdLst>
              <a:gd name="textAreaLeft" fmla="*/ 0 w 1727280"/>
              <a:gd name="textAreaRight" fmla="*/ 1727640 w 1727280"/>
              <a:gd name="textAreaTop" fmla="*/ 0 h 1406520"/>
              <a:gd name="textAreaBottom" fmla="*/ 1406880 h 1406520"/>
              <a:gd name="GluePoint1X" fmla="*/ 0 w 21600"/>
              <a:gd name="GluePoint1Y" fmla="*/ 21600 h 21600"/>
              <a:gd name="GluePoint2X" fmla="*/ 0 w 21600"/>
              <a:gd name="GluePoint2Y" fmla="*/ 21600 h 21600"/>
              <a:gd name="GluePoint3X" fmla="*/ 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cccc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2368440" y="1731960"/>
            <a:ext cx="1258920" cy="82548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Document current state of information capture</a:t>
            </a:r>
            <a:endParaRPr b="0" lang="en-US" sz="1200" strike="noStrike" u="none">
              <a:solidFill>
                <a:srgbClr val="000000"/>
              </a:solidFill>
              <a:effectLst/>
              <a:uFillTx/>
              <a:latin typeface="Times New Roman"/>
            </a:endParaRPr>
          </a:p>
        </p:txBody>
      </p:sp>
      <p:sp>
        <p:nvSpPr>
          <p:cNvPr id="177" name=""/>
          <p:cNvSpPr/>
          <p:nvPr/>
        </p:nvSpPr>
        <p:spPr>
          <a:xfrm>
            <a:off x="495360" y="3035160"/>
            <a:ext cx="1396800" cy="1800000"/>
          </a:xfrm>
          <a:prstGeom prst="rect">
            <a:avLst/>
          </a:prstGeom>
          <a:noFill/>
          <a:ln w="0">
            <a:noFill/>
          </a:ln>
        </p:spPr>
        <p:style>
          <a:lnRef idx="0"/>
          <a:fillRef idx="0"/>
          <a:effectRef idx="0"/>
          <a:fontRef idx="minor"/>
        </p:style>
        <p:txBody>
          <a:bodyPr lIns="90000" rIns="90000" tIns="46800" bIns="46800" anchor="t">
            <a:spAutoFit/>
          </a:bodyPr>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ERMS</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EnPower</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UK</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RiskTrac</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CAS</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Infinity</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DPR</a:t>
            </a:r>
            <a:endParaRPr b="0" lang="en-US" sz="1600" strike="noStrike" u="none">
              <a:solidFill>
                <a:srgbClr val="000000"/>
              </a:solidFill>
              <a:effectLst/>
              <a:uFillTx/>
              <a:latin typeface="Times New Roman"/>
            </a:endParaRPr>
          </a:p>
        </p:txBody>
      </p:sp>
      <p:pic>
        <p:nvPicPr>
          <p:cNvPr id="178" name="" descr=""/>
          <p:cNvPicPr/>
          <p:nvPr/>
        </p:nvPicPr>
        <p:blipFill>
          <a:blip r:embed="rId1"/>
          <a:stretch/>
        </p:blipFill>
        <p:spPr>
          <a:xfrm>
            <a:off x="1663560" y="3060720"/>
            <a:ext cx="254160" cy="254160"/>
          </a:xfrm>
          <a:prstGeom prst="rect">
            <a:avLst/>
          </a:prstGeom>
          <a:noFill/>
          <a:ln w="0">
            <a:noFill/>
          </a:ln>
        </p:spPr>
      </p:pic>
      <p:pic>
        <p:nvPicPr>
          <p:cNvPr id="179" name="" descr=""/>
          <p:cNvPicPr/>
          <p:nvPr/>
        </p:nvPicPr>
        <p:blipFill>
          <a:blip r:embed="rId2"/>
          <a:stretch/>
        </p:blipFill>
        <p:spPr>
          <a:xfrm>
            <a:off x="1663560" y="3289320"/>
            <a:ext cx="254160" cy="254160"/>
          </a:xfrm>
          <a:prstGeom prst="rect">
            <a:avLst/>
          </a:prstGeom>
          <a:noFill/>
          <a:ln w="0">
            <a:noFill/>
          </a:ln>
        </p:spPr>
      </p:pic>
      <p:pic>
        <p:nvPicPr>
          <p:cNvPr id="180" name="" descr=""/>
          <p:cNvPicPr/>
          <p:nvPr/>
        </p:nvPicPr>
        <p:blipFill>
          <a:blip r:embed="rId3"/>
          <a:stretch/>
        </p:blipFill>
        <p:spPr>
          <a:xfrm>
            <a:off x="1663560" y="3797280"/>
            <a:ext cx="254160" cy="254160"/>
          </a:xfrm>
          <a:prstGeom prst="rect">
            <a:avLst/>
          </a:prstGeom>
          <a:noFill/>
          <a:ln w="0">
            <a:noFill/>
          </a:ln>
        </p:spPr>
      </p:pic>
      <p:pic>
        <p:nvPicPr>
          <p:cNvPr id="181" name="" descr=""/>
          <p:cNvPicPr/>
          <p:nvPr/>
        </p:nvPicPr>
        <p:blipFill>
          <a:blip r:embed="rId4"/>
          <a:stretch/>
        </p:blipFill>
        <p:spPr>
          <a:xfrm>
            <a:off x="1663560" y="4013280"/>
            <a:ext cx="254160" cy="253800"/>
          </a:xfrm>
          <a:prstGeom prst="rect">
            <a:avLst/>
          </a:prstGeom>
          <a:noFill/>
          <a:ln w="0">
            <a:noFill/>
          </a:ln>
        </p:spPr>
      </p:pic>
      <p:pic>
        <p:nvPicPr>
          <p:cNvPr id="182" name="" descr=""/>
          <p:cNvPicPr/>
          <p:nvPr/>
        </p:nvPicPr>
        <p:blipFill>
          <a:blip r:embed="rId5"/>
          <a:stretch/>
        </p:blipFill>
        <p:spPr>
          <a:xfrm>
            <a:off x="1663560" y="4521240"/>
            <a:ext cx="254160" cy="253800"/>
          </a:xfrm>
          <a:prstGeom prst="rect">
            <a:avLst/>
          </a:prstGeom>
          <a:noFill/>
          <a:ln w="0">
            <a:noFill/>
          </a:ln>
        </p:spPr>
      </p:pic>
      <p:sp>
        <p:nvSpPr>
          <p:cNvPr id="183" name=""/>
          <p:cNvSpPr/>
          <p:nvPr/>
        </p:nvSpPr>
        <p:spPr>
          <a:xfrm>
            <a:off x="4451400" y="1528920"/>
            <a:ext cx="3925800" cy="1238760"/>
          </a:xfrm>
          <a:prstGeom prst="rect">
            <a:avLst/>
          </a:prstGeom>
          <a:noFill/>
          <a:ln w="0">
            <a:noFill/>
          </a:ln>
        </p:spPr>
        <p:style>
          <a:lnRef idx="0"/>
          <a:fillRef idx="0"/>
          <a:effectRef idx="0"/>
          <a:fontRef idx="minor"/>
        </p:style>
        <p:txBody>
          <a:bodyPr lIns="90000" rIns="90000" tIns="46800" bIns="46800" anchor="t">
            <a:spAutoFit/>
          </a:bodyPr>
          <a:p>
            <a:pPr marL="177840" indent="-177840"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Source Feeds Processing</a:t>
            </a:r>
            <a:endParaRPr b="0" lang="en-US" sz="1200" strike="noStrike" u="none">
              <a:solidFill>
                <a:srgbClr val="000000"/>
              </a:solidFill>
              <a:effectLst/>
              <a:uFillTx/>
              <a:latin typeface="Times New Roman"/>
            </a:endParaRPr>
          </a:p>
          <a:p>
            <a:pPr marL="177840" indent="-177840">
              <a:buClr>
                <a:srgbClr val="3333cc"/>
              </a:buClr>
              <a:buSzPct val="75000"/>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ERMS – RiskTrac interface</a:t>
            </a:r>
            <a:endParaRPr b="0" lang="en-US" sz="1200" strike="noStrike" u="none">
              <a:solidFill>
                <a:srgbClr val="000000"/>
              </a:solidFill>
              <a:effectLst/>
              <a:uFillTx/>
              <a:latin typeface="Times New Roman"/>
            </a:endParaRPr>
          </a:p>
          <a:p>
            <a:pPr marL="177840" indent="-177840">
              <a:buClr>
                <a:srgbClr val="3333cc"/>
              </a:buClr>
              <a:buSzPct val="75000"/>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Completeness and consistency of information feeds</a:t>
            </a:r>
            <a:endParaRPr b="0" lang="en-US" sz="1200" strike="noStrike" u="none">
              <a:solidFill>
                <a:srgbClr val="000000"/>
              </a:solidFill>
              <a:effectLst/>
              <a:uFillTx/>
              <a:latin typeface="Times New Roman"/>
            </a:endParaRPr>
          </a:p>
          <a:p>
            <a:pPr marL="177840" indent="-177840">
              <a:buClr>
                <a:srgbClr val="3333cc"/>
              </a:buClr>
              <a:buSzPct val="75000"/>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Cross-system position and exception reporting</a:t>
            </a:r>
            <a:endParaRPr b="0" lang="en-US" sz="1200" strike="noStrike" u="none">
              <a:solidFill>
                <a:srgbClr val="000000"/>
              </a:solidFill>
              <a:effectLst/>
              <a:uFillTx/>
              <a:latin typeface="Times New Roman"/>
            </a:endParaRPr>
          </a:p>
          <a:p>
            <a:pPr marL="177840" indent="-177840">
              <a:buClr>
                <a:srgbClr val="3333cc"/>
              </a:buClr>
              <a:buSzPct val="75000"/>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Processing differences across risk systems</a:t>
            </a:r>
            <a:endParaRPr b="0" lang="en-US" sz="1200" strike="noStrike" u="none">
              <a:solidFill>
                <a:srgbClr val="000000"/>
              </a:solidFill>
              <a:effectLst/>
              <a:uFillTx/>
              <a:latin typeface="Times New Roman"/>
            </a:endParaRPr>
          </a:p>
          <a:p>
            <a:pPr marL="177840" indent="-177840">
              <a:buClr>
                <a:srgbClr val="3333cc"/>
              </a:buClr>
              <a:buSzPct val="75000"/>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UK information feeds</a:t>
            </a:r>
            <a:endParaRPr b="0" lang="en-US" sz="1200" strike="noStrike" u="none">
              <a:solidFill>
                <a:srgbClr val="000000"/>
              </a:solidFill>
              <a:effectLst/>
              <a:uFillTx/>
              <a:latin typeface="Times New Roman"/>
            </a:endParaRPr>
          </a:p>
        </p:txBody>
      </p:sp>
      <p:sp>
        <p:nvSpPr>
          <p:cNvPr id="184" name=""/>
          <p:cNvSpPr/>
          <p:nvPr/>
        </p:nvSpPr>
        <p:spPr>
          <a:xfrm>
            <a:off x="4451400" y="5160960"/>
            <a:ext cx="3925800" cy="968400"/>
          </a:xfrm>
          <a:prstGeom prst="rect">
            <a:avLst/>
          </a:prstGeom>
          <a:noFill/>
          <a:ln w="0">
            <a:noFill/>
          </a:ln>
        </p:spPr>
        <p:style>
          <a:lnRef idx="0"/>
          <a:fillRef idx="0"/>
          <a:effectRef idx="0"/>
          <a:fontRef idx="minor"/>
        </p:style>
        <p:txBody>
          <a:bodyPr lIns="90000" rIns="90000" tIns="46800" bIns="46800" anchor="t">
            <a:spAutoFit/>
          </a:bodyPr>
          <a:p>
            <a:pPr marL="228600" indent="-228600"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Business Process</a:t>
            </a:r>
            <a:endParaRPr b="0" lang="en-US" sz="1200" strike="noStrike" u="none">
              <a:solidFill>
                <a:srgbClr val="000000"/>
              </a:solidFill>
              <a:effectLst/>
              <a:uFillTx/>
              <a:latin typeface="Times New Roman"/>
            </a:endParaRPr>
          </a:p>
          <a:p>
            <a:pPr marL="228600" indent="-228600">
              <a:buClr>
                <a:srgbClr val="3333cc"/>
              </a:buClr>
              <a:buSzPct val="75000"/>
              <a:buFont typeface="Times New Roman"/>
              <a:buAutoNum type="arabicPeriod" startAt="1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Decentralize RiskTrac user roles</a:t>
            </a:r>
            <a:endParaRPr b="0" lang="en-US" sz="1200" strike="noStrike" u="none">
              <a:solidFill>
                <a:srgbClr val="000000"/>
              </a:solidFill>
              <a:effectLst/>
              <a:uFillTx/>
              <a:latin typeface="Times New Roman"/>
            </a:endParaRPr>
          </a:p>
          <a:p>
            <a:pPr marL="228600" indent="-228600">
              <a:buClr>
                <a:srgbClr val="3333cc"/>
              </a:buClr>
              <a:buSzPct val="75000"/>
              <a:buFont typeface="Times New Roman"/>
              <a:buAutoNum type="arabicPeriod" startAt="1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Define business rules around exceptions</a:t>
            </a:r>
            <a:endParaRPr b="0" lang="en-US" sz="1200" strike="noStrike" u="none">
              <a:solidFill>
                <a:srgbClr val="000000"/>
              </a:solidFill>
              <a:effectLst/>
              <a:uFillTx/>
              <a:latin typeface="Times New Roman"/>
            </a:endParaRPr>
          </a:p>
          <a:p>
            <a:pPr marL="228600" indent="-228600">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cxnSp>
        <p:nvCxnSpPr>
          <p:cNvPr id="185" name=""/>
          <p:cNvCxnSpPr>
            <a:stCxn id="175" idx="0"/>
            <a:endCxn id="171" idx="0"/>
          </p:cNvCxnSpPr>
          <p:nvPr/>
        </p:nvCxnSpPr>
        <p:spPr>
          <a:xfrm flipV="1">
            <a:off x="3800160" y="2145600"/>
            <a:ext cx="594360" cy="5400"/>
          </a:xfrm>
          <a:prstGeom prst="straightConnector1">
            <a:avLst/>
          </a:prstGeom>
          <a:ln w="25560">
            <a:solidFill>
              <a:srgbClr val="000000"/>
            </a:solidFill>
            <a:miter/>
            <a:tailEnd len="med" type="triangle" w="med"/>
          </a:ln>
        </p:spPr>
      </p:cxnSp>
      <p:cxnSp>
        <p:nvCxnSpPr>
          <p:cNvPr id="186" name=""/>
          <p:cNvCxnSpPr>
            <a:stCxn id="175" idx="1"/>
            <a:endCxn id="168" idx="0"/>
          </p:cNvCxnSpPr>
          <p:nvPr/>
        </p:nvCxnSpPr>
        <p:spPr>
          <a:xfrm>
            <a:off x="3800160" y="2150640"/>
            <a:ext cx="594360" cy="1723320"/>
          </a:xfrm>
          <a:prstGeom prst="bentConnector3">
            <a:avLst>
              <a:gd name="adj1" fmla="val 50000"/>
            </a:avLst>
          </a:prstGeom>
          <a:ln w="25560">
            <a:solidFill>
              <a:srgbClr val="000000"/>
            </a:solidFill>
            <a:miter/>
            <a:tailEnd len="med" type="triangle" w="med"/>
          </a:ln>
        </p:spPr>
      </p:cxnSp>
      <p:cxnSp>
        <p:nvCxnSpPr>
          <p:cNvPr id="187" name=""/>
          <p:cNvCxnSpPr>
            <a:stCxn id="175" idx="2"/>
            <a:endCxn id="169" idx="0"/>
          </p:cNvCxnSpPr>
          <p:nvPr/>
        </p:nvCxnSpPr>
        <p:spPr>
          <a:xfrm>
            <a:off x="3800160" y="2150640"/>
            <a:ext cx="594360" cy="3450600"/>
          </a:xfrm>
          <a:prstGeom prst="bentConnector3">
            <a:avLst>
              <a:gd name="adj1" fmla="val 50000"/>
            </a:avLst>
          </a:prstGeom>
          <a:ln w="25560">
            <a:solidFill>
              <a:srgbClr val="000000"/>
            </a:solidFill>
            <a:miter/>
            <a:tailEnd len="med" type="triangle" w="med"/>
          </a:ln>
        </p:spPr>
      </p:cxnSp>
      <p:sp>
        <p:nvSpPr>
          <p:cNvPr id="3" name="PlaceHolder 2"/>
          <p:cNvSpPr>
            <a:spLocks noGrp="1"/>
          </p:cNvSpPr>
          <p:nvPr>
            <p:ph type="sldNum" idx="1"/>
          </p:nvPr>
        </p:nvSpPr>
        <p:spPr/>
        <p:txBody>
          <a:bodyPr/>
          <a:p>
            <a:fld id="{DA07756B-426B-4DC3-B930-282883109185}"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8"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Source Feeds Processing</a:t>
            </a:r>
            <a:endParaRPr b="1" lang="en-US" sz="3200" strike="noStrike" u="none">
              <a:solidFill>
                <a:srgbClr val="3333cc"/>
              </a:solidFill>
              <a:effectLst/>
              <a:uFillTx/>
              <a:latin typeface="Times New Roman"/>
            </a:endParaRPr>
          </a:p>
        </p:txBody>
      </p:sp>
      <p:sp>
        <p:nvSpPr>
          <p:cNvPr id="189"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ERMS – RiskTrac Interface</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Steve Stock</a:t>
            </a:r>
            <a:endParaRPr b="0" lang="en-US" sz="1800" strike="noStrike" u="none">
              <a:solidFill>
                <a:srgbClr val="000000"/>
              </a:solidFill>
              <a:effectLst/>
              <a:uFillTx/>
              <a:latin typeface="Times New Roman"/>
            </a:endParaRPr>
          </a:p>
        </p:txBody>
      </p:sp>
      <p:sp>
        <p:nvSpPr>
          <p:cNvPr id="190" name=""/>
          <p:cNvSpPr/>
          <p:nvPr/>
        </p:nvSpPr>
        <p:spPr>
          <a:xfrm>
            <a:off x="685800" y="1994040"/>
            <a:ext cx="8026560" cy="378144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9B88BD6-604B-47C5-B061-6141DF747B87}"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1"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Source Feeds Processing</a:t>
            </a:r>
            <a:endParaRPr b="1" lang="en-US" sz="3200" strike="noStrike" u="none">
              <a:solidFill>
                <a:srgbClr val="3333cc"/>
              </a:solidFill>
              <a:effectLst/>
              <a:uFillTx/>
              <a:latin typeface="Times New Roman"/>
            </a:endParaRPr>
          </a:p>
        </p:txBody>
      </p:sp>
      <p:sp>
        <p:nvSpPr>
          <p:cNvPr id="192"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Completeness and consistency of information feeds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Greg Couch</a:t>
            </a:r>
            <a:endParaRPr b="0" lang="en-US" sz="1800" strike="noStrike" u="none">
              <a:solidFill>
                <a:srgbClr val="000000"/>
              </a:solidFill>
              <a:effectLst/>
              <a:uFillTx/>
              <a:latin typeface="Times New Roman"/>
            </a:endParaRPr>
          </a:p>
        </p:txBody>
      </p:sp>
      <p:sp>
        <p:nvSpPr>
          <p:cNvPr id="193" name=""/>
          <p:cNvSpPr/>
          <p:nvPr/>
        </p:nvSpPr>
        <p:spPr>
          <a:xfrm>
            <a:off x="685800" y="1994040"/>
            <a:ext cx="8026560" cy="402588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The project will document current state of information capture in risk systems and identify existing issues and inconsistencies. Plans will be developed to address identified issues, either by correcting errors and inconsistencies (ensuring positions are captured in risk systems) or by devising ways to quantify and report such “off-system” positions.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Document describing flow of position information from source systems to risk systems for each commodity risk group</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plans to correct identified “off-system” or inconsistent position capture</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system owners – RiskTrac, CAS, Infinity, DPR</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commodity risk groups – Gas, Power, EGM, EIM, UK, EES, EBS, Canada</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 3 weeks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245940B-D23C-4B7F-8CC2-E134403AB0E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Source Feeds Processing</a:t>
            </a:r>
            <a:endParaRPr b="1" lang="en-US" sz="3200" strike="noStrike" u="none">
              <a:solidFill>
                <a:srgbClr val="3333cc"/>
              </a:solidFill>
              <a:effectLst/>
              <a:uFillTx/>
              <a:latin typeface="Times New Roman"/>
            </a:endParaRPr>
          </a:p>
        </p:txBody>
      </p:sp>
      <p:sp>
        <p:nvSpPr>
          <p:cNvPr id="195"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Cross-system position and exception reporting</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Greg Couch, Tom Victorio</a:t>
            </a:r>
            <a:endParaRPr b="0" lang="en-US" sz="1800" strike="noStrike" u="none">
              <a:solidFill>
                <a:srgbClr val="000000"/>
              </a:solidFill>
              <a:effectLst/>
              <a:uFillTx/>
              <a:latin typeface="Times New Roman"/>
            </a:endParaRPr>
          </a:p>
        </p:txBody>
      </p:sp>
      <p:sp>
        <p:nvSpPr>
          <p:cNvPr id="196" name=""/>
          <p:cNvSpPr/>
          <p:nvPr/>
        </p:nvSpPr>
        <p:spPr>
          <a:xfrm>
            <a:off x="685800" y="1994040"/>
            <a:ext cx="8026560" cy="420876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The project will implement a solution to generate cross-system position reports. This will reduce the amount of effort spent in reconciling source system and RiskTrac positions. This will also allow the quantification of positions not captured in risk systems.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 report that will capture both source system data and risk system data</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Benchmark position report that will programmatically format and calculate NOP and Maturity Gap (without the need for manually maintaining a book or curve list in the file). This report will be used to export to the DPR.</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Deal-level exception report to allow easy debugging of load failures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 IT (Ramesh Ganapathy)</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ERMS IT (Zhiyong Wei)</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EnPower IT (Norma Lee)</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Controls (Zakkiyah McClure)</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 ? Weeks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Can be implemented for EnPower positions already; but will have to wait for ERMS-RiskTrac interface project for ERMS positions</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84B7F68-AA92-49EC-9DC8-F5362F22A559}"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7"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Source Feeds Processing</a:t>
            </a:r>
            <a:endParaRPr b="1" lang="en-US" sz="3200" strike="noStrike" u="none">
              <a:solidFill>
                <a:srgbClr val="3333cc"/>
              </a:solidFill>
              <a:effectLst/>
              <a:uFillTx/>
              <a:latin typeface="Times New Roman"/>
            </a:endParaRPr>
          </a:p>
        </p:txBody>
      </p:sp>
      <p:sp>
        <p:nvSpPr>
          <p:cNvPr id="198"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Processing differences across risk systems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Greg Couch</a:t>
            </a:r>
            <a:endParaRPr b="0" lang="en-US" sz="1800" strike="noStrike" u="none">
              <a:solidFill>
                <a:srgbClr val="000000"/>
              </a:solidFill>
              <a:effectLst/>
              <a:uFillTx/>
              <a:latin typeface="Times New Roman"/>
            </a:endParaRPr>
          </a:p>
        </p:txBody>
      </p:sp>
      <p:sp>
        <p:nvSpPr>
          <p:cNvPr id="199" name=""/>
          <p:cNvSpPr/>
          <p:nvPr/>
        </p:nvSpPr>
        <p:spPr>
          <a:xfrm>
            <a:off x="685800" y="1994040"/>
            <a:ext cx="8026560" cy="448308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Certain system processing differences across risk systems, RiskTrac, CAS and Infinity, affect the accuracy of information flows. Examples of such differences include:</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buClr>
                <a:srgbClr val="3333cc"/>
              </a:buClr>
              <a:buSzPct val="150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 of information loads</a:t>
            </a:r>
            <a:endParaRPr b="0" lang="en-US" sz="1200" strike="noStrike" u="none">
              <a:solidFill>
                <a:srgbClr val="000000"/>
              </a:solidFill>
              <a:effectLst/>
              <a:uFillTx/>
              <a:latin typeface="Times New Roman"/>
            </a:endParaRPr>
          </a:p>
          <a:p>
            <a:pPr marL="228600" indent="-228600">
              <a:buClr>
                <a:srgbClr val="3333cc"/>
              </a:buClr>
              <a:buSzPct val="150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Response to un- and re-officialization processes</a:t>
            </a:r>
            <a:endParaRPr b="0" lang="en-US" sz="1200" strike="noStrike" u="none">
              <a:solidFill>
                <a:srgbClr val="000000"/>
              </a:solidFill>
              <a:effectLst/>
              <a:uFillTx/>
              <a:latin typeface="Times New Roman"/>
            </a:endParaRPr>
          </a:p>
          <a:p>
            <a:pPr marL="228600" indent="-228600">
              <a:buClr>
                <a:srgbClr val="3333cc"/>
              </a:buClr>
              <a:buSzPct val="150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Differences in default values (eg. Using previous day’s vs. null values)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The project will document the business reasons for such differences. It will also address the impact on information accuracy either by finding a common cross-system solution or by designing business processes that will eliminate or minimize the impact of such differences.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marL="228600" indent="-228600">
              <a:buClr>
                <a:srgbClr val="3333cc"/>
              </a:buClr>
              <a:buSzPct val="150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plans to address identified system differences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 IT (Ramesh Ganapathy)</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CAS IT (John Powell)</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Infinity (Clara Carrington)</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3B7B4C9-46A6-4A8C-B38B-1B1E63ED7BCF}"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Source Feeds Processing</a:t>
            </a:r>
            <a:endParaRPr b="1" lang="en-US" sz="3200" strike="noStrike" u="none">
              <a:solidFill>
                <a:srgbClr val="3333cc"/>
              </a:solidFill>
              <a:effectLst/>
              <a:uFillTx/>
              <a:latin typeface="Times New Roman"/>
            </a:endParaRPr>
          </a:p>
        </p:txBody>
      </p:sp>
      <p:sp>
        <p:nvSpPr>
          <p:cNvPr id="201"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UK Information Feeds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James New</a:t>
            </a:r>
            <a:endParaRPr b="0" lang="en-US" sz="1800" strike="noStrike" u="none">
              <a:solidFill>
                <a:srgbClr val="000000"/>
              </a:solidFill>
              <a:effectLst/>
              <a:uFillTx/>
              <a:latin typeface="Times New Roman"/>
            </a:endParaRPr>
          </a:p>
        </p:txBody>
      </p:sp>
      <p:sp>
        <p:nvSpPr>
          <p:cNvPr id="202" name=""/>
          <p:cNvSpPr/>
          <p:nvPr/>
        </p:nvSpPr>
        <p:spPr>
          <a:xfrm>
            <a:off x="685800" y="1994040"/>
            <a:ext cx="8026560" cy="405576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88B981B-8FDD-4F48-B79D-14308380EA92}"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3"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Data Validation</a:t>
            </a:r>
            <a:endParaRPr b="1" lang="en-US" sz="3200" strike="noStrike" u="none">
              <a:solidFill>
                <a:srgbClr val="3333cc"/>
              </a:solidFill>
              <a:effectLst/>
              <a:uFillTx/>
              <a:latin typeface="Times New Roman"/>
            </a:endParaRPr>
          </a:p>
        </p:txBody>
      </p:sp>
      <p:sp>
        <p:nvSpPr>
          <p:cNvPr id="204"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Validate current RiskTrac configuration</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Tom Victorio</a:t>
            </a:r>
            <a:endParaRPr b="0" lang="en-US" sz="1800" strike="noStrike" u="none">
              <a:solidFill>
                <a:srgbClr val="000000"/>
              </a:solidFill>
              <a:effectLst/>
              <a:uFillTx/>
              <a:latin typeface="Times New Roman"/>
            </a:endParaRPr>
          </a:p>
        </p:txBody>
      </p:sp>
      <p:sp>
        <p:nvSpPr>
          <p:cNvPr id="205" name=""/>
          <p:cNvSpPr/>
          <p:nvPr/>
        </p:nvSpPr>
        <p:spPr>
          <a:xfrm>
            <a:off x="685800" y="1994040"/>
            <a:ext cx="8026560" cy="439128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Most officialization load failures, position inconsistencies and VaR errors result from incorrect RiskTrac configuration. The project will analyze existing hierarchy, books and curve set-ups in RiskTrac and initiate a “clean-up” of such parameters.</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Accurate list of books / hierarchies being used by the various Business units (with correct structure for DPR, position and VaR reporting purposes)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Naming convention for both Books and Curves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Complete curve mappings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Remove unnecessary books / portfolios (including root portfolios)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Controls – Burton McIntyre, Susan Trevino</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AFBFC08-726F-4DB0-AA8D-49E1778FF27B}"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6"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Data Validation</a:t>
            </a:r>
            <a:endParaRPr b="1" lang="en-US" sz="3200" strike="noStrike" u="none">
              <a:solidFill>
                <a:srgbClr val="3333cc"/>
              </a:solidFill>
              <a:effectLst/>
              <a:uFillTx/>
              <a:latin typeface="Times New Roman"/>
            </a:endParaRPr>
          </a:p>
        </p:txBody>
      </p:sp>
      <p:sp>
        <p:nvSpPr>
          <p:cNvPr id="207"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RiskTrac function to prevent hierarchy and book duplications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Tom Victorio</a:t>
            </a:r>
            <a:endParaRPr b="0" lang="en-US" sz="1800" strike="noStrike" u="none">
              <a:solidFill>
                <a:srgbClr val="000000"/>
              </a:solidFill>
              <a:effectLst/>
              <a:uFillTx/>
              <a:latin typeface="Times New Roman"/>
            </a:endParaRPr>
          </a:p>
        </p:txBody>
      </p:sp>
      <p:sp>
        <p:nvSpPr>
          <p:cNvPr id="208" name=""/>
          <p:cNvSpPr/>
          <p:nvPr/>
        </p:nvSpPr>
        <p:spPr>
          <a:xfrm>
            <a:off x="685800" y="1994040"/>
            <a:ext cx="8026560" cy="408636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The project will implement an automated solution to detect hierarchy or book duplications. The application can be run either real time at the time of creation or whenever a check needs to be performed.</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Application to detect and prevent book and hierarchy duplication in RiskTrac</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 IT – Wei Yu</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220E86B-7AAE-47EE-A272-17AC0F7864A8}"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9"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Data Validation</a:t>
            </a:r>
            <a:endParaRPr b="1" lang="en-US" sz="3200" strike="noStrike" u="none">
              <a:solidFill>
                <a:srgbClr val="3333cc"/>
              </a:solidFill>
              <a:effectLst/>
              <a:uFillTx/>
              <a:latin typeface="Times New Roman"/>
            </a:endParaRPr>
          </a:p>
        </p:txBody>
      </p:sp>
      <p:sp>
        <p:nvSpPr>
          <p:cNvPr id="210"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Book archiving / aging</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Nancy Hernandez</a:t>
            </a:r>
            <a:endParaRPr b="0" lang="en-US" sz="1800" strike="noStrike" u="none">
              <a:solidFill>
                <a:srgbClr val="000000"/>
              </a:solidFill>
              <a:effectLst/>
              <a:uFillTx/>
              <a:latin typeface="Times New Roman"/>
            </a:endParaRPr>
          </a:p>
        </p:txBody>
      </p:sp>
      <p:sp>
        <p:nvSpPr>
          <p:cNvPr id="211" name=""/>
          <p:cNvSpPr/>
          <p:nvPr/>
        </p:nvSpPr>
        <p:spPr>
          <a:xfrm>
            <a:off x="685800" y="1994040"/>
            <a:ext cx="8026560" cy="372096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There is currently no process to archive books in RiskTrac. As a result, there are approximately 4,000 books currently in the system, only about 1,500 of which are being used. The project will develop systems and process solutions to implement archiving of books. An aging mechanism also allows identification of candidate books for archiving.</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Process for archiving books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System changes to prevent access to archived books</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 IT – Ramesh Ganapathy</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ERMS IT – Francis Lim</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EOL, Sitara, EnPower, GCP</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a:t>
            </a:r>
            <a:endParaRPr b="0" lang="en-US" sz="12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A97FCB0-B258-4F8C-BC52-F54BFBB0BC42}"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Executive Summary</a:t>
            </a:r>
            <a:endParaRPr b="1" lang="en-US" sz="3200" strike="noStrike" u="none">
              <a:solidFill>
                <a:srgbClr val="3333cc"/>
              </a:solidFill>
              <a:effectLst/>
              <a:uFillTx/>
              <a:latin typeface="Times New Roman"/>
            </a:endParaRPr>
          </a:p>
        </p:txBody>
      </p:sp>
      <p:sp>
        <p:nvSpPr>
          <p:cNvPr id="22"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indent="0">
              <a:spcBef>
                <a:spcPts val="550"/>
              </a:spcBef>
              <a:spcAft>
                <a:spcPts val="68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87C0E4C-86F2-4F8B-B722-C8458DBAD5F2}"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2"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Data Validation</a:t>
            </a:r>
            <a:endParaRPr b="1" lang="en-US" sz="3200" strike="noStrike" u="none">
              <a:solidFill>
                <a:srgbClr val="3333cc"/>
              </a:solidFill>
              <a:effectLst/>
              <a:uFillTx/>
              <a:latin typeface="Times New Roman"/>
            </a:endParaRPr>
          </a:p>
        </p:txBody>
      </p:sp>
      <p:sp>
        <p:nvSpPr>
          <p:cNvPr id="213"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Enhanced RiskTrac user processes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Tom Victorio</a:t>
            </a:r>
            <a:endParaRPr b="0" lang="en-US" sz="1800" strike="noStrike" u="none">
              <a:solidFill>
                <a:srgbClr val="000000"/>
              </a:solidFill>
              <a:effectLst/>
              <a:uFillTx/>
              <a:latin typeface="Times New Roman"/>
            </a:endParaRPr>
          </a:p>
        </p:txBody>
      </p:sp>
      <p:sp>
        <p:nvSpPr>
          <p:cNvPr id="214" name=""/>
          <p:cNvSpPr/>
          <p:nvPr/>
        </p:nvSpPr>
        <p:spPr>
          <a:xfrm>
            <a:off x="685800" y="1994040"/>
            <a:ext cx="8026560" cy="439164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The current RiskTrac VB front-end requires manually intensive and error-prone processes for creating and moving books and hierarchies. Errors resulting from these user processes lead to position and VaR inaccuracies as well as officialization load failures. Such procedures also result in inefficient maintenance of RiskTrac data. The project will implement solutions to improve such user processes. These include:</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online book creation and automated database updates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tool for assigning book/s to portfolio/s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function to move multiple portfolios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function to rename / delete books (with no trading history)</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As part of this project, we will also create documentation and checklists for current user processes to lessen the probability of errors and facilitate training to new team members.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Online book / curve request form</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Application to perform database updates to create books in RiskTrac</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Controls – Susan Trevino, Jennifer Velasco</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 IT – Ramesh Ganapathy</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2CBE4FB-5124-4B57-801A-BD4C6AA00AE8}"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5"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Business Process</a:t>
            </a:r>
            <a:endParaRPr b="1" lang="en-US" sz="3200" strike="noStrike" u="none">
              <a:solidFill>
                <a:srgbClr val="3333cc"/>
              </a:solidFill>
              <a:effectLst/>
              <a:uFillTx/>
              <a:latin typeface="Times New Roman"/>
            </a:endParaRPr>
          </a:p>
        </p:txBody>
      </p:sp>
      <p:sp>
        <p:nvSpPr>
          <p:cNvPr id="216"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Decentralize RiskTrac user roles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James New, Fergus Trenholme</a:t>
            </a:r>
            <a:endParaRPr b="0" lang="en-US" sz="1800" strike="noStrike" u="none">
              <a:solidFill>
                <a:srgbClr val="000000"/>
              </a:solidFill>
              <a:effectLst/>
              <a:uFillTx/>
              <a:latin typeface="Times New Roman"/>
            </a:endParaRPr>
          </a:p>
        </p:txBody>
      </p:sp>
      <p:sp>
        <p:nvSpPr>
          <p:cNvPr id="217" name=""/>
          <p:cNvSpPr/>
          <p:nvPr/>
        </p:nvSpPr>
        <p:spPr>
          <a:xfrm>
            <a:off x="685800" y="1994040"/>
            <a:ext cx="8026560" cy="43002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The project will define new business processes to allow user groups (commodity risk) to create and maintain their own data in RiskTrac. System changes will be implemented to assign security levels to RiskTrac data groups and functions. Initial list of RiskTrac functions to be decentralized include:</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creation and movement of non-production books and portfolios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creation and maintenance of curve data</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definition of benchmark conversion factors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Definition of user groups and corresponding roles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 system changes to implement appropriate security levels for different user and data groups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Process documentation / training for user groups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UK Risk – James New, Fergus, Trenholme</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Global Risk – Shona Wilson, Tom Victorio</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 IT – Ramesh Ganapathy</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A018F22-8235-4566-BC49-456F09C1823A}"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Business Process</a:t>
            </a:r>
            <a:endParaRPr b="1" lang="en-US" sz="3200" strike="noStrike" u="none">
              <a:solidFill>
                <a:srgbClr val="3333cc"/>
              </a:solidFill>
              <a:effectLst/>
              <a:uFillTx/>
              <a:latin typeface="Times New Roman"/>
            </a:endParaRPr>
          </a:p>
        </p:txBody>
      </p:sp>
      <p:sp>
        <p:nvSpPr>
          <p:cNvPr id="219" name=""/>
          <p:cNvSpPr/>
          <p:nvPr/>
        </p:nvSpPr>
        <p:spPr>
          <a:xfrm>
            <a:off x="685800" y="1257480"/>
            <a:ext cx="8026560" cy="6426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Name: Define business rules around exceptions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Primary Contact: Keith Considine</a:t>
            </a:r>
            <a:endParaRPr b="0" lang="en-US" sz="1800" strike="noStrike" u="none">
              <a:solidFill>
                <a:srgbClr val="000000"/>
              </a:solidFill>
              <a:effectLst/>
              <a:uFillTx/>
              <a:latin typeface="Times New Roman"/>
            </a:endParaRPr>
          </a:p>
        </p:txBody>
      </p:sp>
      <p:sp>
        <p:nvSpPr>
          <p:cNvPr id="220" name=""/>
          <p:cNvSpPr/>
          <p:nvPr/>
        </p:nvSpPr>
        <p:spPr>
          <a:xfrm>
            <a:off x="685800" y="1994040"/>
            <a:ext cx="8026560" cy="393444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Project Description:</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The project will identify different types of possible exceptions and define business rules for handling each case. As an example, an incomplete load into RiskTrac may be immaterial if books not loaded account for less than 1% of total positions. Business rules for such a case will then be different compared to rules when a major book such as NG-price failed to load.</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Main Deliverables:</a:t>
            </a:r>
            <a:endParaRPr b="0" lang="en-US" sz="18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List of potential exceptions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Business rule definitions for each exception</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Timing and Resources:</a:t>
            </a:r>
            <a:endParaRPr b="0" lang="en-US" sz="18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Key Resources: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Global risk – Keith Considine</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commodity risk groups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 ? Weeks</a:t>
            </a:r>
            <a:endParaRPr b="0" lang="en-US" sz="1200" strike="noStrike" u="none">
              <a:solidFill>
                <a:srgbClr val="000000"/>
              </a:solidFill>
              <a:effectLst/>
              <a:uFillTx/>
              <a:latin typeface="Times New Roman"/>
            </a:endParaRPr>
          </a:p>
          <a:p>
            <a:pPr marL="228600" indent="-228600">
              <a:buClr>
                <a:srgbClr val="3333cc"/>
              </a:buClr>
              <a:buSzPct val="7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Will have to work with project developing exception reports</a:t>
            </a:r>
            <a:endParaRPr b="0" lang="en-US" sz="1200" strike="noStrike" u="none">
              <a:solidFill>
                <a:srgbClr val="000000"/>
              </a:solidFill>
              <a:effectLst/>
              <a:uFillTx/>
              <a:latin typeface="Times New Roman"/>
            </a:endParaRPr>
          </a:p>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70078511-B06D-4253-AF68-6A1741B31E9B}"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Contents</a:t>
            </a:r>
            <a:endParaRPr b="1" lang="en-US" sz="3200" strike="noStrike" u="none">
              <a:solidFill>
                <a:srgbClr val="3333cc"/>
              </a:solidFill>
              <a:effectLst/>
              <a:uFillTx/>
              <a:latin typeface="Times New Roman"/>
            </a:endParaRPr>
          </a:p>
        </p:txBody>
      </p:sp>
      <p:sp>
        <p:nvSpPr>
          <p:cNvPr id="24"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Background</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Objectives</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Project Team Organization</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Scope</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Approach</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Project Schedule</a:t>
            </a:r>
            <a:endParaRPr b="0" lang="en-US" sz="2200" strike="noStrike" u="none">
              <a:solidFill>
                <a:srgbClr val="000000"/>
              </a:solidFill>
              <a:effectLst/>
              <a:uFillTx/>
              <a:latin typeface="Times New Roman"/>
            </a:endParaRPr>
          </a:p>
          <a:p>
            <a:pPr marL="343080" indent="-343080">
              <a:spcBef>
                <a:spcPts val="550"/>
              </a:spcBef>
              <a:spcAft>
                <a:spcPts val="68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1484916-EED9-4E51-AC0A-CA930DB2584D}"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Times New Roman"/>
              </a:rPr>
              <a:t>Background: Issues with current risk systems and processes</a:t>
            </a:r>
            <a:endParaRPr b="1" lang="en-US" sz="2400" strike="noStrike" u="none">
              <a:solidFill>
                <a:srgbClr val="3333cc"/>
              </a:solidFill>
              <a:effectLst/>
              <a:uFillTx/>
              <a:latin typeface="Times New Roman"/>
            </a:endParaRPr>
          </a:p>
        </p:txBody>
      </p:sp>
      <p:sp>
        <p:nvSpPr>
          <p:cNvPr id="26" name=""/>
          <p:cNvSpPr/>
          <p:nvPr/>
        </p:nvSpPr>
        <p:spPr>
          <a:xfrm>
            <a:off x="768240" y="2266920"/>
            <a:ext cx="1435320" cy="10162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ERMS</a:t>
            </a:r>
            <a:endParaRPr b="0" lang="en-US" sz="12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EnPower</a:t>
            </a:r>
            <a:endParaRPr b="0" lang="en-US" sz="12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Uploaded Spreadsheets</a:t>
            </a:r>
            <a:endParaRPr b="0" lang="en-US" sz="1200" strike="noStrike" u="none">
              <a:solidFill>
                <a:srgbClr val="000000"/>
              </a:solidFill>
              <a:effectLst/>
              <a:uFillTx/>
              <a:latin typeface="Times New Roman"/>
            </a:endParaRPr>
          </a:p>
        </p:txBody>
      </p:sp>
      <p:grpSp>
        <p:nvGrpSpPr>
          <p:cNvPr id="27" name=""/>
          <p:cNvGrpSpPr/>
          <p:nvPr/>
        </p:nvGrpSpPr>
        <p:grpSpPr>
          <a:xfrm>
            <a:off x="1828800" y="3581280"/>
            <a:ext cx="482760" cy="292320"/>
            <a:chOff x="1828800" y="3581280"/>
            <a:chExt cx="482760" cy="292320"/>
          </a:xfrm>
        </p:grpSpPr>
        <p:sp>
          <p:nvSpPr>
            <p:cNvPr id="28" name=""/>
            <p:cNvSpPr/>
            <p:nvPr/>
          </p:nvSpPr>
          <p:spPr>
            <a:xfrm>
              <a:off x="1930320" y="3581280"/>
              <a:ext cx="254160" cy="292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1828800" y="3594240"/>
              <a:ext cx="4827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1</a:t>
              </a:r>
              <a:endParaRPr b="0" lang="en-US" sz="1200" strike="noStrike" u="none">
                <a:solidFill>
                  <a:srgbClr val="000000"/>
                </a:solidFill>
                <a:effectLst/>
                <a:uFillTx/>
                <a:latin typeface="Times New Roman"/>
              </a:endParaRPr>
            </a:p>
          </p:txBody>
        </p:sp>
      </p:grpSp>
      <p:grpSp>
        <p:nvGrpSpPr>
          <p:cNvPr id="30" name=""/>
          <p:cNvGrpSpPr/>
          <p:nvPr/>
        </p:nvGrpSpPr>
        <p:grpSpPr>
          <a:xfrm>
            <a:off x="5295960" y="2298600"/>
            <a:ext cx="482400" cy="292320"/>
            <a:chOff x="5295960" y="2298600"/>
            <a:chExt cx="482400" cy="292320"/>
          </a:xfrm>
        </p:grpSpPr>
        <p:sp>
          <p:nvSpPr>
            <p:cNvPr id="31" name=""/>
            <p:cNvSpPr/>
            <p:nvPr/>
          </p:nvSpPr>
          <p:spPr>
            <a:xfrm>
              <a:off x="5397480" y="2298600"/>
              <a:ext cx="254160" cy="292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5295960" y="231156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3</a:t>
              </a:r>
              <a:endParaRPr b="0" lang="en-US" sz="1200" strike="noStrike" u="none">
                <a:solidFill>
                  <a:srgbClr val="000000"/>
                </a:solidFill>
                <a:effectLst/>
                <a:uFillTx/>
                <a:latin typeface="Times New Roman"/>
              </a:endParaRPr>
            </a:p>
          </p:txBody>
        </p:sp>
      </p:grpSp>
      <p:grpSp>
        <p:nvGrpSpPr>
          <p:cNvPr id="33" name=""/>
          <p:cNvGrpSpPr/>
          <p:nvPr/>
        </p:nvGrpSpPr>
        <p:grpSpPr>
          <a:xfrm>
            <a:off x="2641680" y="2784600"/>
            <a:ext cx="482400" cy="291960"/>
            <a:chOff x="2641680" y="2784600"/>
            <a:chExt cx="482400" cy="291960"/>
          </a:xfrm>
        </p:grpSpPr>
        <p:sp>
          <p:nvSpPr>
            <p:cNvPr id="34" name=""/>
            <p:cNvSpPr/>
            <p:nvPr/>
          </p:nvSpPr>
          <p:spPr>
            <a:xfrm>
              <a:off x="2743200" y="2784600"/>
              <a:ext cx="254160" cy="291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2641680" y="279720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2</a:t>
              </a:r>
              <a:endParaRPr b="0" lang="en-US" sz="1200" strike="noStrike" u="none">
                <a:solidFill>
                  <a:srgbClr val="000000"/>
                </a:solidFill>
                <a:effectLst/>
                <a:uFillTx/>
                <a:latin typeface="Times New Roman"/>
              </a:endParaRPr>
            </a:p>
          </p:txBody>
        </p:sp>
      </p:grpSp>
      <p:grpSp>
        <p:nvGrpSpPr>
          <p:cNvPr id="36" name=""/>
          <p:cNvGrpSpPr/>
          <p:nvPr/>
        </p:nvGrpSpPr>
        <p:grpSpPr>
          <a:xfrm>
            <a:off x="5295960" y="2978280"/>
            <a:ext cx="482400" cy="291960"/>
            <a:chOff x="5295960" y="2978280"/>
            <a:chExt cx="482400" cy="291960"/>
          </a:xfrm>
        </p:grpSpPr>
        <p:sp>
          <p:nvSpPr>
            <p:cNvPr id="37" name=""/>
            <p:cNvSpPr/>
            <p:nvPr/>
          </p:nvSpPr>
          <p:spPr>
            <a:xfrm>
              <a:off x="5397480" y="2978280"/>
              <a:ext cx="254160" cy="291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5295960" y="299088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4</a:t>
              </a:r>
              <a:endParaRPr b="0" lang="en-US" sz="1200" strike="noStrike" u="none">
                <a:solidFill>
                  <a:srgbClr val="000000"/>
                </a:solidFill>
                <a:effectLst/>
                <a:uFillTx/>
                <a:latin typeface="Times New Roman"/>
              </a:endParaRPr>
            </a:p>
          </p:txBody>
        </p:sp>
      </p:grpSp>
      <p:sp>
        <p:nvSpPr>
          <p:cNvPr id="39" name=""/>
          <p:cNvSpPr/>
          <p:nvPr/>
        </p:nvSpPr>
        <p:spPr>
          <a:xfrm>
            <a:off x="304920" y="1403280"/>
            <a:ext cx="2450880" cy="429120"/>
          </a:xfrm>
          <a:prstGeom prst="rect">
            <a:avLst/>
          </a:prstGeom>
          <a:noFill/>
          <a:ln w="0">
            <a:noFill/>
          </a:ln>
        </p:spPr>
        <p:style>
          <a:lnRef idx="0"/>
          <a:fillRef idx="0"/>
          <a:effectRef idx="0"/>
          <a:fontRef idx="minor"/>
        </p:style>
        <p:txBody>
          <a:bodyPr lIns="90000" rIns="90000" tIns="46800" bIns="46800" anchor="t">
            <a:spAutoFit/>
          </a:bodyPr>
          <a:p>
            <a:pPr algn="ctr">
              <a:spcBef>
                <a:spcPts val="1375"/>
              </a:spcBef>
              <a:spcAft>
                <a:spcPts val="68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Valuation</a:t>
            </a:r>
            <a:endParaRPr b="0" lang="en-US" sz="2200" strike="noStrike" u="none">
              <a:solidFill>
                <a:srgbClr val="000000"/>
              </a:solidFill>
              <a:effectLst/>
              <a:uFillTx/>
              <a:latin typeface="Times New Roman"/>
            </a:endParaRPr>
          </a:p>
        </p:txBody>
      </p:sp>
      <p:grpSp>
        <p:nvGrpSpPr>
          <p:cNvPr id="40" name=""/>
          <p:cNvGrpSpPr/>
          <p:nvPr/>
        </p:nvGrpSpPr>
        <p:grpSpPr>
          <a:xfrm>
            <a:off x="4178160" y="3390840"/>
            <a:ext cx="482760" cy="292320"/>
            <a:chOff x="4178160" y="3390840"/>
            <a:chExt cx="482760" cy="292320"/>
          </a:xfrm>
        </p:grpSpPr>
        <p:sp>
          <p:nvSpPr>
            <p:cNvPr id="41" name=""/>
            <p:cNvSpPr/>
            <p:nvPr/>
          </p:nvSpPr>
          <p:spPr>
            <a:xfrm>
              <a:off x="4280040" y="3390840"/>
              <a:ext cx="253800" cy="292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4178160" y="3403440"/>
              <a:ext cx="4827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5</a:t>
              </a:r>
              <a:endParaRPr b="0" lang="en-US" sz="1200" strike="noStrike" u="none">
                <a:solidFill>
                  <a:srgbClr val="000000"/>
                </a:solidFill>
                <a:effectLst/>
                <a:uFillTx/>
                <a:latin typeface="Times New Roman"/>
              </a:endParaRPr>
            </a:p>
          </p:txBody>
        </p:sp>
      </p:grpSp>
      <p:sp>
        <p:nvSpPr>
          <p:cNvPr id="43" name=""/>
          <p:cNvSpPr/>
          <p:nvPr/>
        </p:nvSpPr>
        <p:spPr>
          <a:xfrm>
            <a:off x="3479760" y="2266920"/>
            <a:ext cx="1562040" cy="10162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marL="114480" indent="-114480"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a:t>
            </a:r>
            <a:endParaRPr b="0" lang="en-US" sz="1200" strike="noStrike" u="none">
              <a:solidFill>
                <a:srgbClr val="000000"/>
              </a:solidFill>
              <a:effectLst/>
              <a:uFillTx/>
              <a:latin typeface="Times New Roman"/>
            </a:endParaRPr>
          </a:p>
          <a:p>
            <a:pPr marL="114480" indent="-11448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VaR engine</a:t>
            </a:r>
            <a:endParaRPr b="0" lang="en-US" sz="1200" strike="noStrike" u="none">
              <a:solidFill>
                <a:srgbClr val="000000"/>
              </a:solidFill>
              <a:effectLst/>
              <a:uFillTx/>
              <a:latin typeface="Times New Roman"/>
            </a:endParaRPr>
          </a:p>
          <a:p>
            <a:pPr marL="114480" indent="-11448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Benchmark position conversion</a:t>
            </a:r>
            <a:endParaRPr b="0" lang="en-US" sz="1200" strike="noStrike" u="none">
              <a:solidFill>
                <a:srgbClr val="000000"/>
              </a:solidFill>
              <a:effectLst/>
              <a:uFillTx/>
              <a:latin typeface="Times New Roman"/>
            </a:endParaRPr>
          </a:p>
        </p:txBody>
      </p:sp>
      <p:sp>
        <p:nvSpPr>
          <p:cNvPr id="44" name=""/>
          <p:cNvSpPr/>
          <p:nvPr/>
        </p:nvSpPr>
        <p:spPr>
          <a:xfrm>
            <a:off x="3035160" y="1403280"/>
            <a:ext cx="2451240" cy="429120"/>
          </a:xfrm>
          <a:prstGeom prst="rect">
            <a:avLst/>
          </a:prstGeom>
          <a:noFill/>
          <a:ln w="0">
            <a:noFill/>
          </a:ln>
        </p:spPr>
        <p:style>
          <a:lnRef idx="0"/>
          <a:fillRef idx="0"/>
          <a:effectRef idx="0"/>
          <a:fontRef idx="minor"/>
        </p:style>
        <p:txBody>
          <a:bodyPr lIns="90000" rIns="90000" tIns="46800" bIns="46800" anchor="t">
            <a:spAutoFit/>
          </a:bodyPr>
          <a:p>
            <a:pPr algn="ctr">
              <a:spcBef>
                <a:spcPts val="1375"/>
              </a:spcBef>
              <a:spcAft>
                <a:spcPts val="68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Risk Systems</a:t>
            </a:r>
            <a:endParaRPr b="0" lang="en-US" sz="2200" strike="noStrike" u="none">
              <a:solidFill>
                <a:srgbClr val="000000"/>
              </a:solidFill>
              <a:effectLst/>
              <a:uFillTx/>
              <a:latin typeface="Times New Roman"/>
            </a:endParaRPr>
          </a:p>
        </p:txBody>
      </p:sp>
      <p:sp>
        <p:nvSpPr>
          <p:cNvPr id="45" name=""/>
          <p:cNvSpPr/>
          <p:nvPr/>
        </p:nvSpPr>
        <p:spPr>
          <a:xfrm>
            <a:off x="7696080" y="2622600"/>
            <a:ext cx="86364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DPR</a:t>
            </a:r>
            <a:endParaRPr b="0" lang="en-US" sz="1200" strike="noStrike" u="none">
              <a:solidFill>
                <a:srgbClr val="000000"/>
              </a:solidFill>
              <a:effectLst/>
              <a:uFillTx/>
              <a:latin typeface="Times New Roman"/>
            </a:endParaRPr>
          </a:p>
        </p:txBody>
      </p:sp>
      <p:sp>
        <p:nvSpPr>
          <p:cNvPr id="46" name=""/>
          <p:cNvSpPr/>
          <p:nvPr/>
        </p:nvSpPr>
        <p:spPr>
          <a:xfrm>
            <a:off x="6121440" y="1403280"/>
            <a:ext cx="2451240" cy="429120"/>
          </a:xfrm>
          <a:prstGeom prst="rect">
            <a:avLst/>
          </a:prstGeom>
          <a:noFill/>
          <a:ln w="0">
            <a:noFill/>
          </a:ln>
        </p:spPr>
        <p:style>
          <a:lnRef idx="0"/>
          <a:fillRef idx="0"/>
          <a:effectRef idx="0"/>
          <a:fontRef idx="minor"/>
        </p:style>
        <p:txBody>
          <a:bodyPr lIns="90000" rIns="90000" tIns="46800" bIns="46800" anchor="t">
            <a:spAutoFit/>
          </a:bodyPr>
          <a:p>
            <a:pPr algn="ctr">
              <a:spcBef>
                <a:spcPts val="1375"/>
              </a:spcBef>
              <a:spcAft>
                <a:spcPts val="68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Reporting</a:t>
            </a:r>
            <a:endParaRPr b="0" lang="en-US" sz="2200" strike="noStrike" u="none">
              <a:solidFill>
                <a:srgbClr val="000000"/>
              </a:solidFill>
              <a:effectLst/>
              <a:uFillTx/>
              <a:latin typeface="Times New Roman"/>
            </a:endParaRPr>
          </a:p>
        </p:txBody>
      </p:sp>
      <p:sp>
        <p:nvSpPr>
          <p:cNvPr id="47" name=""/>
          <p:cNvSpPr/>
          <p:nvPr/>
        </p:nvSpPr>
        <p:spPr>
          <a:xfrm>
            <a:off x="768240" y="3892680"/>
            <a:ext cx="1435320" cy="5551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“Off-RiskTrac” </a:t>
            </a:r>
            <a:endParaRPr b="0" lang="en-US" sz="12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(Financials, exotics)</a:t>
            </a:r>
            <a:endParaRPr b="0" lang="en-US" sz="1200" strike="noStrike" u="none">
              <a:solidFill>
                <a:srgbClr val="000000"/>
              </a:solidFill>
              <a:effectLst/>
              <a:uFillTx/>
              <a:latin typeface="Times New Roman"/>
            </a:endParaRPr>
          </a:p>
        </p:txBody>
      </p:sp>
      <p:sp>
        <p:nvSpPr>
          <p:cNvPr id="48" name=""/>
          <p:cNvSpPr/>
          <p:nvPr/>
        </p:nvSpPr>
        <p:spPr>
          <a:xfrm>
            <a:off x="3543480" y="3803760"/>
            <a:ext cx="1434960" cy="7380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Other downstream risk systems</a:t>
            </a:r>
            <a:endParaRPr b="0" lang="en-US" sz="12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(Credit, Infinity)</a:t>
            </a:r>
            <a:endParaRPr b="0" lang="en-US" sz="1200" strike="noStrike" u="none">
              <a:solidFill>
                <a:srgbClr val="000000"/>
              </a:solidFill>
              <a:effectLst/>
              <a:uFillTx/>
              <a:latin typeface="Times New Roman"/>
            </a:endParaRPr>
          </a:p>
        </p:txBody>
      </p:sp>
      <p:sp>
        <p:nvSpPr>
          <p:cNvPr id="49" name=""/>
          <p:cNvSpPr/>
          <p:nvPr/>
        </p:nvSpPr>
        <p:spPr>
          <a:xfrm>
            <a:off x="6254640" y="2178000"/>
            <a:ext cx="939960" cy="459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VaR reporting</a:t>
            </a:r>
            <a:endParaRPr b="0" lang="en-US" sz="1200" strike="noStrike" u="none">
              <a:solidFill>
                <a:srgbClr val="000000"/>
              </a:solidFill>
              <a:effectLst/>
              <a:uFillTx/>
              <a:latin typeface="Times New Roman"/>
            </a:endParaRPr>
          </a:p>
        </p:txBody>
      </p:sp>
      <p:sp>
        <p:nvSpPr>
          <p:cNvPr id="50" name=""/>
          <p:cNvSpPr/>
          <p:nvPr/>
        </p:nvSpPr>
        <p:spPr>
          <a:xfrm>
            <a:off x="6254640" y="2940120"/>
            <a:ext cx="939960" cy="459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 reporting</a:t>
            </a:r>
            <a:endParaRPr b="0" lang="en-US" sz="1200" strike="noStrike" u="none">
              <a:solidFill>
                <a:srgbClr val="000000"/>
              </a:solidFill>
              <a:effectLst/>
              <a:uFillTx/>
              <a:latin typeface="Times New Roman"/>
            </a:endParaRPr>
          </a:p>
        </p:txBody>
      </p:sp>
      <p:cxnSp>
        <p:nvCxnSpPr>
          <p:cNvPr id="51" name=""/>
          <p:cNvCxnSpPr>
            <a:stCxn id="43" idx="2"/>
            <a:endCxn id="48" idx="0"/>
          </p:cNvCxnSpPr>
          <p:nvPr/>
        </p:nvCxnSpPr>
        <p:spPr>
          <a:xfrm>
            <a:off x="4260600" y="3282480"/>
            <a:ext cx="1080" cy="521640"/>
          </a:xfrm>
          <a:prstGeom prst="straightConnector1">
            <a:avLst/>
          </a:prstGeom>
          <a:ln w="25560">
            <a:solidFill>
              <a:srgbClr val="000000"/>
            </a:solidFill>
            <a:miter/>
            <a:tailEnd len="med" type="triangle" w="med"/>
          </a:ln>
        </p:spPr>
      </p:cxnSp>
      <p:cxnSp>
        <p:nvCxnSpPr>
          <p:cNvPr id="52" name=""/>
          <p:cNvCxnSpPr>
            <a:stCxn id="49" idx="3"/>
            <a:endCxn id="45" idx="1"/>
          </p:cNvCxnSpPr>
          <p:nvPr/>
        </p:nvCxnSpPr>
        <p:spPr>
          <a:xfrm>
            <a:off x="7194240" y="2411280"/>
            <a:ext cx="501840" cy="354960"/>
          </a:xfrm>
          <a:prstGeom prst="straightConnector1">
            <a:avLst/>
          </a:prstGeom>
          <a:ln w="25560">
            <a:solidFill>
              <a:srgbClr val="000000"/>
            </a:solidFill>
            <a:miter/>
            <a:tailEnd len="med" type="triangle" w="med"/>
          </a:ln>
        </p:spPr>
      </p:cxnSp>
      <p:cxnSp>
        <p:nvCxnSpPr>
          <p:cNvPr id="53" name=""/>
          <p:cNvCxnSpPr>
            <a:stCxn id="50" idx="3"/>
            <a:endCxn id="45" idx="1"/>
          </p:cNvCxnSpPr>
          <p:nvPr/>
        </p:nvCxnSpPr>
        <p:spPr>
          <a:xfrm flipV="1">
            <a:off x="7194240" y="2764800"/>
            <a:ext cx="501840" cy="408600"/>
          </a:xfrm>
          <a:prstGeom prst="straightConnector1">
            <a:avLst/>
          </a:prstGeom>
          <a:ln w="25560">
            <a:solidFill>
              <a:srgbClr val="000000"/>
            </a:solidFill>
            <a:miter/>
            <a:tailEnd len="med" type="triangle" w="med"/>
          </a:ln>
        </p:spPr>
      </p:cxnSp>
      <p:cxnSp>
        <p:nvCxnSpPr>
          <p:cNvPr id="54" name=""/>
          <p:cNvCxnSpPr>
            <a:stCxn id="43" idx="3"/>
            <a:endCxn id="49" idx="1"/>
          </p:cNvCxnSpPr>
          <p:nvPr/>
        </p:nvCxnSpPr>
        <p:spPr>
          <a:xfrm flipV="1">
            <a:off x="5041440" y="2410920"/>
            <a:ext cx="1213560" cy="364320"/>
          </a:xfrm>
          <a:prstGeom prst="straightConnector1">
            <a:avLst/>
          </a:prstGeom>
          <a:ln w="25560">
            <a:solidFill>
              <a:srgbClr val="000000"/>
            </a:solidFill>
            <a:miter/>
            <a:tailEnd len="med" type="triangle" w="med"/>
          </a:ln>
        </p:spPr>
      </p:cxnSp>
      <p:cxnSp>
        <p:nvCxnSpPr>
          <p:cNvPr id="55" name=""/>
          <p:cNvCxnSpPr>
            <a:stCxn id="43" idx="3"/>
            <a:endCxn id="50" idx="1"/>
          </p:cNvCxnSpPr>
          <p:nvPr/>
        </p:nvCxnSpPr>
        <p:spPr>
          <a:xfrm>
            <a:off x="5041440" y="2774520"/>
            <a:ext cx="1213560" cy="399240"/>
          </a:xfrm>
          <a:prstGeom prst="straightConnector1">
            <a:avLst/>
          </a:prstGeom>
          <a:ln w="25560">
            <a:solidFill>
              <a:srgbClr val="000000"/>
            </a:solidFill>
            <a:miter/>
            <a:tailEnd len="med" type="triangle" w="med"/>
          </a:ln>
        </p:spPr>
      </p:cxnSp>
      <p:cxnSp>
        <p:nvCxnSpPr>
          <p:cNvPr id="56" name=""/>
          <p:cNvCxnSpPr>
            <a:stCxn id="47" idx="3"/>
          </p:cNvCxnSpPr>
          <p:nvPr/>
        </p:nvCxnSpPr>
        <p:spPr>
          <a:xfrm>
            <a:off x="2203560" y="4172040"/>
            <a:ext cx="629280" cy="16560"/>
          </a:xfrm>
          <a:prstGeom prst="straightConnector1">
            <a:avLst/>
          </a:prstGeom>
          <a:ln cap="rnd" w="25560">
            <a:solidFill>
              <a:srgbClr val="000000"/>
            </a:solidFill>
            <a:custDash>
              <a:ds d="100000" sp="1000"/>
            </a:custDash>
            <a:miter/>
            <a:tailEnd len="med" type="triangle" w="med"/>
          </a:ln>
        </p:spPr>
      </p:cxnSp>
      <p:cxnSp>
        <p:nvCxnSpPr>
          <p:cNvPr id="57" name=""/>
          <p:cNvCxnSpPr>
            <a:stCxn id="47" idx="3"/>
          </p:cNvCxnSpPr>
          <p:nvPr/>
        </p:nvCxnSpPr>
        <p:spPr>
          <a:xfrm flipV="1">
            <a:off x="2203560" y="3933360"/>
            <a:ext cx="248400" cy="239040"/>
          </a:xfrm>
          <a:prstGeom prst="straightConnector1">
            <a:avLst/>
          </a:prstGeom>
          <a:ln cap="rnd" w="25560">
            <a:solidFill>
              <a:srgbClr val="000000"/>
            </a:solidFill>
            <a:custDash>
              <a:ds d="100000" sp="1000"/>
            </a:custDash>
            <a:miter/>
            <a:tailEnd len="med" type="triangle" w="med"/>
          </a:ln>
        </p:spPr>
      </p:cxnSp>
      <p:cxnSp>
        <p:nvCxnSpPr>
          <p:cNvPr id="58" name=""/>
          <p:cNvCxnSpPr>
            <a:stCxn id="26" idx="3"/>
            <a:endCxn id="43" idx="1"/>
          </p:cNvCxnSpPr>
          <p:nvPr/>
        </p:nvCxnSpPr>
        <p:spPr>
          <a:xfrm>
            <a:off x="2203200" y="2774520"/>
            <a:ext cx="1276560" cy="1080"/>
          </a:xfrm>
          <a:prstGeom prst="straightConnector1">
            <a:avLst/>
          </a:prstGeom>
          <a:ln w="25560">
            <a:solidFill>
              <a:srgbClr val="000000"/>
            </a:solidFill>
            <a:miter/>
            <a:tailEnd len="med" type="triangle" w="med"/>
          </a:ln>
        </p:spPr>
      </p:cxnSp>
      <p:cxnSp>
        <p:nvCxnSpPr>
          <p:cNvPr id="59" name=""/>
          <p:cNvCxnSpPr>
            <a:stCxn id="26" idx="3"/>
            <a:endCxn id="48" idx="1"/>
          </p:cNvCxnSpPr>
          <p:nvPr/>
        </p:nvCxnSpPr>
        <p:spPr>
          <a:xfrm>
            <a:off x="2203560" y="2774880"/>
            <a:ext cx="1340640" cy="1400760"/>
          </a:xfrm>
          <a:prstGeom prst="straightConnector1">
            <a:avLst/>
          </a:prstGeom>
          <a:ln w="25560">
            <a:solidFill>
              <a:srgbClr val="000000"/>
            </a:solidFill>
            <a:miter/>
            <a:tailEnd len="med" type="triangle" w="med"/>
          </a:ln>
        </p:spPr>
      </p:cxnSp>
      <p:cxnSp>
        <p:nvCxnSpPr>
          <p:cNvPr id="60" name=""/>
          <p:cNvCxnSpPr>
            <a:stCxn id="26" idx="0"/>
            <a:endCxn id="45" idx="0"/>
          </p:cNvCxnSpPr>
          <p:nvPr/>
        </p:nvCxnSpPr>
        <p:spPr>
          <a:xfrm flipH="1" rot="16200000">
            <a:off x="4629240" y="-876600"/>
            <a:ext cx="356400" cy="6642720"/>
          </a:xfrm>
          <a:prstGeom prst="bentConnector3">
            <a:avLst>
              <a:gd name="adj1" fmla="val -64206"/>
            </a:avLst>
          </a:prstGeom>
          <a:ln w="25560">
            <a:solidFill>
              <a:srgbClr val="000000"/>
            </a:solidFill>
            <a:miter/>
            <a:tailEnd len="med" type="triangle" w="med"/>
          </a:ln>
        </p:spPr>
      </p:cxnSp>
      <p:sp>
        <p:nvSpPr>
          <p:cNvPr id="61" name=""/>
          <p:cNvSpPr/>
          <p:nvPr/>
        </p:nvSpPr>
        <p:spPr>
          <a:xfrm>
            <a:off x="2298600" y="3917880"/>
            <a:ext cx="5079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p:txBody>
      </p:sp>
      <p:grpSp>
        <p:nvGrpSpPr>
          <p:cNvPr id="62" name=""/>
          <p:cNvGrpSpPr/>
          <p:nvPr/>
        </p:nvGrpSpPr>
        <p:grpSpPr>
          <a:xfrm>
            <a:off x="723960" y="5181480"/>
            <a:ext cx="2984400" cy="307440"/>
            <a:chOff x="723960" y="5181480"/>
            <a:chExt cx="2984400" cy="307440"/>
          </a:xfrm>
        </p:grpSpPr>
        <p:sp>
          <p:nvSpPr>
            <p:cNvPr id="63" name=""/>
            <p:cNvSpPr/>
            <p:nvPr/>
          </p:nvSpPr>
          <p:spPr>
            <a:xfrm>
              <a:off x="1066680" y="5181480"/>
              <a:ext cx="2641680" cy="307440"/>
            </a:xfrm>
            <a:prstGeom prst="rect">
              <a:avLst/>
            </a:prstGeom>
            <a:noFill/>
            <a:ln w="0">
              <a:noFill/>
            </a:ln>
          </p:spPr>
          <p:style>
            <a:lnRef idx="0"/>
            <a:fillRef idx="0"/>
            <a:effectRef idx="0"/>
            <a:fontRef idx="minor"/>
          </p:style>
          <p:txBody>
            <a:bodyPr lIns="90000" rIns="90000" tIns="46800" bIns="46800" anchor="t">
              <a:spAutoFit/>
            </a:bodyPr>
            <a:p>
              <a:pPr marL="114480" indent="-1144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Deals not captured in risk systems</a:t>
              </a:r>
              <a:endParaRPr b="0" lang="en-US" sz="1400" strike="noStrike" u="none">
                <a:solidFill>
                  <a:srgbClr val="000000"/>
                </a:solidFill>
                <a:effectLst/>
                <a:uFillTx/>
                <a:latin typeface="Times New Roman"/>
              </a:endParaRPr>
            </a:p>
          </p:txBody>
        </p:sp>
        <p:grpSp>
          <p:nvGrpSpPr>
            <p:cNvPr id="64" name=""/>
            <p:cNvGrpSpPr/>
            <p:nvPr/>
          </p:nvGrpSpPr>
          <p:grpSpPr>
            <a:xfrm>
              <a:off x="723960" y="5194080"/>
              <a:ext cx="482400" cy="292320"/>
              <a:chOff x="723960" y="5194080"/>
              <a:chExt cx="482400" cy="292320"/>
            </a:xfrm>
          </p:grpSpPr>
          <p:sp>
            <p:nvSpPr>
              <p:cNvPr id="65" name=""/>
              <p:cNvSpPr/>
              <p:nvPr/>
            </p:nvSpPr>
            <p:spPr>
              <a:xfrm>
                <a:off x="825120" y="5194080"/>
                <a:ext cx="253800" cy="292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723960" y="520704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1</a:t>
                </a:r>
                <a:endParaRPr b="0" lang="en-US" sz="1200" strike="noStrike" u="none">
                  <a:solidFill>
                    <a:srgbClr val="000000"/>
                  </a:solidFill>
                  <a:effectLst/>
                  <a:uFillTx/>
                  <a:latin typeface="Times New Roman"/>
                </a:endParaRPr>
              </a:p>
            </p:txBody>
          </p:sp>
        </p:grpSp>
      </p:grpSp>
      <p:grpSp>
        <p:nvGrpSpPr>
          <p:cNvPr id="67" name=""/>
          <p:cNvGrpSpPr/>
          <p:nvPr/>
        </p:nvGrpSpPr>
        <p:grpSpPr>
          <a:xfrm>
            <a:off x="723960" y="5594400"/>
            <a:ext cx="2984400" cy="307440"/>
            <a:chOff x="723960" y="5594400"/>
            <a:chExt cx="2984400" cy="307440"/>
          </a:xfrm>
        </p:grpSpPr>
        <p:sp>
          <p:nvSpPr>
            <p:cNvPr id="68" name=""/>
            <p:cNvSpPr/>
            <p:nvPr/>
          </p:nvSpPr>
          <p:spPr>
            <a:xfrm>
              <a:off x="1066680" y="5594400"/>
              <a:ext cx="2641680" cy="307440"/>
            </a:xfrm>
            <a:prstGeom prst="rect">
              <a:avLst/>
            </a:prstGeom>
            <a:noFill/>
            <a:ln w="0">
              <a:noFill/>
            </a:ln>
          </p:spPr>
          <p:style>
            <a:lnRef idx="0"/>
            <a:fillRef idx="0"/>
            <a:effectRef idx="0"/>
            <a:fontRef idx="minor"/>
          </p:style>
          <p:txBody>
            <a:bodyPr lIns="90000" rIns="90000" tIns="46800" bIns="46800" anchor="t">
              <a:spAutoFit/>
            </a:bodyPr>
            <a:p>
              <a:pPr marL="114480" indent="-1144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Officialization issues</a:t>
              </a:r>
              <a:endParaRPr b="0" lang="en-US" sz="1400" strike="noStrike" u="none">
                <a:solidFill>
                  <a:srgbClr val="000000"/>
                </a:solidFill>
                <a:effectLst/>
                <a:uFillTx/>
                <a:latin typeface="Times New Roman"/>
              </a:endParaRPr>
            </a:p>
          </p:txBody>
        </p:sp>
        <p:grpSp>
          <p:nvGrpSpPr>
            <p:cNvPr id="69" name=""/>
            <p:cNvGrpSpPr/>
            <p:nvPr/>
          </p:nvGrpSpPr>
          <p:grpSpPr>
            <a:xfrm>
              <a:off x="723960" y="5607000"/>
              <a:ext cx="482400" cy="291960"/>
              <a:chOff x="723960" y="5607000"/>
              <a:chExt cx="482400" cy="291960"/>
            </a:xfrm>
          </p:grpSpPr>
          <p:sp>
            <p:nvSpPr>
              <p:cNvPr id="70" name=""/>
              <p:cNvSpPr/>
              <p:nvPr/>
            </p:nvSpPr>
            <p:spPr>
              <a:xfrm>
                <a:off x="825120" y="5607000"/>
                <a:ext cx="253800" cy="291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723960" y="561960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2</a:t>
                </a:r>
                <a:endParaRPr b="0" lang="en-US" sz="1200" strike="noStrike" u="none">
                  <a:solidFill>
                    <a:srgbClr val="000000"/>
                  </a:solidFill>
                  <a:effectLst/>
                  <a:uFillTx/>
                  <a:latin typeface="Times New Roman"/>
                </a:endParaRPr>
              </a:p>
            </p:txBody>
          </p:sp>
        </p:grpSp>
      </p:grpSp>
      <p:grpSp>
        <p:nvGrpSpPr>
          <p:cNvPr id="72" name=""/>
          <p:cNvGrpSpPr/>
          <p:nvPr/>
        </p:nvGrpSpPr>
        <p:grpSpPr>
          <a:xfrm>
            <a:off x="723960" y="6006960"/>
            <a:ext cx="2984400" cy="307440"/>
            <a:chOff x="723960" y="6006960"/>
            <a:chExt cx="2984400" cy="307440"/>
          </a:xfrm>
        </p:grpSpPr>
        <p:sp>
          <p:nvSpPr>
            <p:cNvPr id="73" name=""/>
            <p:cNvSpPr/>
            <p:nvPr/>
          </p:nvSpPr>
          <p:spPr>
            <a:xfrm>
              <a:off x="1066680" y="6006960"/>
              <a:ext cx="2641680" cy="307440"/>
            </a:xfrm>
            <a:prstGeom prst="rect">
              <a:avLst/>
            </a:prstGeom>
            <a:noFill/>
            <a:ln w="0">
              <a:noFill/>
            </a:ln>
          </p:spPr>
          <p:style>
            <a:lnRef idx="0"/>
            <a:fillRef idx="0"/>
            <a:effectRef idx="0"/>
            <a:fontRef idx="minor"/>
          </p:style>
          <p:txBody>
            <a:bodyPr lIns="90000" rIns="90000" tIns="46800" bIns="46800" anchor="t">
              <a:spAutoFit/>
            </a:bodyPr>
            <a:p>
              <a:pPr marL="114480" indent="-1144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VaR computation isssues</a:t>
              </a:r>
              <a:endParaRPr b="0" lang="en-US" sz="1400" strike="noStrike" u="none">
                <a:solidFill>
                  <a:srgbClr val="000000"/>
                </a:solidFill>
                <a:effectLst/>
                <a:uFillTx/>
                <a:latin typeface="Times New Roman"/>
              </a:endParaRPr>
            </a:p>
          </p:txBody>
        </p:sp>
        <p:grpSp>
          <p:nvGrpSpPr>
            <p:cNvPr id="74" name=""/>
            <p:cNvGrpSpPr/>
            <p:nvPr/>
          </p:nvGrpSpPr>
          <p:grpSpPr>
            <a:xfrm>
              <a:off x="723960" y="6019920"/>
              <a:ext cx="482400" cy="291960"/>
              <a:chOff x="723960" y="6019920"/>
              <a:chExt cx="482400" cy="291960"/>
            </a:xfrm>
          </p:grpSpPr>
          <p:sp>
            <p:nvSpPr>
              <p:cNvPr id="75" name=""/>
              <p:cNvSpPr/>
              <p:nvPr/>
            </p:nvSpPr>
            <p:spPr>
              <a:xfrm>
                <a:off x="825120" y="6019920"/>
                <a:ext cx="253800" cy="291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723960" y="603252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3</a:t>
                </a:r>
                <a:endParaRPr b="0" lang="en-US" sz="1200" strike="noStrike" u="none">
                  <a:solidFill>
                    <a:srgbClr val="000000"/>
                  </a:solidFill>
                  <a:effectLst/>
                  <a:uFillTx/>
                  <a:latin typeface="Times New Roman"/>
                </a:endParaRPr>
              </a:p>
            </p:txBody>
          </p:sp>
        </p:grpSp>
      </p:grpSp>
      <p:grpSp>
        <p:nvGrpSpPr>
          <p:cNvPr id="77" name=""/>
          <p:cNvGrpSpPr/>
          <p:nvPr/>
        </p:nvGrpSpPr>
        <p:grpSpPr>
          <a:xfrm>
            <a:off x="3911760" y="5181480"/>
            <a:ext cx="3466440" cy="307440"/>
            <a:chOff x="3911760" y="5181480"/>
            <a:chExt cx="3466440" cy="307440"/>
          </a:xfrm>
        </p:grpSpPr>
        <p:sp>
          <p:nvSpPr>
            <p:cNvPr id="78" name=""/>
            <p:cNvSpPr/>
            <p:nvPr/>
          </p:nvSpPr>
          <p:spPr>
            <a:xfrm>
              <a:off x="4254480" y="5181480"/>
              <a:ext cx="3123720" cy="307440"/>
            </a:xfrm>
            <a:prstGeom prst="rect">
              <a:avLst/>
            </a:prstGeom>
            <a:noFill/>
            <a:ln w="0">
              <a:noFill/>
            </a:ln>
          </p:spPr>
          <p:style>
            <a:lnRef idx="0"/>
            <a:fillRef idx="0"/>
            <a:effectRef idx="0"/>
            <a:fontRef idx="minor"/>
          </p:style>
          <p:txBody>
            <a:bodyPr lIns="90000" rIns="90000" tIns="46800" bIns="46800" anchor="t">
              <a:spAutoFit/>
            </a:bodyPr>
            <a:p>
              <a:pPr marL="114480" indent="-1144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Benchmark position conversion issues</a:t>
              </a:r>
              <a:endParaRPr b="0" lang="en-US" sz="1400" strike="noStrike" u="none">
                <a:solidFill>
                  <a:srgbClr val="000000"/>
                </a:solidFill>
                <a:effectLst/>
                <a:uFillTx/>
                <a:latin typeface="Times New Roman"/>
              </a:endParaRPr>
            </a:p>
          </p:txBody>
        </p:sp>
        <p:grpSp>
          <p:nvGrpSpPr>
            <p:cNvPr id="79" name=""/>
            <p:cNvGrpSpPr/>
            <p:nvPr/>
          </p:nvGrpSpPr>
          <p:grpSpPr>
            <a:xfrm>
              <a:off x="3911760" y="5194080"/>
              <a:ext cx="482400" cy="292320"/>
              <a:chOff x="3911760" y="5194080"/>
              <a:chExt cx="482400" cy="292320"/>
            </a:xfrm>
          </p:grpSpPr>
          <p:sp>
            <p:nvSpPr>
              <p:cNvPr id="80" name=""/>
              <p:cNvSpPr/>
              <p:nvPr/>
            </p:nvSpPr>
            <p:spPr>
              <a:xfrm>
                <a:off x="4012920" y="5194080"/>
                <a:ext cx="253800" cy="292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3911760" y="520704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4</a:t>
                </a:r>
                <a:endParaRPr b="0" lang="en-US" sz="1200" strike="noStrike" u="none">
                  <a:solidFill>
                    <a:srgbClr val="000000"/>
                  </a:solidFill>
                  <a:effectLst/>
                  <a:uFillTx/>
                  <a:latin typeface="Times New Roman"/>
                </a:endParaRPr>
              </a:p>
            </p:txBody>
          </p:sp>
        </p:grpSp>
      </p:grpSp>
      <p:grpSp>
        <p:nvGrpSpPr>
          <p:cNvPr id="82" name=""/>
          <p:cNvGrpSpPr/>
          <p:nvPr/>
        </p:nvGrpSpPr>
        <p:grpSpPr>
          <a:xfrm>
            <a:off x="3911760" y="5575320"/>
            <a:ext cx="3251160" cy="307440"/>
            <a:chOff x="3911760" y="5575320"/>
            <a:chExt cx="3251160" cy="307440"/>
          </a:xfrm>
        </p:grpSpPr>
        <p:sp>
          <p:nvSpPr>
            <p:cNvPr id="83" name=""/>
            <p:cNvSpPr/>
            <p:nvPr/>
          </p:nvSpPr>
          <p:spPr>
            <a:xfrm>
              <a:off x="4254840" y="5575320"/>
              <a:ext cx="2908080" cy="307440"/>
            </a:xfrm>
            <a:prstGeom prst="rect">
              <a:avLst/>
            </a:prstGeom>
            <a:noFill/>
            <a:ln w="0">
              <a:noFill/>
            </a:ln>
          </p:spPr>
          <p:style>
            <a:lnRef idx="0"/>
            <a:fillRef idx="0"/>
            <a:effectRef idx="0"/>
            <a:fontRef idx="minor"/>
          </p:style>
          <p:txBody>
            <a:bodyPr lIns="90000" rIns="90000" tIns="46800" bIns="46800" anchor="t">
              <a:spAutoFit/>
            </a:bodyPr>
            <a:p>
              <a:pPr marL="114480" indent="-1144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Inconsistencies between risk systems</a:t>
              </a:r>
              <a:endParaRPr b="0" lang="en-US" sz="1400" strike="noStrike" u="none">
                <a:solidFill>
                  <a:srgbClr val="000000"/>
                </a:solidFill>
                <a:effectLst/>
                <a:uFillTx/>
                <a:latin typeface="Times New Roman"/>
              </a:endParaRPr>
            </a:p>
          </p:txBody>
        </p:sp>
        <p:grpSp>
          <p:nvGrpSpPr>
            <p:cNvPr id="84" name=""/>
            <p:cNvGrpSpPr/>
            <p:nvPr/>
          </p:nvGrpSpPr>
          <p:grpSpPr>
            <a:xfrm>
              <a:off x="3911760" y="5587920"/>
              <a:ext cx="482760" cy="292320"/>
              <a:chOff x="3911760" y="5587920"/>
              <a:chExt cx="482760" cy="292320"/>
            </a:xfrm>
          </p:grpSpPr>
          <p:sp>
            <p:nvSpPr>
              <p:cNvPr id="85" name=""/>
              <p:cNvSpPr/>
              <p:nvPr/>
            </p:nvSpPr>
            <p:spPr>
              <a:xfrm>
                <a:off x="4013280" y="5587920"/>
                <a:ext cx="254160" cy="292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3911760" y="5600880"/>
                <a:ext cx="4827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5</a:t>
                </a:r>
                <a:endParaRPr b="0" lang="en-US" sz="1200" strike="noStrike" u="none">
                  <a:solidFill>
                    <a:srgbClr val="000000"/>
                  </a:solidFill>
                  <a:effectLst/>
                  <a:uFillTx/>
                  <a:latin typeface="Times New Roman"/>
                </a:endParaRPr>
              </a:p>
            </p:txBody>
          </p:sp>
        </p:grpSp>
      </p:grpSp>
      <p:sp>
        <p:nvSpPr>
          <p:cNvPr id="3" name="PlaceHolder 2"/>
          <p:cNvSpPr>
            <a:spLocks noGrp="1"/>
          </p:cNvSpPr>
          <p:nvPr>
            <p:ph type="sldNum" idx="1"/>
          </p:nvPr>
        </p:nvSpPr>
        <p:spPr/>
        <p:txBody>
          <a:bodyPr/>
          <a:p>
            <a:fld id="{6897AA4E-ACCB-422B-82B3-88FD42370BC1}"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p:nvPr>
        </p:nvSpPr>
        <p:spPr>
          <a:xfrm>
            <a:off x="1371600" y="1091880"/>
            <a:ext cx="4394160" cy="3505320"/>
          </a:xfrm>
          <a:prstGeom prst="rect">
            <a:avLst/>
          </a:prstGeom>
          <a:noFill/>
          <a:ln w="0">
            <a:noFill/>
          </a:ln>
        </p:spPr>
        <p:txBody>
          <a:bodyPr lIns="90000" rIns="90000" tIns="46800" bIns="46800" anchor="t">
            <a:normAutofit fontScale="25000" lnSpcReduction="19999"/>
          </a:bodyPr>
          <a:p>
            <a:pPr marL="343080" indent="-343080">
              <a:lnSpc>
                <a:spcPct val="80000"/>
              </a:lnSpc>
              <a:spcBef>
                <a:spcPts val="300"/>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Deals not captured in risk systems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Eg. Financial deals not loaded into RiskTrac</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Some exotic positions not valued in source systems and not captured in risk systems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Officialization issues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Inefficient information loads into RiskTrac</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User errors in book set-up and officialization processes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VaR computation issues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Incorrect RiskTrac set-ups for loading and reporting information</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Inefficient RiskTrac user processes (creating books, setting up hierarchies, etc.)</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Lack of maintenance of VaR inputs (curves, correlations, etc.)</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Benchmark position conversion issues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Inefficient benchmark report creation</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Inconsistent position reconciliation processes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Lack of maintenance of conversion factors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Inconsistencies between risk systems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 differences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Inconsistent un- and re-officialization processes</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Multiple sources for same info (eg. Canada)</a:t>
            </a:r>
            <a:endParaRPr b="0" lang="en-US" sz="1200" strike="noStrike" u="none">
              <a:solidFill>
                <a:srgbClr val="000000"/>
              </a:solidFill>
              <a:effectLst/>
              <a:uFillTx/>
              <a:latin typeface="Times New Roman"/>
            </a:endParaRPr>
          </a:p>
          <a:p>
            <a:pPr marL="343080" indent="-343080">
              <a:lnSpc>
                <a:spcPct val="80000"/>
              </a:lnSpc>
              <a:spcBef>
                <a:spcPts val="300"/>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0">
              <a:lnSpc>
                <a:spcPct val="80000"/>
              </a:lnSpc>
              <a:spcBef>
                <a:spcPts val="349"/>
              </a:spcBef>
              <a:spcAft>
                <a:spcPts val="437"/>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0">
              <a:lnSpc>
                <a:spcPct val="80000"/>
              </a:lnSpc>
              <a:spcBef>
                <a:spcPts val="349"/>
              </a:spcBef>
              <a:spcAft>
                <a:spcPts val="437"/>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0">
              <a:lnSpc>
                <a:spcPct val="80000"/>
              </a:lnSpc>
              <a:spcBef>
                <a:spcPts val="349"/>
              </a:spcBef>
              <a:spcAft>
                <a:spcPts val="437"/>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0">
              <a:lnSpc>
                <a:spcPct val="8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0">
              <a:lnSpc>
                <a:spcPct val="8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80000"/>
              </a:lnSpc>
              <a:spcBef>
                <a:spcPts val="3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Long RiskTrac loading times from ERMS and some spreadsheets (book admins waiting 2-3 hours to confirm RiskTrac loads)</a:t>
            </a:r>
            <a:endParaRPr b="0" lang="en-US" sz="1200" strike="noStrike" u="none">
              <a:solidFill>
                <a:srgbClr val="000000"/>
              </a:solidFill>
              <a:effectLst/>
              <a:uFillTx/>
              <a:latin typeface="Times New Roman"/>
            </a:endParaRPr>
          </a:p>
          <a:p>
            <a:pPr lvl="1" marL="743040" indent="-285840">
              <a:lnSpc>
                <a:spcPct val="80000"/>
              </a:lnSpc>
              <a:spcBef>
                <a:spcPts val="3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Manual, tedious and error-prone processes of creating books and managing book attributes</a:t>
            </a:r>
            <a:endParaRPr b="0" lang="en-US" sz="1200" strike="noStrike" u="none">
              <a:solidFill>
                <a:srgbClr val="000000"/>
              </a:solidFill>
              <a:effectLst/>
              <a:uFillTx/>
              <a:latin typeface="Times New Roman"/>
            </a:endParaRPr>
          </a:p>
          <a:p>
            <a:pPr marL="343080" indent="-343080">
              <a:lnSpc>
                <a:spcPct val="80000"/>
              </a:lnSpc>
              <a:spcBef>
                <a:spcPts val="349"/>
              </a:spcBef>
              <a:spcAft>
                <a:spcPts val="4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80000"/>
              </a:lnSpc>
              <a:spcBef>
                <a:spcPts val="3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Different cut-off times for VaR, credit (CAS) and Infinity</a:t>
            </a:r>
            <a:endParaRPr b="0" lang="en-US" sz="1200" strike="noStrike" u="none">
              <a:solidFill>
                <a:srgbClr val="000000"/>
              </a:solidFill>
              <a:effectLst/>
              <a:uFillTx/>
              <a:latin typeface="Times New Roman"/>
            </a:endParaRPr>
          </a:p>
          <a:p>
            <a:pPr lvl="1" marL="743040" indent="-285840">
              <a:lnSpc>
                <a:spcPct val="80000"/>
              </a:lnSpc>
              <a:spcBef>
                <a:spcPts val="3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Inconsistent system rules on un- and re-officialization</a:t>
            </a:r>
            <a:endParaRPr b="0" lang="en-US" sz="1200" strike="noStrike" u="none">
              <a:solidFill>
                <a:srgbClr val="000000"/>
              </a:solidFill>
              <a:effectLst/>
              <a:uFillTx/>
              <a:latin typeface="Times New Roman"/>
            </a:endParaRPr>
          </a:p>
          <a:p>
            <a:pPr marL="343080" indent="-343080">
              <a:lnSpc>
                <a:spcPct val="80000"/>
              </a:lnSpc>
              <a:spcBef>
                <a:spcPts val="349"/>
              </a:spcBef>
              <a:spcAft>
                <a:spcPts val="4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80000"/>
              </a:lnSpc>
              <a:spcBef>
                <a:spcPts val="3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Unreliable, Excel-based benchmark position reporting</a:t>
            </a:r>
            <a:endParaRPr b="0" lang="en-US" sz="1200" strike="noStrike" u="none">
              <a:solidFill>
                <a:srgbClr val="000000"/>
              </a:solidFill>
              <a:effectLst/>
              <a:uFillTx/>
              <a:latin typeface="Times New Roman"/>
            </a:endParaRPr>
          </a:p>
          <a:p>
            <a:pPr marL="343080" indent="-343080">
              <a:lnSpc>
                <a:spcPct val="80000"/>
              </a:lnSpc>
              <a:spcBef>
                <a:spcPts val="349"/>
              </a:spcBef>
              <a:spcAft>
                <a:spcPts val="4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80000"/>
              </a:lnSpc>
              <a:spcBef>
                <a:spcPts val="3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Limited VaR diagnostic capabilities</a:t>
            </a:r>
            <a:endParaRPr b="0" lang="en-US" sz="1200" strike="noStrike" u="none">
              <a:solidFill>
                <a:srgbClr val="000000"/>
              </a:solidFill>
              <a:effectLst/>
              <a:uFillTx/>
              <a:latin typeface="Times New Roman"/>
            </a:endParaRPr>
          </a:p>
          <a:p>
            <a:pPr lvl="1" marL="743040" indent="-285840">
              <a:lnSpc>
                <a:spcPct val="80000"/>
              </a:lnSpc>
              <a:spcBef>
                <a:spcPts val="3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“Over-centralized” maintenance of VaR inputs</a:t>
            </a:r>
            <a:endParaRPr b="0" lang="en-US" sz="1200" strike="noStrike" u="none">
              <a:solidFill>
                <a:srgbClr val="000000"/>
              </a:solidFill>
              <a:effectLst/>
              <a:uFillTx/>
              <a:latin typeface="Times New Roman"/>
            </a:endParaRPr>
          </a:p>
          <a:p>
            <a:pPr marL="343080" indent="-343080">
              <a:lnSpc>
                <a:spcPct val="80000"/>
              </a:lnSpc>
              <a:spcBef>
                <a:spcPts val="349"/>
              </a:spcBef>
              <a:spcAft>
                <a:spcPts val="4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80000"/>
              </a:lnSpc>
              <a:spcBef>
                <a:spcPts val="3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Limited exception reporting and reconciliation mechanisms</a:t>
            </a:r>
            <a:endParaRPr b="0" lang="en-US" sz="1200" strike="noStrike" u="none">
              <a:solidFill>
                <a:srgbClr val="000000"/>
              </a:solidFill>
              <a:effectLst/>
              <a:uFillTx/>
              <a:latin typeface="Times New Roman"/>
            </a:endParaRPr>
          </a:p>
        </p:txBody>
      </p:sp>
      <p:grpSp>
        <p:nvGrpSpPr>
          <p:cNvPr id="88" name=""/>
          <p:cNvGrpSpPr/>
          <p:nvPr/>
        </p:nvGrpSpPr>
        <p:grpSpPr>
          <a:xfrm>
            <a:off x="844560" y="1104840"/>
            <a:ext cx="482760" cy="291960"/>
            <a:chOff x="844560" y="1104840"/>
            <a:chExt cx="482760" cy="291960"/>
          </a:xfrm>
        </p:grpSpPr>
        <p:sp>
          <p:nvSpPr>
            <p:cNvPr id="89" name=""/>
            <p:cNvSpPr/>
            <p:nvPr/>
          </p:nvSpPr>
          <p:spPr>
            <a:xfrm>
              <a:off x="946440" y="1104840"/>
              <a:ext cx="253800" cy="291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844560" y="1117440"/>
              <a:ext cx="4827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1</a:t>
              </a:r>
              <a:endParaRPr b="0" lang="en-US" sz="1200" strike="noStrike" u="none">
                <a:solidFill>
                  <a:srgbClr val="000000"/>
                </a:solidFill>
                <a:effectLst/>
                <a:uFillTx/>
                <a:latin typeface="Times New Roman"/>
              </a:endParaRPr>
            </a:p>
          </p:txBody>
        </p:sp>
      </p:grpSp>
      <p:grpSp>
        <p:nvGrpSpPr>
          <p:cNvPr id="91" name=""/>
          <p:cNvGrpSpPr/>
          <p:nvPr/>
        </p:nvGrpSpPr>
        <p:grpSpPr>
          <a:xfrm>
            <a:off x="844560" y="2019240"/>
            <a:ext cx="482760" cy="291960"/>
            <a:chOff x="844560" y="2019240"/>
            <a:chExt cx="482760" cy="291960"/>
          </a:xfrm>
        </p:grpSpPr>
        <p:sp>
          <p:nvSpPr>
            <p:cNvPr id="92" name=""/>
            <p:cNvSpPr/>
            <p:nvPr/>
          </p:nvSpPr>
          <p:spPr>
            <a:xfrm>
              <a:off x="946440" y="2019240"/>
              <a:ext cx="253800" cy="291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844560" y="2031840"/>
              <a:ext cx="4827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2</a:t>
              </a:r>
              <a:endParaRPr b="0" lang="en-US" sz="1200" strike="noStrike" u="none">
                <a:solidFill>
                  <a:srgbClr val="000000"/>
                </a:solidFill>
                <a:effectLst/>
                <a:uFillTx/>
                <a:latin typeface="Times New Roman"/>
              </a:endParaRPr>
            </a:p>
          </p:txBody>
        </p:sp>
      </p:grpSp>
      <p:grpSp>
        <p:nvGrpSpPr>
          <p:cNvPr id="94" name=""/>
          <p:cNvGrpSpPr/>
          <p:nvPr/>
        </p:nvGrpSpPr>
        <p:grpSpPr>
          <a:xfrm>
            <a:off x="844560" y="2781360"/>
            <a:ext cx="482760" cy="291960"/>
            <a:chOff x="844560" y="2781360"/>
            <a:chExt cx="482760" cy="291960"/>
          </a:xfrm>
        </p:grpSpPr>
        <p:sp>
          <p:nvSpPr>
            <p:cNvPr id="95" name=""/>
            <p:cNvSpPr/>
            <p:nvPr/>
          </p:nvSpPr>
          <p:spPr>
            <a:xfrm>
              <a:off x="946440" y="2781360"/>
              <a:ext cx="253800" cy="291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844560" y="2793960"/>
              <a:ext cx="4827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3</a:t>
              </a:r>
              <a:endParaRPr b="0" lang="en-US" sz="1200" strike="noStrike" u="none">
                <a:solidFill>
                  <a:srgbClr val="000000"/>
                </a:solidFill>
                <a:effectLst/>
                <a:uFillTx/>
                <a:latin typeface="Times New Roman"/>
              </a:endParaRPr>
            </a:p>
          </p:txBody>
        </p:sp>
      </p:grpSp>
      <p:grpSp>
        <p:nvGrpSpPr>
          <p:cNvPr id="97" name=""/>
          <p:cNvGrpSpPr/>
          <p:nvPr/>
        </p:nvGrpSpPr>
        <p:grpSpPr>
          <a:xfrm>
            <a:off x="844560" y="3949560"/>
            <a:ext cx="482760" cy="291960"/>
            <a:chOff x="844560" y="3949560"/>
            <a:chExt cx="482760" cy="291960"/>
          </a:xfrm>
        </p:grpSpPr>
        <p:sp>
          <p:nvSpPr>
            <p:cNvPr id="98" name=""/>
            <p:cNvSpPr/>
            <p:nvPr/>
          </p:nvSpPr>
          <p:spPr>
            <a:xfrm>
              <a:off x="946440" y="3949560"/>
              <a:ext cx="253800" cy="291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844560" y="3962160"/>
              <a:ext cx="4827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4</a:t>
              </a:r>
              <a:endParaRPr b="0" lang="en-US" sz="1200" strike="noStrike" u="none">
                <a:solidFill>
                  <a:srgbClr val="000000"/>
                </a:solidFill>
                <a:effectLst/>
                <a:uFillTx/>
                <a:latin typeface="Times New Roman"/>
              </a:endParaRPr>
            </a:p>
          </p:txBody>
        </p:sp>
      </p:grpSp>
      <p:grpSp>
        <p:nvGrpSpPr>
          <p:cNvPr id="100" name=""/>
          <p:cNvGrpSpPr/>
          <p:nvPr/>
        </p:nvGrpSpPr>
        <p:grpSpPr>
          <a:xfrm>
            <a:off x="844560" y="4800600"/>
            <a:ext cx="482760" cy="291960"/>
            <a:chOff x="844560" y="4800600"/>
            <a:chExt cx="482760" cy="291960"/>
          </a:xfrm>
        </p:grpSpPr>
        <p:sp>
          <p:nvSpPr>
            <p:cNvPr id="101" name=""/>
            <p:cNvSpPr/>
            <p:nvPr/>
          </p:nvSpPr>
          <p:spPr>
            <a:xfrm>
              <a:off x="946440" y="4800600"/>
              <a:ext cx="253800" cy="291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844560" y="4812840"/>
              <a:ext cx="4827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5</a:t>
              </a:r>
              <a:endParaRPr b="0" lang="en-US" sz="1200" strike="noStrike" u="none">
                <a:solidFill>
                  <a:srgbClr val="000000"/>
                </a:solidFill>
                <a:effectLst/>
                <a:uFillTx/>
                <a:latin typeface="Times New Roman"/>
              </a:endParaRPr>
            </a:p>
          </p:txBody>
        </p:sp>
      </p:grpSp>
      <p:sp>
        <p:nvSpPr>
          <p:cNvPr id="103" name="PlaceHolder 2"/>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Times New Roman"/>
              </a:rPr>
              <a:t>Background: Issues with current risk systems and processes</a:t>
            </a:r>
            <a:endParaRPr b="1" lang="en-US" sz="2400" strike="noStrike" u="none">
              <a:solidFill>
                <a:srgbClr val="3333cc"/>
              </a:solidFill>
              <a:effectLst/>
              <a:uFillTx/>
              <a:latin typeface="Times New Roman"/>
            </a:endParaRPr>
          </a:p>
        </p:txBody>
      </p:sp>
      <p:sp>
        <p:nvSpPr>
          <p:cNvPr id="104" name=""/>
          <p:cNvSpPr/>
          <p:nvPr/>
        </p:nvSpPr>
        <p:spPr>
          <a:xfrm>
            <a:off x="6362640" y="2349360"/>
            <a:ext cx="2324160" cy="228852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spcAft>
                <a:spcPts val="56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Resolving these issues will ensure that information flows </a:t>
            </a:r>
            <a:r>
              <a:rPr b="1" lang="en-US" sz="1800" strike="noStrike" u="none">
                <a:solidFill>
                  <a:srgbClr val="ff0000"/>
                </a:solidFill>
                <a:effectLst/>
                <a:uFillTx/>
                <a:latin typeface="Times New Roman"/>
              </a:rPr>
              <a:t>accurately, completely and efficiently</a:t>
            </a:r>
            <a:r>
              <a:rPr b="1" lang="en-US" sz="1800" strike="noStrike" u="none">
                <a:solidFill>
                  <a:srgbClr val="000000"/>
                </a:solidFill>
                <a:effectLst/>
                <a:uFillTx/>
                <a:latin typeface="Times New Roman"/>
              </a:rPr>
              <a:t> from source systems into risk systems</a:t>
            </a:r>
            <a:endParaRPr b="0" lang="en-US" sz="1800" strike="noStrike" u="none">
              <a:solidFill>
                <a:srgbClr val="000000"/>
              </a:solidFill>
              <a:effectLst/>
              <a:uFillTx/>
              <a:latin typeface="Times New Roman"/>
            </a:endParaRPr>
          </a:p>
        </p:txBody>
      </p:sp>
      <p:sp>
        <p:nvSpPr>
          <p:cNvPr id="105" name=""/>
          <p:cNvSpPr/>
          <p:nvPr/>
        </p:nvSpPr>
        <p:spPr>
          <a:xfrm rot="5400000">
            <a:off x="4438080" y="3320640"/>
            <a:ext cx="3657600" cy="660600"/>
          </a:xfrm>
          <a:prstGeom prst="triangle">
            <a:avLst>
              <a:gd name="adj" fmla="val 49306"/>
            </a:avLst>
          </a:prstGeom>
          <a:solidFill>
            <a:srgbClr val="3333cc"/>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1D8AFD9-01CF-449A-8A2F-67A101A98D2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
          <p:cNvSpPr/>
          <p:nvPr/>
        </p:nvSpPr>
        <p:spPr>
          <a:xfrm>
            <a:off x="5943600" y="2362320"/>
            <a:ext cx="1587600" cy="1587240"/>
          </a:xfrm>
          <a:prstGeom prst="ellipse">
            <a:avLst/>
          </a:prstGeom>
          <a:solidFill>
            <a:srgbClr val="cc0000"/>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4330800" y="2362320"/>
            <a:ext cx="1587240" cy="1587240"/>
          </a:xfrm>
          <a:prstGeom prst="ellipse">
            <a:avLst/>
          </a:prstGeom>
          <a:solidFill>
            <a:srgbClr val="ffcc00"/>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2717640" y="2362320"/>
            <a:ext cx="1587600" cy="1587240"/>
          </a:xfrm>
          <a:prstGeom prst="ellipse">
            <a:avLst/>
          </a:prstGeom>
          <a:solidFill>
            <a:srgbClr val="008000"/>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1028880" y="2592360"/>
            <a:ext cx="3098520" cy="1130040"/>
          </a:xfrm>
          <a:prstGeom prst="rect">
            <a:avLst/>
          </a:prstGeom>
          <a:noFill/>
          <a:ln w="0">
            <a:noFill/>
          </a:ln>
        </p:spPr>
        <p:style>
          <a:lnRef idx="0"/>
          <a:fillRef idx="0"/>
          <a:effectRef idx="0"/>
          <a:fontRef idx="minor"/>
        </p:style>
        <p:txBody>
          <a:bodyPr lIns="90000" rIns="90000" tIns="46800" bIns="46800" anchor="t">
            <a:spAutoFit/>
          </a:bodyPr>
          <a:p>
            <a:pPr marL="343080" indent="-343080"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3333cc"/>
                </a:solidFill>
                <a:effectLst/>
                <a:uFillTx/>
                <a:latin typeface="Times New Roman"/>
              </a:rPr>
              <a:t>Project   </a:t>
            </a:r>
            <a:r>
              <a:rPr b="1" lang="en-US" sz="3400" strike="noStrike" u="none">
                <a:solidFill>
                  <a:srgbClr val="ffffff"/>
                </a:solidFill>
                <a:effectLst/>
                <a:uFillTx/>
                <a:latin typeface="Times New Roman"/>
              </a:rPr>
              <a:t>Green </a:t>
            </a:r>
            <a:endParaRPr b="0" lang="en-US" sz="3400" strike="noStrike" u="none">
              <a:solidFill>
                <a:srgbClr val="000000"/>
              </a:solidFill>
              <a:effectLst/>
              <a:uFillTx/>
              <a:latin typeface="Times New Roman"/>
            </a:endParaRPr>
          </a:p>
          <a:p>
            <a:pPr marL="343080" indent="-343080"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ffffff"/>
                </a:solidFill>
                <a:effectLst/>
                <a:uFillTx/>
                <a:latin typeface="Times New Roman"/>
              </a:rPr>
              <a:t>Light</a:t>
            </a:r>
            <a:endParaRPr b="0" lang="en-US" sz="3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3BCE3AC-A742-4868-B69E-83075917EDC9}"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Scope</a:t>
            </a:r>
            <a:endParaRPr b="1" lang="en-US" sz="3200" strike="noStrike" u="none">
              <a:solidFill>
                <a:srgbClr val="3333cc"/>
              </a:solidFill>
              <a:effectLst/>
              <a:uFillTx/>
              <a:latin typeface="Times New Roman"/>
            </a:endParaRPr>
          </a:p>
        </p:txBody>
      </p:sp>
      <p:sp>
        <p:nvSpPr>
          <p:cNvPr id="111"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marL="343080" indent="-343080">
              <a:spcBef>
                <a:spcPts val="451"/>
              </a:spcBef>
              <a:spcAft>
                <a:spcPts val="561"/>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Project Green Light will focus on issues involving the flow of information (or the lack of it) from source systems and valuation spreadsheets into middle-office risk systems. </a:t>
            </a:r>
            <a:r>
              <a:rPr b="1" lang="en-US" sz="1800" strike="noStrike" u="none">
                <a:solidFill>
                  <a:srgbClr val="ff0000"/>
                </a:solidFill>
                <a:effectLst/>
                <a:uFillTx/>
                <a:latin typeface="Times New Roman"/>
              </a:rPr>
              <a:t>Front-office processes (eg. deal-entry, valuation, etc.) and back-office processes (eg. settlements, etc.) will be out of scope</a:t>
            </a:r>
            <a:r>
              <a:rPr b="1" lang="en-US" sz="1800" strike="noStrike" u="none">
                <a:solidFill>
                  <a:srgbClr val="000000"/>
                </a:solidFill>
                <a:effectLst/>
                <a:uFillTx/>
                <a:latin typeface="Times New Roman"/>
              </a:rPr>
              <a:t>     </a:t>
            </a:r>
            <a:r>
              <a:rPr b="1" lang="en-US" sz="1800" strike="noStrike" u="none">
                <a:solidFill>
                  <a:srgbClr val="ff0000"/>
                </a:solidFill>
                <a:effectLst/>
                <a:uFillTx/>
                <a:latin typeface="Times New Roman"/>
              </a:rPr>
              <a:t>????</a:t>
            </a:r>
            <a:endParaRPr b="0" lang="en-US" sz="1800" strike="noStrike" u="none">
              <a:solidFill>
                <a:srgbClr val="000000"/>
              </a:solidFill>
              <a:effectLst/>
              <a:uFillTx/>
              <a:latin typeface="Times New Roman"/>
            </a:endParaRPr>
          </a:p>
          <a:p>
            <a:pPr marL="343080" indent="-343080">
              <a:spcBef>
                <a:spcPts val="451"/>
              </a:spcBef>
              <a:spcAft>
                <a:spcPts val="561"/>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Some of the solutions that will be implemented will be short- to medium-term “fixes” to address some of the more immediate issues (eg. long processing times, duplicate books, time-consuming issues resolution, etc.). The project assumes that a longer term and more comprehensive solution such as Enlighten and Global Valuation will eventually be implemented</a:t>
            </a:r>
            <a:endParaRPr b="0" lang="en-US" sz="1800" strike="noStrike" u="none">
              <a:solidFill>
                <a:srgbClr val="000000"/>
              </a:solidFill>
              <a:effectLst/>
              <a:uFillTx/>
              <a:latin typeface="Times New Roman"/>
            </a:endParaRPr>
          </a:p>
          <a:p>
            <a:pPr marL="343080" indent="0">
              <a:spcBef>
                <a:spcPts val="451"/>
              </a:spcBef>
              <a:spcAft>
                <a:spcPts val="56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17958D4-67B7-4269-8596-04174B092531}"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Objectives</a:t>
            </a:r>
            <a:endParaRPr b="1" lang="en-US" sz="3200" strike="noStrike" u="none">
              <a:solidFill>
                <a:srgbClr val="3333cc"/>
              </a:solidFill>
              <a:effectLst/>
              <a:uFillTx/>
              <a:latin typeface="Times New Roman"/>
            </a:endParaRPr>
          </a:p>
        </p:txBody>
      </p:sp>
      <p:sp>
        <p:nvSpPr>
          <p:cNvPr id="113"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marL="343080" indent="-343080">
              <a:lnSpc>
                <a:spcPct val="90000"/>
              </a:lnSpc>
              <a:spcBef>
                <a:spcPts val="451"/>
              </a:spcBef>
              <a:spcAft>
                <a:spcPts val="561"/>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main objective of Project Green Light is to implement tactical improvements to current risk controls systems and processes to ensure that risks are measured and reported in an accurate, complete and efficient manner</a:t>
            </a:r>
            <a:endParaRPr b="0" lang="en-US" sz="1800" strike="noStrike" u="none">
              <a:solidFill>
                <a:srgbClr val="000000"/>
              </a:solidFill>
              <a:effectLst/>
              <a:uFillTx/>
              <a:latin typeface="Times New Roman"/>
            </a:endParaRPr>
          </a:p>
          <a:p>
            <a:pPr marL="343080" indent="-343080">
              <a:lnSpc>
                <a:spcPct val="90000"/>
              </a:lnSpc>
              <a:spcBef>
                <a:spcPts val="451"/>
              </a:spcBef>
              <a:spcAft>
                <a:spcPts val="561"/>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Work groups to address different components of this objective include:</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Source feeds processing</a:t>
            </a:r>
            <a:r>
              <a:rPr b="0" lang="en-US" sz="1600" strike="noStrike" u="none">
                <a:solidFill>
                  <a:srgbClr val="000000"/>
                </a:solidFill>
                <a:effectLst/>
                <a:uFillTx/>
                <a:latin typeface="Times New Roman"/>
              </a:rPr>
              <a:t>: Enhancing the timeliness and accuracy of information flow from source into risk systems, as well as, identifying information not currently captured in risk systems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Data validation</a:t>
            </a:r>
            <a:r>
              <a:rPr b="0" lang="en-US" sz="1600" strike="noStrike" u="none">
                <a:solidFill>
                  <a:srgbClr val="000000"/>
                </a:solidFill>
                <a:effectLst/>
                <a:uFillTx/>
                <a:latin typeface="Times New Roman"/>
              </a:rPr>
              <a:t>: Ensuring the correctness of current RiskTrac system configuration and developing processes to efficiently maintain system accuracy and reliability</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Business process</a:t>
            </a:r>
            <a:r>
              <a:rPr b="0" lang="en-US" sz="1600" strike="noStrike" u="none">
                <a:solidFill>
                  <a:srgbClr val="000000"/>
                </a:solidFill>
                <a:effectLst/>
                <a:uFillTx/>
                <a:latin typeface="Times New Roman"/>
              </a:rPr>
              <a:t>: Documenting current business processes, identifying opportunities for improvement, and putting new processes in place to implement solutions identified by the other work groups</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5E46C53-0594-4FCF-BED3-8D3931810723}"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
          <p:cNvSpPr/>
          <p:nvPr/>
        </p:nvSpPr>
        <p:spPr>
          <a:xfrm>
            <a:off x="317520" y="1473120"/>
            <a:ext cx="4572000" cy="4816800"/>
          </a:xfrm>
          <a:prstGeom prst="rect">
            <a:avLst/>
          </a:prstGeom>
          <a:noFill/>
          <a:ln w="0">
            <a:noFill/>
          </a:ln>
        </p:spPr>
        <p:style>
          <a:lnRef idx="0"/>
          <a:fillRef idx="0"/>
          <a:effectRef idx="0"/>
          <a:fontRef idx="minor"/>
        </p:style>
        <p:txBody>
          <a:bodyPr lIns="90000" rIns="90000" tIns="46800" bIns="46800" anchor="t">
            <a:spAutoFit/>
          </a:bodyPr>
          <a:p>
            <a:pPr marL="114480" indent="-114480">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Source Feeds Processing</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Reduced waiting times to confirm information loads into RiskTrac</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Positions not currently being captured in risk systems are identified</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Plans are initiated to capture off-RiskTrac positions</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Efficient reporting of  position and VaR</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Achieve &gt; 95% success rate of daily RiskTrac loads</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Data Validation</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Reduced time and effort spent on issues resolution and manual set-up processes</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Efficient and reliable RiskTrac hierarchy structure that enables VaR reporting for all relevant portfolios</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Reduced number of unused books, portfolios, curves</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Business Process</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Clear definition of RiskTrac user roles</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System access restrictions to implement new user roles</a:t>
            </a:r>
            <a:endParaRPr b="0" lang="en-US" sz="1200" strike="noStrike" u="none">
              <a:solidFill>
                <a:srgbClr val="000000"/>
              </a:solidFill>
              <a:effectLst/>
              <a:uFillTx/>
              <a:latin typeface="Times New Roman"/>
            </a:endParaRPr>
          </a:p>
          <a:p>
            <a:pPr marL="114480" indent="-114480">
              <a:spcBef>
                <a:spcPts val="751"/>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Business rules around exceptions</a:t>
            </a:r>
            <a:endParaRPr b="0" lang="en-US" sz="1200" strike="noStrike" u="none">
              <a:solidFill>
                <a:srgbClr val="000000"/>
              </a:solidFill>
              <a:effectLst/>
              <a:uFillTx/>
              <a:latin typeface="Times New Roman"/>
            </a:endParaRPr>
          </a:p>
        </p:txBody>
      </p:sp>
      <p:sp>
        <p:nvSpPr>
          <p:cNvPr id="115"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Success Measures</a:t>
            </a:r>
            <a:endParaRPr b="1" lang="en-US" sz="3200" strike="noStrike" u="none">
              <a:solidFill>
                <a:srgbClr val="3333cc"/>
              </a:solidFill>
              <a:effectLst/>
              <a:uFillTx/>
              <a:latin typeface="Times New Roman"/>
            </a:endParaRPr>
          </a:p>
        </p:txBody>
      </p:sp>
      <p:sp>
        <p:nvSpPr>
          <p:cNvPr id="116" name=""/>
          <p:cNvSpPr/>
          <p:nvPr/>
        </p:nvSpPr>
        <p:spPr>
          <a:xfrm>
            <a:off x="5130720" y="1028880"/>
            <a:ext cx="12960" cy="528300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241200" y="1422360"/>
            <a:ext cx="86868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6391440" y="1028880"/>
            <a:ext cx="0" cy="528300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7653240" y="1028880"/>
            <a:ext cx="0" cy="528300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8915400" y="1028880"/>
            <a:ext cx="0" cy="529560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5092560" y="1104840"/>
            <a:ext cx="1308240" cy="276840"/>
          </a:xfrm>
          <a:prstGeom prst="rect">
            <a:avLst/>
          </a:prstGeom>
          <a:noFill/>
          <a:ln w="0">
            <a:noFill/>
          </a:ln>
        </p:spPr>
        <p:style>
          <a:lnRef idx="0"/>
          <a:fillRef idx="0"/>
          <a:effectRef idx="0"/>
          <a:fontRef idx="minor"/>
        </p:style>
        <p:txBody>
          <a:bodyPr lIns="90000" rIns="90000" tIns="46800" bIns="46800" anchor="t">
            <a:spAutoFit/>
          </a:bodyPr>
          <a:p>
            <a:pPr marL="343080" indent="-343080"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Completeness</a:t>
            </a:r>
            <a:endParaRPr b="0" lang="en-US" sz="1200" strike="noStrike" u="none">
              <a:solidFill>
                <a:srgbClr val="000000"/>
              </a:solidFill>
              <a:effectLst/>
              <a:uFillTx/>
              <a:latin typeface="Times New Roman"/>
            </a:endParaRPr>
          </a:p>
        </p:txBody>
      </p:sp>
      <p:sp>
        <p:nvSpPr>
          <p:cNvPr id="122" name=""/>
          <p:cNvSpPr/>
          <p:nvPr/>
        </p:nvSpPr>
        <p:spPr>
          <a:xfrm>
            <a:off x="6362640" y="1104840"/>
            <a:ext cx="1308240" cy="276840"/>
          </a:xfrm>
          <a:prstGeom prst="rect">
            <a:avLst/>
          </a:prstGeom>
          <a:noFill/>
          <a:ln w="0">
            <a:noFill/>
          </a:ln>
        </p:spPr>
        <p:style>
          <a:lnRef idx="0"/>
          <a:fillRef idx="0"/>
          <a:effectRef idx="0"/>
          <a:fontRef idx="minor"/>
        </p:style>
        <p:txBody>
          <a:bodyPr lIns="90000" rIns="90000" tIns="46800" bIns="46800" anchor="t">
            <a:spAutoFit/>
          </a:bodyPr>
          <a:p>
            <a:pPr marL="343080" indent="-343080"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Accuracy</a:t>
            </a:r>
            <a:endParaRPr b="0" lang="en-US" sz="1200" strike="noStrike" u="none">
              <a:solidFill>
                <a:srgbClr val="000000"/>
              </a:solidFill>
              <a:effectLst/>
              <a:uFillTx/>
              <a:latin typeface="Times New Roman"/>
            </a:endParaRPr>
          </a:p>
        </p:txBody>
      </p:sp>
      <p:sp>
        <p:nvSpPr>
          <p:cNvPr id="123" name=""/>
          <p:cNvSpPr/>
          <p:nvPr/>
        </p:nvSpPr>
        <p:spPr>
          <a:xfrm>
            <a:off x="7620120" y="1104840"/>
            <a:ext cx="1307880" cy="276840"/>
          </a:xfrm>
          <a:prstGeom prst="rect">
            <a:avLst/>
          </a:prstGeom>
          <a:noFill/>
          <a:ln w="0">
            <a:noFill/>
          </a:ln>
        </p:spPr>
        <p:style>
          <a:lnRef idx="0"/>
          <a:fillRef idx="0"/>
          <a:effectRef idx="0"/>
          <a:fontRef idx="minor"/>
        </p:style>
        <p:txBody>
          <a:bodyPr lIns="90000" rIns="90000" tIns="46800" bIns="46800" anchor="t">
            <a:spAutoFit/>
          </a:bodyPr>
          <a:p>
            <a:pPr marL="343080" indent="-343080"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Efficiency</a:t>
            </a:r>
            <a:endParaRPr b="0" lang="en-US" sz="1200" strike="noStrike" u="none">
              <a:solidFill>
                <a:srgbClr val="000000"/>
              </a:solidFill>
              <a:effectLst/>
              <a:uFillTx/>
              <a:latin typeface="Times New Roman"/>
            </a:endParaRPr>
          </a:p>
        </p:txBody>
      </p:sp>
      <p:pic>
        <p:nvPicPr>
          <p:cNvPr id="124" name="" descr=""/>
          <p:cNvPicPr/>
          <p:nvPr/>
        </p:nvPicPr>
        <p:blipFill>
          <a:blip r:embed="rId1"/>
          <a:stretch/>
        </p:blipFill>
        <p:spPr>
          <a:xfrm>
            <a:off x="8115480" y="1701720"/>
            <a:ext cx="253800" cy="254160"/>
          </a:xfrm>
          <a:prstGeom prst="rect">
            <a:avLst/>
          </a:prstGeom>
          <a:noFill/>
          <a:ln w="0">
            <a:noFill/>
          </a:ln>
        </p:spPr>
      </p:pic>
      <p:pic>
        <p:nvPicPr>
          <p:cNvPr id="125" name="" descr=""/>
          <p:cNvPicPr/>
          <p:nvPr/>
        </p:nvPicPr>
        <p:blipFill>
          <a:blip r:embed="rId2"/>
          <a:stretch/>
        </p:blipFill>
        <p:spPr>
          <a:xfrm>
            <a:off x="5632560" y="2031840"/>
            <a:ext cx="253800" cy="254160"/>
          </a:xfrm>
          <a:prstGeom prst="rect">
            <a:avLst/>
          </a:prstGeom>
          <a:noFill/>
          <a:ln w="0">
            <a:noFill/>
          </a:ln>
        </p:spPr>
      </p:pic>
      <p:pic>
        <p:nvPicPr>
          <p:cNvPr id="126" name="" descr=""/>
          <p:cNvPicPr/>
          <p:nvPr/>
        </p:nvPicPr>
        <p:blipFill>
          <a:blip r:embed="rId3"/>
          <a:stretch/>
        </p:blipFill>
        <p:spPr>
          <a:xfrm>
            <a:off x="5632560" y="2324160"/>
            <a:ext cx="253800" cy="253800"/>
          </a:xfrm>
          <a:prstGeom prst="rect">
            <a:avLst/>
          </a:prstGeom>
          <a:noFill/>
          <a:ln w="0">
            <a:noFill/>
          </a:ln>
        </p:spPr>
      </p:pic>
      <p:pic>
        <p:nvPicPr>
          <p:cNvPr id="127" name="" descr=""/>
          <p:cNvPicPr/>
          <p:nvPr/>
        </p:nvPicPr>
        <p:blipFill>
          <a:blip r:embed="rId4"/>
          <a:stretch/>
        </p:blipFill>
        <p:spPr>
          <a:xfrm>
            <a:off x="8115480" y="2590920"/>
            <a:ext cx="253800" cy="253800"/>
          </a:xfrm>
          <a:prstGeom prst="rect">
            <a:avLst/>
          </a:prstGeom>
          <a:noFill/>
          <a:ln w="0">
            <a:noFill/>
          </a:ln>
        </p:spPr>
      </p:pic>
      <p:pic>
        <p:nvPicPr>
          <p:cNvPr id="128" name="" descr=""/>
          <p:cNvPicPr/>
          <p:nvPr/>
        </p:nvPicPr>
        <p:blipFill>
          <a:blip r:embed="rId5"/>
          <a:stretch/>
        </p:blipFill>
        <p:spPr>
          <a:xfrm>
            <a:off x="6864480" y="2889360"/>
            <a:ext cx="253800" cy="253800"/>
          </a:xfrm>
          <a:prstGeom prst="rect">
            <a:avLst/>
          </a:prstGeom>
          <a:noFill/>
          <a:ln w="0">
            <a:noFill/>
          </a:ln>
        </p:spPr>
      </p:pic>
      <p:pic>
        <p:nvPicPr>
          <p:cNvPr id="129" name="" descr=""/>
          <p:cNvPicPr/>
          <p:nvPr/>
        </p:nvPicPr>
        <p:blipFill>
          <a:blip r:embed="rId6"/>
          <a:stretch/>
        </p:blipFill>
        <p:spPr>
          <a:xfrm>
            <a:off x="6864480" y="1701720"/>
            <a:ext cx="253800" cy="254160"/>
          </a:xfrm>
          <a:prstGeom prst="rect">
            <a:avLst/>
          </a:prstGeom>
          <a:noFill/>
          <a:ln w="0">
            <a:noFill/>
          </a:ln>
        </p:spPr>
      </p:pic>
      <p:pic>
        <p:nvPicPr>
          <p:cNvPr id="130" name="" descr=""/>
          <p:cNvPicPr/>
          <p:nvPr/>
        </p:nvPicPr>
        <p:blipFill>
          <a:blip r:embed="rId7"/>
          <a:stretch/>
        </p:blipFill>
        <p:spPr>
          <a:xfrm>
            <a:off x="8115480" y="3676680"/>
            <a:ext cx="253800" cy="253800"/>
          </a:xfrm>
          <a:prstGeom prst="rect">
            <a:avLst/>
          </a:prstGeom>
          <a:noFill/>
          <a:ln w="0">
            <a:noFill/>
          </a:ln>
        </p:spPr>
      </p:pic>
      <p:pic>
        <p:nvPicPr>
          <p:cNvPr id="131" name="" descr=""/>
          <p:cNvPicPr/>
          <p:nvPr/>
        </p:nvPicPr>
        <p:blipFill>
          <a:blip r:embed="rId8"/>
          <a:stretch/>
        </p:blipFill>
        <p:spPr>
          <a:xfrm>
            <a:off x="6864480" y="3676680"/>
            <a:ext cx="253800" cy="253800"/>
          </a:xfrm>
          <a:prstGeom prst="rect">
            <a:avLst/>
          </a:prstGeom>
          <a:noFill/>
          <a:ln w="0">
            <a:noFill/>
          </a:ln>
        </p:spPr>
      </p:pic>
      <p:pic>
        <p:nvPicPr>
          <p:cNvPr id="132" name="" descr=""/>
          <p:cNvPicPr/>
          <p:nvPr/>
        </p:nvPicPr>
        <p:blipFill>
          <a:blip r:embed="rId9"/>
          <a:stretch/>
        </p:blipFill>
        <p:spPr>
          <a:xfrm>
            <a:off x="8115480" y="4127400"/>
            <a:ext cx="253800" cy="254160"/>
          </a:xfrm>
          <a:prstGeom prst="rect">
            <a:avLst/>
          </a:prstGeom>
          <a:noFill/>
          <a:ln w="0">
            <a:noFill/>
          </a:ln>
        </p:spPr>
      </p:pic>
      <p:pic>
        <p:nvPicPr>
          <p:cNvPr id="133" name="" descr=""/>
          <p:cNvPicPr/>
          <p:nvPr/>
        </p:nvPicPr>
        <p:blipFill>
          <a:blip r:embed="rId10"/>
          <a:stretch/>
        </p:blipFill>
        <p:spPr>
          <a:xfrm>
            <a:off x="6864480" y="4127400"/>
            <a:ext cx="253800" cy="254160"/>
          </a:xfrm>
          <a:prstGeom prst="rect">
            <a:avLst/>
          </a:prstGeom>
          <a:noFill/>
          <a:ln w="0">
            <a:noFill/>
          </a:ln>
        </p:spPr>
      </p:pic>
      <p:pic>
        <p:nvPicPr>
          <p:cNvPr id="134" name="" descr=""/>
          <p:cNvPicPr/>
          <p:nvPr/>
        </p:nvPicPr>
        <p:blipFill>
          <a:blip r:embed="rId11"/>
          <a:stretch/>
        </p:blipFill>
        <p:spPr>
          <a:xfrm>
            <a:off x="8115480" y="4559400"/>
            <a:ext cx="253800" cy="253800"/>
          </a:xfrm>
          <a:prstGeom prst="rect">
            <a:avLst/>
          </a:prstGeom>
          <a:noFill/>
          <a:ln w="0">
            <a:noFill/>
          </a:ln>
        </p:spPr>
      </p:pic>
      <p:pic>
        <p:nvPicPr>
          <p:cNvPr id="135" name="" descr=""/>
          <p:cNvPicPr/>
          <p:nvPr/>
        </p:nvPicPr>
        <p:blipFill>
          <a:blip r:embed="rId12"/>
          <a:stretch/>
        </p:blipFill>
        <p:spPr>
          <a:xfrm>
            <a:off x="6864480" y="5378400"/>
            <a:ext cx="253800" cy="254160"/>
          </a:xfrm>
          <a:prstGeom prst="rect">
            <a:avLst/>
          </a:prstGeom>
          <a:noFill/>
          <a:ln w="0">
            <a:noFill/>
          </a:ln>
        </p:spPr>
      </p:pic>
      <p:pic>
        <p:nvPicPr>
          <p:cNvPr id="136" name="" descr=""/>
          <p:cNvPicPr/>
          <p:nvPr/>
        </p:nvPicPr>
        <p:blipFill>
          <a:blip r:embed="rId13"/>
          <a:stretch/>
        </p:blipFill>
        <p:spPr>
          <a:xfrm>
            <a:off x="6864480" y="5664240"/>
            <a:ext cx="253800" cy="253800"/>
          </a:xfrm>
          <a:prstGeom prst="rect">
            <a:avLst/>
          </a:prstGeom>
          <a:noFill/>
          <a:ln w="0">
            <a:noFill/>
          </a:ln>
        </p:spPr>
      </p:pic>
      <p:pic>
        <p:nvPicPr>
          <p:cNvPr id="137" name="" descr=""/>
          <p:cNvPicPr/>
          <p:nvPr/>
        </p:nvPicPr>
        <p:blipFill>
          <a:blip r:embed="rId14"/>
          <a:stretch/>
        </p:blipFill>
        <p:spPr>
          <a:xfrm>
            <a:off x="8115480" y="5975280"/>
            <a:ext cx="253800" cy="254160"/>
          </a:xfrm>
          <a:prstGeom prst="rect">
            <a:avLst/>
          </a:prstGeom>
          <a:noFill/>
          <a:ln w="0">
            <a:noFill/>
          </a:ln>
        </p:spPr>
      </p:pic>
      <p:pic>
        <p:nvPicPr>
          <p:cNvPr id="138" name="" descr=""/>
          <p:cNvPicPr/>
          <p:nvPr/>
        </p:nvPicPr>
        <p:blipFill>
          <a:blip r:embed="rId15"/>
          <a:stretch/>
        </p:blipFill>
        <p:spPr>
          <a:xfrm>
            <a:off x="5632560" y="5975280"/>
            <a:ext cx="253800" cy="254160"/>
          </a:xfrm>
          <a:prstGeom prst="rect">
            <a:avLst/>
          </a:prstGeom>
          <a:noFill/>
          <a:ln w="0">
            <a:noFill/>
          </a:ln>
        </p:spPr>
      </p:pic>
      <p:sp>
        <p:nvSpPr>
          <p:cNvPr id="139" name=""/>
          <p:cNvSpPr/>
          <p:nvPr/>
        </p:nvSpPr>
        <p:spPr>
          <a:xfrm>
            <a:off x="241200" y="5003640"/>
            <a:ext cx="86868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241200" y="3263760"/>
            <a:ext cx="86868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241200" y="6311880"/>
            <a:ext cx="86868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142" name="" descr=""/>
          <p:cNvPicPr/>
          <p:nvPr/>
        </p:nvPicPr>
        <p:blipFill>
          <a:blip r:embed="rId16"/>
          <a:stretch/>
        </p:blipFill>
        <p:spPr>
          <a:xfrm>
            <a:off x="6864480" y="2324160"/>
            <a:ext cx="253800" cy="253800"/>
          </a:xfrm>
          <a:prstGeom prst="rect">
            <a:avLst/>
          </a:prstGeom>
          <a:noFill/>
          <a:ln w="0">
            <a:noFill/>
          </a:ln>
        </p:spPr>
      </p:pic>
      <p:pic>
        <p:nvPicPr>
          <p:cNvPr id="143" name="" descr=""/>
          <p:cNvPicPr/>
          <p:nvPr/>
        </p:nvPicPr>
        <p:blipFill>
          <a:blip r:embed="rId17"/>
          <a:stretch/>
        </p:blipFill>
        <p:spPr>
          <a:xfrm>
            <a:off x="6864480" y="2590920"/>
            <a:ext cx="253800" cy="253800"/>
          </a:xfrm>
          <a:prstGeom prst="rect">
            <a:avLst/>
          </a:prstGeom>
          <a:noFill/>
          <a:ln w="0">
            <a:noFill/>
          </a:ln>
        </p:spPr>
      </p:pic>
      <p:pic>
        <p:nvPicPr>
          <p:cNvPr id="144" name="" descr=""/>
          <p:cNvPicPr/>
          <p:nvPr/>
        </p:nvPicPr>
        <p:blipFill>
          <a:blip r:embed="rId18"/>
          <a:stretch/>
        </p:blipFill>
        <p:spPr>
          <a:xfrm>
            <a:off x="5632560" y="4127400"/>
            <a:ext cx="253800" cy="254160"/>
          </a:xfrm>
          <a:prstGeom prst="rect">
            <a:avLst/>
          </a:prstGeom>
          <a:noFill/>
          <a:ln w="0">
            <a:noFill/>
          </a:ln>
        </p:spPr>
      </p:pic>
      <p:pic>
        <p:nvPicPr>
          <p:cNvPr id="145" name="" descr=""/>
          <p:cNvPicPr/>
          <p:nvPr/>
        </p:nvPicPr>
        <p:blipFill>
          <a:blip r:embed="rId19"/>
          <a:stretch/>
        </p:blipFill>
        <p:spPr>
          <a:xfrm>
            <a:off x="8115480" y="5378400"/>
            <a:ext cx="253800" cy="254160"/>
          </a:xfrm>
          <a:prstGeom prst="rect">
            <a:avLst/>
          </a:prstGeom>
          <a:noFill/>
          <a:ln w="0">
            <a:noFill/>
          </a:ln>
        </p:spPr>
      </p:pic>
      <p:pic>
        <p:nvPicPr>
          <p:cNvPr id="146" name="" descr=""/>
          <p:cNvPicPr/>
          <p:nvPr/>
        </p:nvPicPr>
        <p:blipFill>
          <a:blip r:embed="rId20"/>
          <a:stretch/>
        </p:blipFill>
        <p:spPr>
          <a:xfrm>
            <a:off x="8115480" y="5664240"/>
            <a:ext cx="253800" cy="253800"/>
          </a:xfrm>
          <a:prstGeom prst="rect">
            <a:avLst/>
          </a:prstGeom>
          <a:noFill/>
          <a:ln w="0">
            <a:noFill/>
          </a:ln>
        </p:spPr>
      </p:pic>
      <p:pic>
        <p:nvPicPr>
          <p:cNvPr id="147" name="" descr=""/>
          <p:cNvPicPr/>
          <p:nvPr/>
        </p:nvPicPr>
        <p:blipFill>
          <a:blip r:embed="rId21"/>
          <a:stretch/>
        </p:blipFill>
        <p:spPr>
          <a:xfrm>
            <a:off x="5594400" y="2889360"/>
            <a:ext cx="253800" cy="253800"/>
          </a:xfrm>
          <a:prstGeom prst="rect">
            <a:avLst/>
          </a:prstGeom>
          <a:noFill/>
          <a:ln w="0">
            <a:noFill/>
          </a:ln>
        </p:spPr>
      </p:pic>
      <p:sp>
        <p:nvSpPr>
          <p:cNvPr id="3" name="PlaceHolder 2"/>
          <p:cNvSpPr>
            <a:spLocks noGrp="1"/>
          </p:cNvSpPr>
          <p:nvPr>
            <p:ph type="sldNum" idx="1"/>
          </p:nvPr>
        </p:nvSpPr>
        <p:spPr/>
        <p:txBody>
          <a:bodyPr/>
          <a:p>
            <a:fld id="{961D5E51-344E-4684-9DFE-6CE436FA6D37}"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19603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2000-01-26T12:50:12Z</dcterms:created>
  <dc:creator>Dawn D. Rodriguez</dc:creator>
  <dc:description/>
  <dc:language>en-US</dc:language>
  <cp:lastModifiedBy>tvictori</cp:lastModifiedBy>
  <cp:lastPrinted>2000-10-17T11:45:52Z</cp:lastPrinted>
  <dcterms:modified xsi:type="dcterms:W3CDTF">2001-09-14T18:33:17Z</dcterms:modified>
  <cp:revision>548</cp:revision>
  <dc:subject/>
  <dc:title>No Slide Title</dc:title>
</cp:coreProperties>
</file>