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7037388" cy="91868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sp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3333cc"/>
              </a:solidFill>
              <a:effectLst/>
              <a:uFillTx/>
              <a:latin typeface="Times New Roman"/>
            </a:endParaRPr>
          </a:p>
        </p:txBody>
      </p:sp>
      <p:sp>
        <p:nvSpPr>
          <p:cNvPr id="3" name="PlaceHolder 2"/>
          <p:cNvSpPr>
            <a:spLocks noGrp="1"/>
          </p:cNvSpPr>
          <p:nvPr>
            <p:ph type="sldNum" idx="1"/>
          </p:nvPr>
        </p:nvSpPr>
        <p:spPr/>
        <p:txBody>
          <a:bodyPr/>
          <a:p>
            <a:fld id="{80A1EF18-B3FF-41AD-9989-E0D2F76CD2E4}"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sp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3333cc"/>
              </a:solidFill>
              <a:effectLst/>
              <a:uFillTx/>
              <a:latin typeface="Times New Roman"/>
            </a:endParaRPr>
          </a:p>
        </p:txBody>
      </p:sp>
      <p:sp>
        <p:nvSpPr>
          <p:cNvPr id="10" name="PlaceHolder 2"/>
          <p:cNvSpPr>
            <a:spLocks noGrp="1"/>
          </p:cNvSpPr>
          <p:nvPr>
            <p:ph/>
          </p:nvPr>
        </p:nvSpPr>
        <p:spPr>
          <a:xfrm>
            <a:off x="762120" y="1447920"/>
            <a:ext cx="7772400" cy="3504960"/>
          </a:xfrm>
          <a:prstGeom prst="rect">
            <a:avLst/>
          </a:prstGeom>
          <a:noFill/>
          <a:ln w="0">
            <a:noFill/>
          </a:ln>
        </p:spPr>
        <p:txBody>
          <a:bodyPr lIns="90000" rIns="90000" tIns="46800" bIns="46800" anchor="t">
            <a:normAutofit/>
          </a:bodyPr>
          <a:p>
            <a:pPr indent="0">
              <a:spcBef>
                <a:spcPts val="550"/>
              </a:spcBef>
              <a:spcAft>
                <a:spcPts val="68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9DF8A38-9596-41B7-AE26-BB01E46D848D}"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CD261481-1FE2-49C3-ABCC-25CB2FF8AFC8}"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Click to edit the title text format</a:t>
            </a:r>
            <a:endParaRPr b="1" lang="en-US" sz="3200" strike="noStrike" u="none">
              <a:solidFill>
                <a:srgbClr val="3333cc"/>
              </a:solidFill>
              <a:effectLst/>
              <a:uFillTx/>
              <a:latin typeface="Times New Roman"/>
            </a:endParaRPr>
          </a:p>
        </p:txBody>
      </p:sp>
      <p:sp>
        <p:nvSpPr>
          <p:cNvPr id="1" name="PlaceHolder 2"/>
          <p:cNvSpPr>
            <a:spLocks noGrp="1"/>
          </p:cNvSpPr>
          <p:nvPr>
            <p:ph type="body"/>
          </p:nvPr>
        </p:nvSpPr>
        <p:spPr>
          <a:xfrm>
            <a:off x="762120" y="1447920"/>
            <a:ext cx="7772400" cy="3504960"/>
          </a:xfrm>
          <a:prstGeom prst="rect">
            <a:avLst/>
          </a:prstGeom>
          <a:noFill/>
          <a:ln w="0">
            <a:noFill/>
          </a:ln>
        </p:spPr>
        <p:txBody>
          <a:bodyPr lIns="90000" rIns="90000" tIns="46800" bIns="46800" anchor="t">
            <a:normAutofit/>
          </a:bodyPr>
          <a:p>
            <a:pPr marL="343080" indent="-343080">
              <a:spcBef>
                <a:spcPts val="550"/>
              </a:spcBef>
              <a:spcAft>
                <a:spcPts val="689"/>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Click to edit the outline text format</a:t>
            </a:r>
            <a:endParaRPr b="0" lang="en-US" sz="2200" strike="noStrike" u="none">
              <a:solidFill>
                <a:srgbClr val="000000"/>
              </a:solidFill>
              <a:effectLst/>
              <a:uFillTx/>
              <a:latin typeface="Times New Roman"/>
            </a:endParaRPr>
          </a:p>
          <a:p>
            <a:pPr lvl="1" marL="743040" indent="-285840">
              <a:spcBef>
                <a:spcPts val="550"/>
              </a:spcBef>
              <a:spcAft>
                <a:spcPts val="689"/>
              </a:spcAft>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Second Outline Level</a:t>
            </a:r>
            <a:endParaRPr b="0" lang="en-US" sz="2200" strike="noStrike" u="none">
              <a:solidFill>
                <a:srgbClr val="000000"/>
              </a:solidFill>
              <a:effectLst/>
              <a:uFillTx/>
              <a:latin typeface="Times New Roman"/>
            </a:endParaRPr>
          </a:p>
          <a:p>
            <a:pPr lvl="2" marL="1143000" indent="-228600">
              <a:spcBef>
                <a:spcPts val="550"/>
              </a:spcBef>
              <a:spcAft>
                <a:spcPts val="68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Third Outline Level</a:t>
            </a:r>
            <a:endParaRPr b="0" lang="en-US" sz="2200" strike="noStrike" u="none">
              <a:solidFill>
                <a:srgbClr val="000000"/>
              </a:solidFill>
              <a:effectLst/>
              <a:uFillTx/>
              <a:latin typeface="Times New Roman"/>
            </a:endParaRPr>
          </a:p>
          <a:p>
            <a:pPr lvl="3" marL="1600200" indent="-228600">
              <a:spcBef>
                <a:spcPts val="550"/>
              </a:spcBef>
              <a:spcAft>
                <a:spcPts val="68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Fourth Outline Level</a:t>
            </a:r>
            <a:endParaRPr b="0" lang="en-US" sz="2200" strike="noStrike" u="none">
              <a:solidFill>
                <a:srgbClr val="000000"/>
              </a:solidFill>
              <a:effectLst/>
              <a:uFillTx/>
              <a:latin typeface="Times New Roman"/>
            </a:endParaRPr>
          </a:p>
          <a:p>
            <a:pPr lvl="4" marL="2057400" indent="-228600">
              <a:spcBef>
                <a:spcPts val="550"/>
              </a:spcBef>
              <a:spcAft>
                <a:spcPts val="68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Fifth Outline Level</a:t>
            </a:r>
            <a:endParaRPr b="0" lang="en-US" sz="2200" strike="noStrike" u="none">
              <a:solidFill>
                <a:srgbClr val="000000"/>
              </a:solidFill>
              <a:effectLst/>
              <a:uFillTx/>
              <a:latin typeface="Times New Roman"/>
            </a:endParaRPr>
          </a:p>
          <a:p>
            <a:pPr lvl="5" marL="2057400" indent="-228600">
              <a:spcBef>
                <a:spcPts val="550"/>
              </a:spcBef>
              <a:spcAft>
                <a:spcPts val="68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Sixth Outline Level</a:t>
            </a:r>
            <a:endParaRPr b="0" lang="en-US" sz="2200" strike="noStrike" u="none">
              <a:solidFill>
                <a:srgbClr val="000000"/>
              </a:solidFill>
              <a:effectLst/>
              <a:uFillTx/>
              <a:latin typeface="Times New Roman"/>
            </a:endParaRPr>
          </a:p>
          <a:p>
            <a:pPr lvl="6" marL="2057400" indent="-228600">
              <a:spcBef>
                <a:spcPts val="550"/>
              </a:spcBef>
              <a:spcAft>
                <a:spcPts val="68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Seventh Outline Level</a:t>
            </a:r>
            <a:endParaRPr b="0" lang="en-US" sz="2200" strike="noStrike" u="none">
              <a:solidFill>
                <a:srgbClr val="000000"/>
              </a:solidFill>
              <a:effectLst/>
              <a:uFillTx/>
              <a:latin typeface="Times New Roman"/>
            </a:endParaRPr>
          </a:p>
        </p:txBody>
      </p:sp>
      <p:sp>
        <p:nvSpPr>
          <p:cNvPr id="2" name="PlaceHolder 3"/>
          <p:cNvSpPr>
            <a:spLocks noGrp="1"/>
          </p:cNvSpPr>
          <p:nvPr>
            <p:ph type="sldNum" idx="1"/>
          </p:nvPr>
        </p:nvSpPr>
        <p:spPr>
          <a:xfrm>
            <a:off x="0" y="6629040"/>
            <a:ext cx="9144000" cy="15228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3B048B6-8F39-474A-87C6-3BB91E7DE363}"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3" name=""/>
          <p:cNvSpPr/>
          <p:nvPr/>
        </p:nvSpPr>
        <p:spPr>
          <a:xfrm flipH="1">
            <a:off x="609120" y="914400"/>
            <a:ext cx="853452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4" name="" descr=""/>
          <p:cNvPicPr/>
          <p:nvPr/>
        </p:nvPicPr>
        <p:blipFill>
          <a:blip r:embed="rId2"/>
          <a:stretch/>
        </p:blipFill>
        <p:spPr>
          <a:xfrm>
            <a:off x="8381880" y="6248520"/>
            <a:ext cx="603360" cy="595080"/>
          </a:xfrm>
          <a:prstGeom prst="rect">
            <a:avLst/>
          </a:prstGeom>
          <a:noFill/>
          <a:ln w="0">
            <a:noFill/>
          </a:ln>
        </p:spPr>
      </p:pic>
      <p:sp>
        <p:nvSpPr>
          <p:cNvPr id="5" name=""/>
          <p:cNvSpPr/>
          <p:nvPr/>
        </p:nvSpPr>
        <p:spPr>
          <a:xfrm flipH="1">
            <a:off x="761760" y="985680"/>
            <a:ext cx="8381880" cy="0"/>
          </a:xfrm>
          <a:prstGeom prst="line">
            <a:avLst/>
          </a:prstGeom>
          <a:ln w="38160">
            <a:solidFill>
              <a:srgbClr val="9d9de7"/>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 name=""/>
          <p:cNvSpPr/>
          <p:nvPr/>
        </p:nvSpPr>
        <p:spPr>
          <a:xfrm>
            <a:off x="0" y="6578640"/>
            <a:ext cx="3924360" cy="276840"/>
          </a:xfrm>
          <a:prstGeom prst="rect">
            <a:avLst/>
          </a:prstGeom>
          <a:noFill/>
          <a:ln w="0">
            <a:noFill/>
          </a:ln>
        </p:spPr>
        <p:style>
          <a:lnRef idx="0"/>
          <a:fillRef idx="0"/>
          <a:effectRef idx="0"/>
          <a:fontRef idx="minor"/>
        </p:style>
        <p:txBody>
          <a:bodyPr lIns="90000" rIns="90000" tIns="46800" bIns="46800" anchor="t">
            <a:spAutoFit/>
          </a:bodyPr>
          <a:p>
            <a:pPr marL="343080" indent="-343080">
              <a:spcBef>
                <a:spcPts val="751"/>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DRAFT FOR DISCUSSION ONLY</a:t>
            </a:r>
            <a:endParaRPr b="0" lang="en-US" sz="1200" strike="noStrike" u="none">
              <a:solidFill>
                <a:srgbClr val="000000"/>
              </a:solidFill>
              <a:effectLst/>
              <a:uFillTx/>
              <a:latin typeface="Times New Roman"/>
            </a:endParaRPr>
          </a:p>
        </p:txBody>
      </p:sp>
      <p:sp>
        <p:nvSpPr>
          <p:cNvPr id="7" name=""/>
          <p:cNvSpPr/>
          <p:nvPr/>
        </p:nvSpPr>
        <p:spPr>
          <a:xfrm>
            <a:off x="5219640" y="0"/>
            <a:ext cx="3924360" cy="276840"/>
          </a:xfrm>
          <a:prstGeom prst="rect">
            <a:avLst/>
          </a:prstGeom>
          <a:noFill/>
          <a:ln w="0">
            <a:noFill/>
          </a:ln>
        </p:spPr>
        <p:style>
          <a:lnRef idx="0"/>
          <a:fillRef idx="0"/>
          <a:effectRef idx="0"/>
          <a:fontRef idx="minor"/>
        </p:style>
        <p:txBody>
          <a:bodyPr lIns="90000" rIns="90000" tIns="46800" bIns="46800" anchor="t">
            <a:spAutoFit/>
          </a:bodyPr>
          <a:p>
            <a:pPr marL="343080" indent="-343080" algn="r">
              <a:spcBef>
                <a:spcPts val="751"/>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Project Green Light: Vision Document</a:t>
            </a:r>
            <a:endParaRPr b="0" lang="en-US" sz="12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2.png"/><Relationship Id="rId3" Type="http://schemas.openxmlformats.org/officeDocument/2006/relationships/image" Target="../media/image2.png"/><Relationship Id="rId4"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0" y="2362320"/>
            <a:ext cx="9144000" cy="42699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Vision Document</a:t>
            </a:r>
            <a:endParaRPr b="0" lang="en-US" sz="3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for</a:t>
            </a:r>
            <a:endParaRPr b="0" lang="en-US" sz="3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8000"/>
                </a:solidFill>
                <a:effectLst/>
                <a:uFillTx/>
                <a:latin typeface="Times New Roman"/>
              </a:rPr>
              <a:t>Project Green Light</a:t>
            </a:r>
            <a:endParaRPr b="0" lang="en-US" sz="4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33cc"/>
                </a:solidFill>
                <a:effectLst/>
                <a:uFillTx/>
                <a:latin typeface="Times New Roman"/>
              </a:rPr>
              <a:t>Accurate, Complete and Efficient Risk Measurement and Reporting</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9d9de7"/>
                </a:solidFill>
                <a:effectLst/>
                <a:uFillTx/>
                <a:latin typeface="Times New Roman"/>
              </a:rPr>
              <a:t>10 September 2001 </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DRAFT FOR DISCUSSION ONLY</a:t>
            </a:r>
            <a:endParaRPr b="0" lang="en-US" sz="2400" strike="noStrike" u="none">
              <a:solidFill>
                <a:srgbClr val="000000"/>
              </a:solidFill>
              <a:effectLst/>
              <a:uFillTx/>
              <a:latin typeface="Times New Roman"/>
            </a:endParaRPr>
          </a:p>
        </p:txBody>
      </p:sp>
      <p:sp>
        <p:nvSpPr>
          <p:cNvPr id="12" name=""/>
          <p:cNvSpPr/>
          <p:nvPr/>
        </p:nvSpPr>
        <p:spPr>
          <a:xfrm>
            <a:off x="0" y="1371600"/>
            <a:ext cx="914400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3" name="" descr=""/>
          <p:cNvPicPr/>
          <p:nvPr/>
        </p:nvPicPr>
        <p:blipFill>
          <a:blip r:embed="rId1"/>
          <a:stretch/>
        </p:blipFill>
        <p:spPr>
          <a:xfrm>
            <a:off x="3780000" y="533520"/>
            <a:ext cx="1398600" cy="1380960"/>
          </a:xfrm>
          <a:prstGeom prst="rect">
            <a:avLst/>
          </a:prstGeom>
          <a:noFill/>
          <a:ln w="0">
            <a:noFill/>
          </a:ln>
        </p:spPr>
      </p:pic>
      <p:sp>
        <p:nvSpPr>
          <p:cNvPr id="14" name=""/>
          <p:cNvSpPr/>
          <p:nvPr/>
        </p:nvSpPr>
        <p:spPr>
          <a:xfrm flipH="1">
            <a:off x="609120" y="322200"/>
            <a:ext cx="853452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flipH="1" flipV="1">
            <a:off x="761760" y="393480"/>
            <a:ext cx="8381880" cy="14040"/>
          </a:xfrm>
          <a:prstGeom prst="line">
            <a:avLst/>
          </a:prstGeom>
          <a:ln w="38160">
            <a:solidFill>
              <a:srgbClr val="9d9de7"/>
            </a:solidFill>
            <a:miter/>
          </a:ln>
        </p:spPr>
        <p:style>
          <a:lnRef idx="0"/>
          <a:fillRef idx="0"/>
          <a:effectRef idx="0"/>
          <a:fontRef idx="minor"/>
        </p:style>
        <p:txBody>
          <a:bodyPr lIns="90000" rIns="90000" tIns="-32760" bIns="-32760" anchor="ctr">
            <a:noAutofit/>
          </a:bodyPr>
          <a:p>
            <a:endParaRPr b="0" lang="en-US" sz="2400" strike="noStrike" u="none">
              <a:solidFill>
                <a:srgbClr val="000000"/>
              </a:solidFill>
              <a:effectLst/>
              <a:uFillTx/>
              <a:latin typeface="Times New Roman"/>
            </a:endParaRPr>
          </a:p>
        </p:txBody>
      </p:sp>
      <p:sp>
        <p:nvSpPr>
          <p:cNvPr id="16" name=""/>
          <p:cNvSpPr/>
          <p:nvPr/>
        </p:nvSpPr>
        <p:spPr>
          <a:xfrm flipH="1">
            <a:off x="-360" y="6566040"/>
            <a:ext cx="838188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flipH="1">
            <a:off x="-360" y="6637320"/>
            <a:ext cx="8534520" cy="0"/>
          </a:xfrm>
          <a:prstGeom prst="line">
            <a:avLst/>
          </a:prstGeom>
          <a:ln w="38160">
            <a:solidFill>
              <a:srgbClr val="9d9de7"/>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F144692-528F-4560-9F00-FDE0CD981D23}"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1"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Approach, continued</a:t>
            </a:r>
            <a:endParaRPr b="1" lang="en-US" sz="3200" strike="noStrike" u="none">
              <a:solidFill>
                <a:srgbClr val="3333cc"/>
              </a:solidFill>
              <a:effectLst/>
              <a:uFillTx/>
              <a:latin typeface="Times New Roman"/>
            </a:endParaRPr>
          </a:p>
        </p:txBody>
      </p:sp>
      <p:sp>
        <p:nvSpPr>
          <p:cNvPr id="142" name=""/>
          <p:cNvSpPr/>
          <p:nvPr/>
        </p:nvSpPr>
        <p:spPr>
          <a:xfrm>
            <a:off x="317520" y="1003320"/>
            <a:ext cx="2705040" cy="3444480"/>
          </a:xfrm>
          <a:prstGeom prst="rect">
            <a:avLst/>
          </a:prstGeom>
          <a:noFill/>
          <a:ln w="0">
            <a:noFill/>
          </a:ln>
        </p:spPr>
        <p:style>
          <a:lnRef idx="0"/>
          <a:fillRef idx="0"/>
          <a:effectRef idx="0"/>
          <a:fontRef idx="minor"/>
        </p:style>
        <p:txBody>
          <a:bodyPr lIns="90000" rIns="90000" tIns="46800" bIns="46800" anchor="t">
            <a:spAutoFit/>
          </a:bodyPr>
          <a:p>
            <a:pPr marL="114480" indent="-114480" algn="ctr">
              <a:spcBef>
                <a:spcPts val="876"/>
              </a:spcBef>
              <a:spcAft>
                <a:spcPts val="437"/>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Source Feeds Processing</a:t>
            </a:r>
            <a:endParaRPr b="0" lang="en-US" sz="1400" strike="noStrike" u="none">
              <a:solidFill>
                <a:srgbClr val="000000"/>
              </a:solidFill>
              <a:effectLst/>
              <a:uFillTx/>
              <a:latin typeface="Times New Roman"/>
            </a:endParaRPr>
          </a:p>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Success measures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Reduced waiting times to confirm information loads into RiskTrac</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Capability to measure percentage of daily positions loaded / not loaded into RiskTrac</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Identify positions not currently being captured in RiskTrac (and measure as a percentage of total Enron positions)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Plan for measuring and reporting risk for non-RiskTrac positions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spcBef>
                <a:spcPts val="624"/>
              </a:spcBef>
              <a:spcAft>
                <a:spcPts val="312"/>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43" name=""/>
          <p:cNvSpPr/>
          <p:nvPr/>
        </p:nvSpPr>
        <p:spPr>
          <a:xfrm>
            <a:off x="3238560" y="1003320"/>
            <a:ext cx="2705040" cy="2748960"/>
          </a:xfrm>
          <a:prstGeom prst="rect">
            <a:avLst/>
          </a:prstGeom>
          <a:noFill/>
          <a:ln w="0">
            <a:noFill/>
          </a:ln>
        </p:spPr>
        <p:style>
          <a:lnRef idx="0"/>
          <a:fillRef idx="0"/>
          <a:effectRef idx="0"/>
          <a:fontRef idx="minor"/>
        </p:style>
        <p:txBody>
          <a:bodyPr lIns="90000" rIns="90000" tIns="46800" bIns="46800" anchor="t">
            <a:spAutoFit/>
          </a:bodyPr>
          <a:p>
            <a:pPr marL="114480" indent="-114480" algn="ctr">
              <a:spcBef>
                <a:spcPts val="876"/>
              </a:spcBef>
              <a:spcAft>
                <a:spcPts val="437"/>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Data Validation</a:t>
            </a:r>
            <a:endParaRPr b="0" lang="en-US" sz="1400" strike="noStrike" u="none">
              <a:solidFill>
                <a:srgbClr val="000000"/>
              </a:solidFill>
              <a:effectLst/>
              <a:uFillTx/>
              <a:latin typeface="Times New Roman"/>
            </a:endParaRPr>
          </a:p>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Success measures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Achieve &gt; 95% success rate of daily RiskTrac loads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Reduced time and effort spent on issues resolution</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Efficient and reliable RiskTrac hierarchy structure that enables VaR reporting for all relevant portfolios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Reduce number of unused books, portfolios, curves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44" name=""/>
          <p:cNvSpPr/>
          <p:nvPr/>
        </p:nvSpPr>
        <p:spPr>
          <a:xfrm>
            <a:off x="6159600" y="1003320"/>
            <a:ext cx="2705040" cy="1442880"/>
          </a:xfrm>
          <a:prstGeom prst="rect">
            <a:avLst/>
          </a:prstGeom>
          <a:noFill/>
          <a:ln w="0">
            <a:noFill/>
          </a:ln>
        </p:spPr>
        <p:style>
          <a:lnRef idx="0"/>
          <a:fillRef idx="0"/>
          <a:effectRef idx="0"/>
          <a:fontRef idx="minor"/>
        </p:style>
        <p:txBody>
          <a:bodyPr lIns="90000" rIns="90000" tIns="46800" bIns="46800" anchor="t">
            <a:spAutoFit/>
          </a:bodyPr>
          <a:p>
            <a:pPr marL="114480" indent="-114480" algn="ctr">
              <a:spcBef>
                <a:spcPts val="876"/>
              </a:spcBef>
              <a:spcAft>
                <a:spcPts val="437"/>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Business Process</a:t>
            </a:r>
            <a:endParaRPr b="0" lang="en-US" sz="1400" strike="noStrike" u="none">
              <a:solidFill>
                <a:srgbClr val="000000"/>
              </a:solidFill>
              <a:effectLst/>
              <a:uFillTx/>
              <a:latin typeface="Times New Roman"/>
            </a:endParaRPr>
          </a:p>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Success measures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Definition of risk controls processes and responsibilities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Transition plan to new processes and roles</a:t>
            </a:r>
            <a:endParaRPr b="0" lang="en-US" sz="1000" strike="noStrike" u="none">
              <a:solidFill>
                <a:srgbClr val="000000"/>
              </a:solidFill>
              <a:effectLst/>
              <a:uFillTx/>
              <a:latin typeface="Times New Roman"/>
            </a:endParaRPr>
          </a:p>
        </p:txBody>
      </p:sp>
      <p:sp>
        <p:nvSpPr>
          <p:cNvPr id="145" name=""/>
          <p:cNvSpPr/>
          <p:nvPr/>
        </p:nvSpPr>
        <p:spPr>
          <a:xfrm>
            <a:off x="2971800" y="1079640"/>
            <a:ext cx="0" cy="513072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5981760" y="1092240"/>
            <a:ext cx="12600" cy="511812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 name=""/>
          <p:cNvSpPr/>
          <p:nvPr/>
        </p:nvSpPr>
        <p:spPr>
          <a:xfrm flipV="1">
            <a:off x="228600" y="1333080"/>
            <a:ext cx="8699400" cy="12600"/>
          </a:xfrm>
          <a:prstGeom prst="line">
            <a:avLst/>
          </a:prstGeom>
          <a:ln w="2556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DB50982-3255-4A89-AD27-3860CC4B6D07}"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8"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Approach, continued</a:t>
            </a:r>
            <a:endParaRPr b="1" lang="en-US" sz="3200" strike="noStrike" u="none">
              <a:solidFill>
                <a:srgbClr val="3333cc"/>
              </a:solidFill>
              <a:effectLst/>
              <a:uFillTx/>
              <a:latin typeface="Times New Roman"/>
            </a:endParaRPr>
          </a:p>
        </p:txBody>
      </p:sp>
      <p:sp>
        <p:nvSpPr>
          <p:cNvPr id="149" name=""/>
          <p:cNvSpPr/>
          <p:nvPr/>
        </p:nvSpPr>
        <p:spPr>
          <a:xfrm>
            <a:off x="317520" y="1003320"/>
            <a:ext cx="2705040" cy="4682880"/>
          </a:xfrm>
          <a:prstGeom prst="rect">
            <a:avLst/>
          </a:prstGeom>
          <a:noFill/>
          <a:ln w="0">
            <a:noFill/>
          </a:ln>
        </p:spPr>
        <p:style>
          <a:lnRef idx="0"/>
          <a:fillRef idx="0"/>
          <a:effectRef idx="0"/>
          <a:fontRef idx="minor"/>
        </p:style>
        <p:txBody>
          <a:bodyPr lIns="90000" rIns="90000" tIns="46800" bIns="46800" anchor="t">
            <a:spAutoFit/>
          </a:bodyPr>
          <a:p>
            <a:pPr marL="114480" indent="-114480" algn="ctr">
              <a:spcBef>
                <a:spcPts val="876"/>
              </a:spcBef>
              <a:spcAft>
                <a:spcPts val="437"/>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Source Feeds Processing</a:t>
            </a:r>
            <a:endParaRPr b="0" lang="en-US" sz="1400" strike="noStrike" u="none">
              <a:solidFill>
                <a:srgbClr val="000000"/>
              </a:solidFill>
              <a:effectLst/>
              <a:uFillTx/>
              <a:latin typeface="Times New Roman"/>
            </a:endParaRPr>
          </a:p>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Initial list of projects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Faster ERMS post-ID resolution</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Running parallel RiskTrac load processes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ERMS function to prevent officialization of empty books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Address inconsistent un- and re-officialization processes across risk systems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Address inconsistent processes when the system finds no post-ids (eg. Infinity takes previous day’s data, RiskTrac does not)</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Determine impact of Enlighten</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Resources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Project Manager – Greg Couch</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RiskTrac IT</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ERMS IT</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spcBef>
                <a:spcPts val="624"/>
              </a:spcBef>
              <a:spcAft>
                <a:spcPts val="312"/>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50" name=""/>
          <p:cNvSpPr/>
          <p:nvPr/>
        </p:nvSpPr>
        <p:spPr>
          <a:xfrm>
            <a:off x="3238560" y="1003320"/>
            <a:ext cx="2705040" cy="5220000"/>
          </a:xfrm>
          <a:prstGeom prst="rect">
            <a:avLst/>
          </a:prstGeom>
          <a:noFill/>
          <a:ln w="0">
            <a:noFill/>
          </a:ln>
        </p:spPr>
        <p:style>
          <a:lnRef idx="0"/>
          <a:fillRef idx="0"/>
          <a:effectRef idx="0"/>
          <a:fontRef idx="minor"/>
        </p:style>
        <p:txBody>
          <a:bodyPr lIns="90000" rIns="90000" tIns="46800" bIns="46800" anchor="t">
            <a:spAutoFit/>
          </a:bodyPr>
          <a:p>
            <a:pPr marL="114480" indent="-114480" algn="ctr">
              <a:spcBef>
                <a:spcPts val="876"/>
              </a:spcBef>
              <a:spcAft>
                <a:spcPts val="437"/>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Data Validation</a:t>
            </a:r>
            <a:endParaRPr b="0" lang="en-US" sz="1400" strike="noStrike" u="none">
              <a:solidFill>
                <a:srgbClr val="000000"/>
              </a:solidFill>
              <a:effectLst/>
              <a:uFillTx/>
              <a:latin typeface="Times New Roman"/>
            </a:endParaRPr>
          </a:p>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Initial list of projects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Determine correctness of current RiskTrac set-up</a:t>
            </a:r>
            <a:endParaRPr b="0" lang="en-US" sz="1000" strike="noStrike" u="none">
              <a:solidFill>
                <a:srgbClr val="000000"/>
              </a:solidFill>
              <a:effectLst/>
              <a:uFillTx/>
              <a:latin typeface="Times New Roman"/>
            </a:endParaRPr>
          </a:p>
          <a:p>
            <a:pPr lvl="1" marL="406440" indent="-114480">
              <a:lnSpc>
                <a:spcPct val="100000"/>
              </a:lnSpc>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Confirm accuracy of portfolio / book structure (no duplicates, all positions captured)</a:t>
            </a:r>
            <a:endParaRPr b="0" lang="en-US" sz="1000" strike="noStrike" u="none">
              <a:solidFill>
                <a:srgbClr val="000000"/>
              </a:solidFill>
              <a:effectLst/>
              <a:uFillTx/>
              <a:latin typeface="Times New Roman"/>
            </a:endParaRPr>
          </a:p>
          <a:p>
            <a:pPr lvl="1" marL="406440" indent="-114480">
              <a:lnSpc>
                <a:spcPct val="100000"/>
              </a:lnSpc>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Check curve mappings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Develop efficient and reliable daily exception reporting and cross-checking</a:t>
            </a:r>
            <a:endParaRPr b="0" lang="en-US" sz="1000" strike="noStrike" u="none">
              <a:solidFill>
                <a:srgbClr val="000000"/>
              </a:solidFill>
              <a:effectLst/>
              <a:uFillTx/>
              <a:latin typeface="Times New Roman"/>
            </a:endParaRPr>
          </a:p>
          <a:p>
            <a:pPr lvl="1" marL="406440" indent="-114480">
              <a:lnSpc>
                <a:spcPct val="100000"/>
              </a:lnSpc>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Officialization loads</a:t>
            </a:r>
            <a:endParaRPr b="0" lang="en-US" sz="1000" strike="noStrike" u="none">
              <a:solidFill>
                <a:srgbClr val="000000"/>
              </a:solidFill>
              <a:effectLst/>
              <a:uFillTx/>
              <a:latin typeface="Times New Roman"/>
            </a:endParaRPr>
          </a:p>
          <a:p>
            <a:pPr lvl="1" marL="406440" indent="-114480">
              <a:lnSpc>
                <a:spcPct val="100000"/>
              </a:lnSpc>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VaR diagnostic report</a:t>
            </a:r>
            <a:endParaRPr b="0" lang="en-US" sz="1000" strike="noStrike" u="none">
              <a:solidFill>
                <a:srgbClr val="000000"/>
              </a:solidFill>
              <a:effectLst/>
              <a:uFillTx/>
              <a:latin typeface="Times New Roman"/>
            </a:endParaRPr>
          </a:p>
          <a:p>
            <a:pPr lvl="1" marL="406440" indent="-114480">
              <a:lnSpc>
                <a:spcPct val="100000"/>
              </a:lnSpc>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Business rules around exceptions (eg. materiality)</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Enhance RiskTrac reporting capabilities</a:t>
            </a:r>
            <a:endParaRPr b="0" lang="en-US" sz="1000" strike="noStrike" u="none">
              <a:solidFill>
                <a:srgbClr val="000000"/>
              </a:solidFill>
              <a:effectLst/>
              <a:uFillTx/>
              <a:latin typeface="Times New Roman"/>
            </a:endParaRPr>
          </a:p>
          <a:p>
            <a:pPr lvl="1" marL="406440" indent="-114480">
              <a:lnSpc>
                <a:spcPct val="100000"/>
              </a:lnSpc>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Benchmark position reporting and DPR loads</a:t>
            </a:r>
            <a:endParaRPr b="0" lang="en-US" sz="1000" strike="noStrike" u="none">
              <a:solidFill>
                <a:srgbClr val="000000"/>
              </a:solidFill>
              <a:effectLst/>
              <a:uFillTx/>
              <a:latin typeface="Times New Roman"/>
            </a:endParaRPr>
          </a:p>
          <a:p>
            <a:pPr lvl="1" marL="406440" indent="-114480">
              <a:lnSpc>
                <a:spcPct val="100000"/>
              </a:lnSpc>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VaR reporting and DPR loads</a:t>
            </a:r>
            <a:endParaRPr b="0" lang="en-US" sz="1000" strike="noStrike" u="none">
              <a:solidFill>
                <a:srgbClr val="000000"/>
              </a:solidFill>
              <a:effectLst/>
              <a:uFillTx/>
              <a:latin typeface="Times New Roman"/>
            </a:endParaRPr>
          </a:p>
          <a:p>
            <a:pPr lvl="1" marL="406440" indent="-114480">
              <a:lnSpc>
                <a:spcPct val="100000"/>
              </a:lnSpc>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Resources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Project Manager – Gary Stadler (?)</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Global Risk Ops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RiskTrac IT</a:t>
            </a:r>
            <a:endParaRPr b="0" lang="en-US" sz="1000" strike="noStrike" u="none">
              <a:solidFill>
                <a:srgbClr val="000000"/>
              </a:solidFill>
              <a:effectLst/>
              <a:uFillTx/>
              <a:latin typeface="Times New Roman"/>
            </a:endParaRPr>
          </a:p>
        </p:txBody>
      </p:sp>
      <p:sp>
        <p:nvSpPr>
          <p:cNvPr id="151" name=""/>
          <p:cNvSpPr/>
          <p:nvPr/>
        </p:nvSpPr>
        <p:spPr>
          <a:xfrm>
            <a:off x="6159600" y="1003320"/>
            <a:ext cx="2705040" cy="4988160"/>
          </a:xfrm>
          <a:prstGeom prst="rect">
            <a:avLst/>
          </a:prstGeom>
          <a:noFill/>
          <a:ln w="0">
            <a:noFill/>
          </a:ln>
        </p:spPr>
        <p:style>
          <a:lnRef idx="0"/>
          <a:fillRef idx="0"/>
          <a:effectRef idx="0"/>
          <a:fontRef idx="minor"/>
        </p:style>
        <p:txBody>
          <a:bodyPr lIns="90000" rIns="90000" tIns="46800" bIns="46800" anchor="t">
            <a:spAutoFit/>
          </a:bodyPr>
          <a:p>
            <a:pPr marL="114480" indent="-114480" algn="ctr">
              <a:spcBef>
                <a:spcPts val="876"/>
              </a:spcBef>
              <a:spcAft>
                <a:spcPts val="437"/>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Business Process</a:t>
            </a:r>
            <a:endParaRPr b="0" lang="en-US" sz="1400" strike="noStrike" u="none">
              <a:solidFill>
                <a:srgbClr val="000000"/>
              </a:solidFill>
              <a:effectLst/>
              <a:uFillTx/>
              <a:latin typeface="Times New Roman"/>
            </a:endParaRPr>
          </a:p>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Initial list of projects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Times New Roman"/>
              </a:rPr>
              <a:t>Develop book archiving process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Re-define RiskTrac user roles and responsibilities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Re-define risk controls processes and and segregation of responsibilities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Times New Roman"/>
              </a:rPr>
              <a:t>Document current RiskTrac set-up procedures and develop checklists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Times New Roman"/>
              </a:rPr>
              <a:t>Improve RiskTrac user processes</a:t>
            </a:r>
            <a:endParaRPr b="0" lang="en-US" sz="1000" strike="noStrike" u="none">
              <a:solidFill>
                <a:srgbClr val="000000"/>
              </a:solidFill>
              <a:effectLst/>
              <a:uFillTx/>
              <a:latin typeface="Times New Roman"/>
            </a:endParaRPr>
          </a:p>
          <a:p>
            <a:pPr lvl="1" marL="406440" indent="-114480">
              <a:lnSpc>
                <a:spcPct val="100000"/>
              </a:lnSpc>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Times New Roman"/>
              </a:rPr>
              <a:t>Moving sub-portfolios (drag-and-drop)</a:t>
            </a:r>
            <a:endParaRPr b="0" lang="en-US" sz="1000" strike="noStrike" u="none">
              <a:solidFill>
                <a:srgbClr val="000000"/>
              </a:solidFill>
              <a:effectLst/>
              <a:uFillTx/>
              <a:latin typeface="Times New Roman"/>
            </a:endParaRPr>
          </a:p>
          <a:p>
            <a:pPr lvl="1" marL="406440" indent="-114480">
              <a:lnSpc>
                <a:spcPct val="100000"/>
              </a:lnSpc>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Times New Roman"/>
              </a:rPr>
              <a:t>Renaming books (for books with no trade history yet)</a:t>
            </a:r>
            <a:endParaRPr b="0" lang="en-US" sz="1000" strike="noStrike" u="none">
              <a:solidFill>
                <a:srgbClr val="000000"/>
              </a:solidFill>
              <a:effectLst/>
              <a:uFillTx/>
              <a:latin typeface="Times New Roman"/>
            </a:endParaRPr>
          </a:p>
          <a:p>
            <a:pPr lvl="1" marL="406440" indent="-114480">
              <a:lnSpc>
                <a:spcPct val="100000"/>
              </a:lnSpc>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Times New Roman"/>
              </a:rPr>
              <a:t>Develop tool for assigning books to portfolios</a:t>
            </a:r>
            <a:endParaRPr b="0" lang="en-US" sz="1000" strike="noStrike" u="none">
              <a:solidFill>
                <a:srgbClr val="000000"/>
              </a:solidFill>
              <a:effectLst/>
              <a:uFillTx/>
              <a:latin typeface="Times New Roman"/>
            </a:endParaRPr>
          </a:p>
          <a:p>
            <a:pPr lvl="1" marL="406440" indent="-114480">
              <a:lnSpc>
                <a:spcPct val="100000"/>
              </a:lnSpc>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Times New Roman"/>
              </a:rPr>
              <a:t>Online book request (online form with input validation, automatic table updates)</a:t>
            </a:r>
            <a:endParaRPr b="0" lang="en-US" sz="1000" strike="noStrike" u="none">
              <a:solidFill>
                <a:srgbClr val="000000"/>
              </a:solidFill>
              <a:effectLst/>
              <a:uFillTx/>
              <a:latin typeface="Times New Roman"/>
            </a:endParaRPr>
          </a:p>
          <a:p>
            <a:pPr lvl="1" marL="406440" indent="-114480">
              <a:lnSpc>
                <a:spcPct val="100000"/>
              </a:lnSpc>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Resources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Project Manager (?)</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Global Risk Ops</a:t>
            </a:r>
            <a:endParaRPr b="0" lang="en-US" sz="1000" strike="noStrike" u="none">
              <a:solidFill>
                <a:srgbClr val="000000"/>
              </a:solidFill>
              <a:effectLst/>
              <a:uFillTx/>
              <a:latin typeface="Times New Roman"/>
            </a:endParaRPr>
          </a:p>
          <a:p>
            <a:pPr marL="114480" indent="-114480">
              <a:spcBef>
                <a:spcPts val="624"/>
              </a:spcBef>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RiskTrac IT</a:t>
            </a:r>
            <a:endParaRPr b="0" lang="en-US" sz="1000" strike="noStrike" u="none">
              <a:solidFill>
                <a:srgbClr val="000000"/>
              </a:solidFill>
              <a:effectLst/>
              <a:uFillTx/>
              <a:latin typeface="Times New Roman"/>
            </a:endParaRPr>
          </a:p>
        </p:txBody>
      </p:sp>
      <p:sp>
        <p:nvSpPr>
          <p:cNvPr id="152" name=""/>
          <p:cNvSpPr/>
          <p:nvPr/>
        </p:nvSpPr>
        <p:spPr>
          <a:xfrm>
            <a:off x="2971800" y="1079640"/>
            <a:ext cx="0" cy="513072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 name=""/>
          <p:cNvSpPr/>
          <p:nvPr/>
        </p:nvSpPr>
        <p:spPr>
          <a:xfrm>
            <a:off x="5981760" y="1092240"/>
            <a:ext cx="12600" cy="511812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flipV="1">
            <a:off x="228600" y="1333080"/>
            <a:ext cx="8699400" cy="12600"/>
          </a:xfrm>
          <a:prstGeom prst="line">
            <a:avLst/>
          </a:prstGeom>
          <a:ln w="2556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67826EA-D6C5-4780-84A1-7BC7628EB7BE}"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5"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Project Schedule</a:t>
            </a:r>
            <a:endParaRPr b="1" lang="en-US" sz="3200" strike="noStrike" u="none">
              <a:solidFill>
                <a:srgbClr val="3333cc"/>
              </a:solidFill>
              <a:effectLst/>
              <a:uFillTx/>
              <a:latin typeface="Times New Roman"/>
            </a:endParaRPr>
          </a:p>
        </p:txBody>
      </p:sp>
      <p:sp>
        <p:nvSpPr>
          <p:cNvPr id="156" name="PlaceHolder 2"/>
          <p:cNvSpPr>
            <a:spLocks noGrp="1"/>
          </p:cNvSpPr>
          <p:nvPr>
            <p:ph/>
          </p:nvPr>
        </p:nvSpPr>
        <p:spPr>
          <a:xfrm>
            <a:off x="762120" y="1447920"/>
            <a:ext cx="7772400" cy="3504960"/>
          </a:xfrm>
          <a:prstGeom prst="rect">
            <a:avLst/>
          </a:prstGeom>
          <a:noFill/>
          <a:ln w="0">
            <a:noFill/>
          </a:ln>
        </p:spPr>
        <p:txBody>
          <a:bodyPr lIns="90000" rIns="90000" tIns="46800" bIns="46800" anchor="t">
            <a:normAutofit/>
          </a:bodyPr>
          <a:p>
            <a:pPr marL="343080" indent="-343080">
              <a:spcBef>
                <a:spcPts val="550"/>
              </a:spcBef>
              <a:spcAft>
                <a:spcPts val="689"/>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Need to determine timeline for each project in each workgroup</a:t>
            </a:r>
            <a:endParaRPr b="0" lang="en-US" sz="2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3544BBB-06FF-45FF-8B62-5A25E208E1AC}" type="slidenum">
              <a:t>12</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Contents</a:t>
            </a:r>
            <a:endParaRPr b="1" lang="en-US" sz="3200" strike="noStrike" u="none">
              <a:solidFill>
                <a:srgbClr val="3333cc"/>
              </a:solidFill>
              <a:effectLst/>
              <a:uFillTx/>
              <a:latin typeface="Times New Roman"/>
            </a:endParaRPr>
          </a:p>
        </p:txBody>
      </p:sp>
      <p:sp>
        <p:nvSpPr>
          <p:cNvPr id="19" name="PlaceHolder 2"/>
          <p:cNvSpPr>
            <a:spLocks noGrp="1"/>
          </p:cNvSpPr>
          <p:nvPr>
            <p:ph/>
          </p:nvPr>
        </p:nvSpPr>
        <p:spPr>
          <a:xfrm>
            <a:off x="762120" y="1447920"/>
            <a:ext cx="7772400" cy="3504960"/>
          </a:xfrm>
          <a:prstGeom prst="rect">
            <a:avLst/>
          </a:prstGeom>
          <a:noFill/>
          <a:ln w="0">
            <a:noFill/>
          </a:ln>
        </p:spPr>
        <p:txBody>
          <a:bodyPr lIns="90000" rIns="90000" tIns="46800" bIns="46800" anchor="t">
            <a:normAutofit/>
          </a:bodyPr>
          <a:p>
            <a:pPr marL="343080" indent="-343080">
              <a:spcBef>
                <a:spcPts val="550"/>
              </a:spcBef>
              <a:spcAft>
                <a:spcPts val="689"/>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Background</a:t>
            </a:r>
            <a:endParaRPr b="0" lang="en-US" sz="2200" strike="noStrike" u="none">
              <a:solidFill>
                <a:srgbClr val="000000"/>
              </a:solidFill>
              <a:effectLst/>
              <a:uFillTx/>
              <a:latin typeface="Times New Roman"/>
            </a:endParaRPr>
          </a:p>
          <a:p>
            <a:pPr marL="343080" indent="-343080">
              <a:spcBef>
                <a:spcPts val="550"/>
              </a:spcBef>
              <a:spcAft>
                <a:spcPts val="689"/>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Objectives</a:t>
            </a:r>
            <a:endParaRPr b="0" lang="en-US" sz="2200" strike="noStrike" u="none">
              <a:solidFill>
                <a:srgbClr val="000000"/>
              </a:solidFill>
              <a:effectLst/>
              <a:uFillTx/>
              <a:latin typeface="Times New Roman"/>
            </a:endParaRPr>
          </a:p>
          <a:p>
            <a:pPr marL="343080" indent="-343080">
              <a:spcBef>
                <a:spcPts val="550"/>
              </a:spcBef>
              <a:spcAft>
                <a:spcPts val="689"/>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Scope</a:t>
            </a:r>
            <a:endParaRPr b="0" lang="en-US" sz="2200" strike="noStrike" u="none">
              <a:solidFill>
                <a:srgbClr val="000000"/>
              </a:solidFill>
              <a:effectLst/>
              <a:uFillTx/>
              <a:latin typeface="Times New Roman"/>
            </a:endParaRPr>
          </a:p>
          <a:p>
            <a:pPr marL="343080" indent="-343080">
              <a:spcBef>
                <a:spcPts val="550"/>
              </a:spcBef>
              <a:spcAft>
                <a:spcPts val="689"/>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Approach</a:t>
            </a:r>
            <a:endParaRPr b="0" lang="en-US" sz="2200" strike="noStrike" u="none">
              <a:solidFill>
                <a:srgbClr val="000000"/>
              </a:solidFill>
              <a:effectLst/>
              <a:uFillTx/>
              <a:latin typeface="Times New Roman"/>
            </a:endParaRPr>
          </a:p>
          <a:p>
            <a:pPr marL="343080" indent="-343080">
              <a:spcBef>
                <a:spcPts val="550"/>
              </a:spcBef>
              <a:spcAft>
                <a:spcPts val="689"/>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Project Team Organization</a:t>
            </a:r>
            <a:endParaRPr b="0" lang="en-US" sz="2200" strike="noStrike" u="none">
              <a:solidFill>
                <a:srgbClr val="000000"/>
              </a:solidFill>
              <a:effectLst/>
              <a:uFillTx/>
              <a:latin typeface="Times New Roman"/>
            </a:endParaRPr>
          </a:p>
          <a:p>
            <a:pPr marL="343080" indent="-343080">
              <a:spcBef>
                <a:spcPts val="550"/>
              </a:spcBef>
              <a:spcAft>
                <a:spcPts val="689"/>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Project Schedule</a:t>
            </a:r>
            <a:endParaRPr b="0" lang="en-US" sz="2200" strike="noStrike" u="none">
              <a:solidFill>
                <a:srgbClr val="000000"/>
              </a:solidFill>
              <a:effectLst/>
              <a:uFillTx/>
              <a:latin typeface="Times New Roman"/>
            </a:endParaRPr>
          </a:p>
          <a:p>
            <a:pPr marL="343080" indent="-343080">
              <a:spcBef>
                <a:spcPts val="550"/>
              </a:spcBef>
              <a:spcAft>
                <a:spcPts val="68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90BA612-6C40-4706-9238-1B837DB9BEF6}"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Executive Summary</a:t>
            </a:r>
            <a:endParaRPr b="1" lang="en-US" sz="3200" strike="noStrike" u="none">
              <a:solidFill>
                <a:srgbClr val="3333cc"/>
              </a:solidFill>
              <a:effectLst/>
              <a:uFillTx/>
              <a:latin typeface="Times New Roman"/>
            </a:endParaRPr>
          </a:p>
        </p:txBody>
      </p:sp>
      <p:sp>
        <p:nvSpPr>
          <p:cNvPr id="21" name="PlaceHolder 2"/>
          <p:cNvSpPr>
            <a:spLocks noGrp="1"/>
          </p:cNvSpPr>
          <p:nvPr>
            <p:ph/>
          </p:nvPr>
        </p:nvSpPr>
        <p:spPr>
          <a:xfrm>
            <a:off x="762120" y="1447920"/>
            <a:ext cx="7772400" cy="3504960"/>
          </a:xfrm>
          <a:prstGeom prst="rect">
            <a:avLst/>
          </a:prstGeom>
          <a:noFill/>
          <a:ln w="0">
            <a:noFill/>
          </a:ln>
        </p:spPr>
        <p:txBody>
          <a:bodyPr lIns="90000" rIns="90000" tIns="46800" bIns="46800" anchor="t">
            <a:normAutofit/>
          </a:bodyPr>
          <a:p>
            <a:pPr indent="0">
              <a:spcBef>
                <a:spcPts val="550"/>
              </a:spcBef>
              <a:spcAft>
                <a:spcPts val="68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269E954-4731-4409-AF06-F4F74279B971}"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Background</a:t>
            </a:r>
            <a:endParaRPr b="1" lang="en-US" sz="3200" strike="noStrike" u="none">
              <a:solidFill>
                <a:srgbClr val="3333cc"/>
              </a:solidFill>
              <a:effectLst/>
              <a:uFillTx/>
              <a:latin typeface="Times New Roman"/>
            </a:endParaRPr>
          </a:p>
        </p:txBody>
      </p:sp>
      <p:sp>
        <p:nvSpPr>
          <p:cNvPr id="23" name=""/>
          <p:cNvSpPr/>
          <p:nvPr/>
        </p:nvSpPr>
        <p:spPr>
          <a:xfrm>
            <a:off x="5181480" y="2286000"/>
            <a:ext cx="1435320" cy="82548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RiskTrac</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VaR</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Positions</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Officialized ID’s</a:t>
            </a:r>
            <a:endParaRPr b="0" lang="en-US" sz="1200" strike="noStrike" u="none">
              <a:solidFill>
                <a:srgbClr val="000000"/>
              </a:solidFill>
              <a:effectLst/>
              <a:uFillTx/>
              <a:latin typeface="Times New Roman"/>
            </a:endParaRPr>
          </a:p>
        </p:txBody>
      </p:sp>
      <p:sp>
        <p:nvSpPr>
          <p:cNvPr id="24" name=""/>
          <p:cNvSpPr/>
          <p:nvPr/>
        </p:nvSpPr>
        <p:spPr>
          <a:xfrm>
            <a:off x="5181480" y="1117440"/>
            <a:ext cx="1435320" cy="2768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DPR reporting</a:t>
            </a:r>
            <a:endParaRPr b="0" lang="en-US" sz="1200" strike="noStrike" u="none">
              <a:solidFill>
                <a:srgbClr val="000000"/>
              </a:solidFill>
              <a:effectLst/>
              <a:uFillTx/>
              <a:latin typeface="Times New Roman"/>
            </a:endParaRPr>
          </a:p>
        </p:txBody>
      </p:sp>
      <p:sp>
        <p:nvSpPr>
          <p:cNvPr id="25" name=""/>
          <p:cNvSpPr/>
          <p:nvPr/>
        </p:nvSpPr>
        <p:spPr>
          <a:xfrm>
            <a:off x="977760" y="2610000"/>
            <a:ext cx="1435320" cy="2768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Source systems</a:t>
            </a:r>
            <a:endParaRPr b="0" lang="en-US" sz="1200" strike="noStrike" u="none">
              <a:solidFill>
                <a:srgbClr val="000000"/>
              </a:solidFill>
              <a:effectLst/>
              <a:uFillTx/>
              <a:latin typeface="Times New Roman"/>
            </a:endParaRPr>
          </a:p>
        </p:txBody>
      </p:sp>
      <p:sp>
        <p:nvSpPr>
          <p:cNvPr id="26" name=""/>
          <p:cNvSpPr/>
          <p:nvPr/>
        </p:nvSpPr>
        <p:spPr>
          <a:xfrm>
            <a:off x="5181480" y="3530520"/>
            <a:ext cx="1435320" cy="64260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Other downstream systems (CAS, Infinity)</a:t>
            </a:r>
            <a:endParaRPr b="0" lang="en-US" sz="1200" strike="noStrike" u="none">
              <a:solidFill>
                <a:srgbClr val="000000"/>
              </a:solidFill>
              <a:effectLst/>
              <a:uFillTx/>
              <a:latin typeface="Times New Roman"/>
            </a:endParaRPr>
          </a:p>
        </p:txBody>
      </p:sp>
      <p:sp>
        <p:nvSpPr>
          <p:cNvPr id="27" name=""/>
          <p:cNvSpPr/>
          <p:nvPr/>
        </p:nvSpPr>
        <p:spPr>
          <a:xfrm>
            <a:off x="2527200" y="2768760"/>
            <a:ext cx="2540160" cy="12600"/>
          </a:xfrm>
          <a:prstGeom prst="line">
            <a:avLst/>
          </a:prstGeom>
          <a:ln w="9360">
            <a:solidFill>
              <a:srgbClr val="ff0000"/>
            </a:solidFill>
            <a:miter/>
            <a:tailEnd len="med" type="triangle" w="me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8" name=""/>
          <p:cNvSpPr/>
          <p:nvPr/>
        </p:nvSpPr>
        <p:spPr>
          <a:xfrm>
            <a:off x="2540160" y="2781360"/>
            <a:ext cx="2489040" cy="124452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5899320" y="3137040"/>
            <a:ext cx="12600" cy="36828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6692760" y="2692440"/>
            <a:ext cx="35568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7124760" y="2552760"/>
            <a:ext cx="1434960" cy="2768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VaR reporting</a:t>
            </a:r>
            <a:endParaRPr b="0" lang="en-US" sz="1200" strike="noStrike" u="none">
              <a:solidFill>
                <a:srgbClr val="000000"/>
              </a:solidFill>
              <a:effectLst/>
              <a:uFillTx/>
              <a:latin typeface="Times New Roman"/>
            </a:endParaRPr>
          </a:p>
        </p:txBody>
      </p:sp>
      <p:sp>
        <p:nvSpPr>
          <p:cNvPr id="32" name=""/>
          <p:cNvSpPr/>
          <p:nvPr/>
        </p:nvSpPr>
        <p:spPr>
          <a:xfrm>
            <a:off x="5181480" y="1689120"/>
            <a:ext cx="143532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Times New Roman"/>
              </a:rPr>
              <a:t>Benchmarks</a:t>
            </a:r>
            <a:endParaRPr b="0" lang="en-US" sz="1200" strike="noStrike" u="none">
              <a:solidFill>
                <a:srgbClr val="000000"/>
              </a:solidFill>
              <a:effectLst/>
              <a:uFillTx/>
              <a:latin typeface="Times New Roman"/>
            </a:endParaRPr>
          </a:p>
        </p:txBody>
      </p:sp>
      <p:sp>
        <p:nvSpPr>
          <p:cNvPr id="33" name=""/>
          <p:cNvSpPr/>
          <p:nvPr/>
        </p:nvSpPr>
        <p:spPr>
          <a:xfrm flipH="1" flipV="1">
            <a:off x="5897520" y="2032200"/>
            <a:ext cx="6480" cy="23220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flipH="1" flipV="1">
            <a:off x="6701760" y="1317240"/>
            <a:ext cx="1112760" cy="114012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flipH="1" flipV="1">
            <a:off x="5897520" y="1410120"/>
            <a:ext cx="6480" cy="23256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flipV="1">
            <a:off x="2540160" y="1270080"/>
            <a:ext cx="2552400" cy="147312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5118120" y="1625760"/>
            <a:ext cx="1562040" cy="406080"/>
          </a:xfrm>
          <a:prstGeom prst="flowChartDecision">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8" name=""/>
          <p:cNvGrpSpPr/>
          <p:nvPr/>
        </p:nvGrpSpPr>
        <p:grpSpPr>
          <a:xfrm>
            <a:off x="3720960" y="2527200"/>
            <a:ext cx="482400" cy="292320"/>
            <a:chOff x="3720960" y="2527200"/>
            <a:chExt cx="482400" cy="292320"/>
          </a:xfrm>
        </p:grpSpPr>
        <p:sp>
          <p:nvSpPr>
            <p:cNvPr id="39" name=""/>
            <p:cNvSpPr/>
            <p:nvPr/>
          </p:nvSpPr>
          <p:spPr>
            <a:xfrm>
              <a:off x="3822480" y="2527200"/>
              <a:ext cx="253800" cy="29232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3720960" y="254016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1</a:t>
              </a:r>
              <a:endParaRPr b="0" lang="en-US" sz="1200" strike="noStrike" u="none">
                <a:solidFill>
                  <a:srgbClr val="000000"/>
                </a:solidFill>
                <a:effectLst/>
                <a:uFillTx/>
                <a:latin typeface="Times New Roman"/>
              </a:endParaRPr>
            </a:p>
          </p:txBody>
        </p:sp>
      </p:grpSp>
      <p:grpSp>
        <p:nvGrpSpPr>
          <p:cNvPr id="41" name=""/>
          <p:cNvGrpSpPr/>
          <p:nvPr/>
        </p:nvGrpSpPr>
        <p:grpSpPr>
          <a:xfrm>
            <a:off x="4432320" y="2095560"/>
            <a:ext cx="482400" cy="291960"/>
            <a:chOff x="4432320" y="2095560"/>
            <a:chExt cx="482400" cy="291960"/>
          </a:xfrm>
        </p:grpSpPr>
        <p:sp>
          <p:nvSpPr>
            <p:cNvPr id="42" name=""/>
            <p:cNvSpPr/>
            <p:nvPr/>
          </p:nvSpPr>
          <p:spPr>
            <a:xfrm>
              <a:off x="4533840" y="2095560"/>
              <a:ext cx="253800" cy="29196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4432320" y="210816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3</a:t>
              </a:r>
              <a:endParaRPr b="0" lang="en-US" sz="1200" strike="noStrike" u="none">
                <a:solidFill>
                  <a:srgbClr val="000000"/>
                </a:solidFill>
                <a:effectLst/>
                <a:uFillTx/>
                <a:latin typeface="Times New Roman"/>
              </a:endParaRPr>
            </a:p>
          </p:txBody>
        </p:sp>
      </p:grpSp>
      <p:grpSp>
        <p:nvGrpSpPr>
          <p:cNvPr id="44" name=""/>
          <p:cNvGrpSpPr/>
          <p:nvPr/>
        </p:nvGrpSpPr>
        <p:grpSpPr>
          <a:xfrm>
            <a:off x="5829480" y="3162240"/>
            <a:ext cx="482400" cy="292320"/>
            <a:chOff x="5829480" y="3162240"/>
            <a:chExt cx="482400" cy="292320"/>
          </a:xfrm>
        </p:grpSpPr>
        <p:sp>
          <p:nvSpPr>
            <p:cNvPr id="45" name=""/>
            <p:cNvSpPr/>
            <p:nvPr/>
          </p:nvSpPr>
          <p:spPr>
            <a:xfrm>
              <a:off x="5931000" y="3162240"/>
              <a:ext cx="253800" cy="29232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5829480" y="317520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2</a:t>
              </a:r>
              <a:endParaRPr b="0" lang="en-US" sz="1200" strike="noStrike" u="none">
                <a:solidFill>
                  <a:srgbClr val="000000"/>
                </a:solidFill>
                <a:effectLst/>
                <a:uFillTx/>
                <a:latin typeface="Times New Roman"/>
              </a:endParaRPr>
            </a:p>
          </p:txBody>
        </p:sp>
      </p:grpSp>
      <p:grpSp>
        <p:nvGrpSpPr>
          <p:cNvPr id="47" name=""/>
          <p:cNvGrpSpPr/>
          <p:nvPr/>
        </p:nvGrpSpPr>
        <p:grpSpPr>
          <a:xfrm>
            <a:off x="507960" y="5181480"/>
            <a:ext cx="482400" cy="292320"/>
            <a:chOff x="507960" y="5181480"/>
            <a:chExt cx="482400" cy="292320"/>
          </a:xfrm>
        </p:grpSpPr>
        <p:sp>
          <p:nvSpPr>
            <p:cNvPr id="48" name=""/>
            <p:cNvSpPr/>
            <p:nvPr/>
          </p:nvSpPr>
          <p:spPr>
            <a:xfrm>
              <a:off x="609480" y="5181480"/>
              <a:ext cx="253800" cy="29232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507960" y="519444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1</a:t>
              </a:r>
              <a:endParaRPr b="0" lang="en-US" sz="1200" strike="noStrike" u="none">
                <a:solidFill>
                  <a:srgbClr val="000000"/>
                </a:solidFill>
                <a:effectLst/>
                <a:uFillTx/>
                <a:latin typeface="Times New Roman"/>
              </a:endParaRPr>
            </a:p>
          </p:txBody>
        </p:sp>
      </p:grpSp>
      <p:sp>
        <p:nvSpPr>
          <p:cNvPr id="50" name=""/>
          <p:cNvSpPr/>
          <p:nvPr/>
        </p:nvSpPr>
        <p:spPr>
          <a:xfrm>
            <a:off x="812880" y="4863960"/>
            <a:ext cx="3733560" cy="1008360"/>
          </a:xfrm>
          <a:prstGeom prst="rect">
            <a:avLst/>
          </a:prstGeom>
          <a:noFill/>
          <a:ln w="0">
            <a:noFill/>
          </a:ln>
        </p:spPr>
        <p:style>
          <a:lnRef idx="0"/>
          <a:fillRef idx="0"/>
          <a:effectRef idx="0"/>
          <a:fontRef idx="minor"/>
        </p:style>
        <p:txBody>
          <a:bodyPr lIns="90000" rIns="90000" tIns="46800" bIns="46800" anchor="t">
            <a:spAutoFit/>
          </a:bodyPr>
          <a:p>
            <a:pPr marL="114480" indent="-1144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 failed to officialize book</a:t>
            </a:r>
            <a:endParaRPr b="0" lang="en-US" sz="1200" strike="noStrike" u="none">
              <a:solidFill>
                <a:srgbClr val="000000"/>
              </a:solidFill>
              <a:effectLst/>
              <a:uFillTx/>
              <a:latin typeface="Times New Roman"/>
            </a:endParaRPr>
          </a:p>
          <a:p>
            <a:pPr marL="114480" indent="-1144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 failed to mark book as Active</a:t>
            </a:r>
            <a:endParaRPr b="0" lang="en-US" sz="1200" strike="noStrike" u="none">
              <a:solidFill>
                <a:srgbClr val="000000"/>
              </a:solidFill>
              <a:effectLst/>
              <a:uFillTx/>
              <a:latin typeface="Times New Roman"/>
            </a:endParaRPr>
          </a:p>
          <a:p>
            <a:pPr marL="114480" indent="-1144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Incompatible book attributes (ERMS)</a:t>
            </a:r>
            <a:endParaRPr b="0" lang="en-US" sz="1200" strike="noStrike" u="none">
              <a:solidFill>
                <a:srgbClr val="000000"/>
              </a:solidFill>
              <a:effectLst/>
              <a:uFillTx/>
              <a:latin typeface="Times New Roman"/>
            </a:endParaRPr>
          </a:p>
          <a:p>
            <a:pPr marL="114480" indent="-1144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Spreadsheet / file load failure</a:t>
            </a:r>
            <a:endParaRPr b="0" lang="en-US" sz="1200" strike="noStrike" u="none">
              <a:solidFill>
                <a:srgbClr val="000000"/>
              </a:solidFill>
              <a:effectLst/>
              <a:uFillTx/>
              <a:latin typeface="Times New Roman"/>
            </a:endParaRPr>
          </a:p>
          <a:p>
            <a:pPr marL="114480" indent="-1144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Long processing times (ERMS)</a:t>
            </a:r>
            <a:endParaRPr b="0" lang="en-US" sz="1200" strike="noStrike" u="none">
              <a:solidFill>
                <a:srgbClr val="000000"/>
              </a:solidFill>
              <a:effectLst/>
              <a:uFillTx/>
              <a:latin typeface="Times New Roman"/>
            </a:endParaRPr>
          </a:p>
        </p:txBody>
      </p:sp>
      <p:grpSp>
        <p:nvGrpSpPr>
          <p:cNvPr id="51" name=""/>
          <p:cNvGrpSpPr/>
          <p:nvPr/>
        </p:nvGrpSpPr>
        <p:grpSpPr>
          <a:xfrm>
            <a:off x="6629400" y="2400480"/>
            <a:ext cx="482400" cy="291960"/>
            <a:chOff x="6629400" y="2400480"/>
            <a:chExt cx="482400" cy="291960"/>
          </a:xfrm>
        </p:grpSpPr>
        <p:sp>
          <p:nvSpPr>
            <p:cNvPr id="52" name=""/>
            <p:cNvSpPr/>
            <p:nvPr/>
          </p:nvSpPr>
          <p:spPr>
            <a:xfrm>
              <a:off x="6730920" y="2400480"/>
              <a:ext cx="253800" cy="29196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6629400" y="241308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4</a:t>
              </a:r>
              <a:endParaRPr b="0" lang="en-US" sz="1200" strike="noStrike" u="none">
                <a:solidFill>
                  <a:srgbClr val="000000"/>
                </a:solidFill>
                <a:effectLst/>
                <a:uFillTx/>
                <a:latin typeface="Times New Roman"/>
              </a:endParaRPr>
            </a:p>
          </p:txBody>
        </p:sp>
      </p:grpSp>
      <p:grpSp>
        <p:nvGrpSpPr>
          <p:cNvPr id="54" name=""/>
          <p:cNvGrpSpPr/>
          <p:nvPr/>
        </p:nvGrpSpPr>
        <p:grpSpPr>
          <a:xfrm>
            <a:off x="4749840" y="5079960"/>
            <a:ext cx="482400" cy="292320"/>
            <a:chOff x="4749840" y="5079960"/>
            <a:chExt cx="482400" cy="292320"/>
          </a:xfrm>
        </p:grpSpPr>
        <p:sp>
          <p:nvSpPr>
            <p:cNvPr id="55" name=""/>
            <p:cNvSpPr/>
            <p:nvPr/>
          </p:nvSpPr>
          <p:spPr>
            <a:xfrm>
              <a:off x="4851360" y="5079960"/>
              <a:ext cx="253800" cy="29232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4749840" y="509292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3</a:t>
              </a:r>
              <a:endParaRPr b="0" lang="en-US" sz="1200" strike="noStrike" u="none">
                <a:solidFill>
                  <a:srgbClr val="000000"/>
                </a:solidFill>
                <a:effectLst/>
                <a:uFillTx/>
                <a:latin typeface="Times New Roman"/>
              </a:endParaRPr>
            </a:p>
          </p:txBody>
        </p:sp>
      </p:grpSp>
      <p:sp>
        <p:nvSpPr>
          <p:cNvPr id="57" name=""/>
          <p:cNvSpPr/>
          <p:nvPr/>
        </p:nvSpPr>
        <p:spPr>
          <a:xfrm>
            <a:off x="5130720" y="5041800"/>
            <a:ext cx="3645000" cy="276840"/>
          </a:xfrm>
          <a:prstGeom prst="rect">
            <a:avLst/>
          </a:prstGeom>
          <a:noFill/>
          <a:ln w="0">
            <a:noFill/>
          </a:ln>
        </p:spPr>
        <p:style>
          <a:lnRef idx="0"/>
          <a:fillRef idx="0"/>
          <a:effectRef idx="0"/>
          <a:fontRef idx="minor"/>
        </p:style>
        <p:txBody>
          <a:bodyPr lIns="90000" rIns="90000" tIns="46800" bIns="46800" anchor="t">
            <a:spAutoFit/>
          </a:bodyPr>
          <a:p>
            <a:pPr marL="114480" indent="-1144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Incomplete book / curve set-up</a:t>
            </a:r>
            <a:endParaRPr b="0" lang="en-US" sz="1200" strike="noStrike" u="none">
              <a:solidFill>
                <a:srgbClr val="000000"/>
              </a:solidFill>
              <a:effectLst/>
              <a:uFillTx/>
              <a:latin typeface="Times New Roman"/>
            </a:endParaRPr>
          </a:p>
        </p:txBody>
      </p:sp>
      <p:grpSp>
        <p:nvGrpSpPr>
          <p:cNvPr id="58" name=""/>
          <p:cNvGrpSpPr/>
          <p:nvPr/>
        </p:nvGrpSpPr>
        <p:grpSpPr>
          <a:xfrm>
            <a:off x="507960" y="5972040"/>
            <a:ext cx="482400" cy="292320"/>
            <a:chOff x="507960" y="5972040"/>
            <a:chExt cx="482400" cy="292320"/>
          </a:xfrm>
        </p:grpSpPr>
        <p:sp>
          <p:nvSpPr>
            <p:cNvPr id="59" name=""/>
            <p:cNvSpPr/>
            <p:nvPr/>
          </p:nvSpPr>
          <p:spPr>
            <a:xfrm>
              <a:off x="609480" y="5972040"/>
              <a:ext cx="253800" cy="29232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507960" y="598500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2</a:t>
              </a:r>
              <a:endParaRPr b="0" lang="en-US" sz="1200" strike="noStrike" u="none">
                <a:solidFill>
                  <a:srgbClr val="000000"/>
                </a:solidFill>
                <a:effectLst/>
                <a:uFillTx/>
                <a:latin typeface="Times New Roman"/>
              </a:endParaRPr>
            </a:p>
          </p:txBody>
        </p:sp>
      </p:grpSp>
      <p:sp>
        <p:nvSpPr>
          <p:cNvPr id="61" name=""/>
          <p:cNvSpPr/>
          <p:nvPr/>
        </p:nvSpPr>
        <p:spPr>
          <a:xfrm>
            <a:off x="812880" y="5896080"/>
            <a:ext cx="3786120" cy="459720"/>
          </a:xfrm>
          <a:prstGeom prst="rect">
            <a:avLst/>
          </a:prstGeom>
          <a:noFill/>
          <a:ln w="0">
            <a:noFill/>
          </a:ln>
        </p:spPr>
        <p:style>
          <a:lnRef idx="0"/>
          <a:fillRef idx="0"/>
          <a:effectRef idx="0"/>
          <a:fontRef idx="minor"/>
        </p:style>
        <p:txBody>
          <a:bodyPr lIns="90000" rIns="90000" tIns="46800" bIns="46800" anchor="t">
            <a:spAutoFit/>
          </a:bodyPr>
          <a:p>
            <a:pPr marL="114480" indent="-1144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Timing difference (VaR runs later than CAS, Infinity)</a:t>
            </a:r>
            <a:endParaRPr b="0" lang="en-US" sz="1200" strike="noStrike" u="none">
              <a:solidFill>
                <a:srgbClr val="000000"/>
              </a:solidFill>
              <a:effectLst/>
              <a:uFillTx/>
              <a:latin typeface="Times New Roman"/>
            </a:endParaRPr>
          </a:p>
          <a:p>
            <a:pPr marL="114480" indent="-1144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Inconsistent rules on un- and re-officializations</a:t>
            </a:r>
            <a:endParaRPr b="0" lang="en-US" sz="1200" strike="noStrike" u="none">
              <a:solidFill>
                <a:srgbClr val="000000"/>
              </a:solidFill>
              <a:effectLst/>
              <a:uFillTx/>
              <a:latin typeface="Times New Roman"/>
            </a:endParaRPr>
          </a:p>
        </p:txBody>
      </p:sp>
      <p:grpSp>
        <p:nvGrpSpPr>
          <p:cNvPr id="62" name=""/>
          <p:cNvGrpSpPr/>
          <p:nvPr/>
        </p:nvGrpSpPr>
        <p:grpSpPr>
          <a:xfrm>
            <a:off x="4749840" y="5708520"/>
            <a:ext cx="482400" cy="292320"/>
            <a:chOff x="4749840" y="5708520"/>
            <a:chExt cx="482400" cy="292320"/>
          </a:xfrm>
        </p:grpSpPr>
        <p:sp>
          <p:nvSpPr>
            <p:cNvPr id="63" name=""/>
            <p:cNvSpPr/>
            <p:nvPr/>
          </p:nvSpPr>
          <p:spPr>
            <a:xfrm>
              <a:off x="4851360" y="5708520"/>
              <a:ext cx="253800" cy="29232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4749840" y="572148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4</a:t>
              </a:r>
              <a:endParaRPr b="0" lang="en-US" sz="1200" strike="noStrike" u="none">
                <a:solidFill>
                  <a:srgbClr val="000000"/>
                </a:solidFill>
                <a:effectLst/>
                <a:uFillTx/>
                <a:latin typeface="Times New Roman"/>
              </a:endParaRPr>
            </a:p>
          </p:txBody>
        </p:sp>
      </p:grpSp>
      <p:sp>
        <p:nvSpPr>
          <p:cNvPr id="65" name=""/>
          <p:cNvSpPr/>
          <p:nvPr/>
        </p:nvSpPr>
        <p:spPr>
          <a:xfrm>
            <a:off x="5130720" y="5340240"/>
            <a:ext cx="3645000" cy="1008360"/>
          </a:xfrm>
          <a:prstGeom prst="rect">
            <a:avLst/>
          </a:prstGeom>
          <a:noFill/>
          <a:ln w="0">
            <a:noFill/>
          </a:ln>
        </p:spPr>
        <p:style>
          <a:lnRef idx="0"/>
          <a:fillRef idx="0"/>
          <a:effectRef idx="0"/>
          <a:fontRef idx="minor"/>
        </p:style>
        <p:txBody>
          <a:bodyPr lIns="90000" rIns="90000" tIns="46800" bIns="46800" anchor="t">
            <a:spAutoFit/>
          </a:bodyPr>
          <a:p>
            <a:pPr marL="114480" indent="-1144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Unmapped curve</a:t>
            </a:r>
            <a:endParaRPr b="0" lang="en-US" sz="1200" strike="noStrike" u="none">
              <a:solidFill>
                <a:srgbClr val="000000"/>
              </a:solidFill>
              <a:effectLst/>
              <a:uFillTx/>
              <a:latin typeface="Times New Roman"/>
            </a:endParaRPr>
          </a:p>
          <a:p>
            <a:pPr marL="114480" indent="-1144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Curve = 0</a:t>
            </a:r>
            <a:endParaRPr b="0" lang="en-US" sz="1200" strike="noStrike" u="none">
              <a:solidFill>
                <a:srgbClr val="000000"/>
              </a:solidFill>
              <a:effectLst/>
              <a:uFillTx/>
              <a:latin typeface="Times New Roman"/>
            </a:endParaRPr>
          </a:p>
          <a:p>
            <a:pPr marL="114480" indent="-1144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Wrong correlations</a:t>
            </a:r>
            <a:endParaRPr b="0" lang="en-US" sz="1200" strike="noStrike" u="none">
              <a:solidFill>
                <a:srgbClr val="000000"/>
              </a:solidFill>
              <a:effectLst/>
              <a:uFillTx/>
              <a:latin typeface="Times New Roman"/>
            </a:endParaRPr>
          </a:p>
          <a:p>
            <a:pPr marL="114480" indent="-1144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Incorrect portfolio aggregation</a:t>
            </a:r>
            <a:endParaRPr b="0" lang="en-US" sz="1200" strike="noStrike" u="none">
              <a:solidFill>
                <a:srgbClr val="000000"/>
              </a:solidFill>
              <a:effectLst/>
              <a:uFillTx/>
              <a:latin typeface="Times New Roman"/>
            </a:endParaRPr>
          </a:p>
          <a:p>
            <a:pPr marL="114480" indent="-1144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Book was officialized after VaR runs at 6:15AM</a:t>
            </a:r>
            <a:endParaRPr b="0" lang="en-US" sz="1200" strike="noStrike" u="none">
              <a:solidFill>
                <a:srgbClr val="000000"/>
              </a:solidFill>
              <a:effectLst/>
              <a:uFillTx/>
              <a:latin typeface="Times New Roman"/>
            </a:endParaRPr>
          </a:p>
        </p:txBody>
      </p:sp>
      <p:cxnSp>
        <p:nvCxnSpPr>
          <p:cNvPr id="66" name=""/>
          <p:cNvCxnSpPr>
            <a:stCxn id="23" idx="1"/>
            <a:endCxn id="37" idx="1"/>
          </p:cNvCxnSpPr>
          <p:nvPr/>
        </p:nvCxnSpPr>
        <p:spPr>
          <a:xfrm rot="10800000">
            <a:off x="5117400" y="1828080"/>
            <a:ext cx="64080" cy="873720"/>
          </a:xfrm>
          <a:prstGeom prst="curvedConnector5">
            <a:avLst>
              <a:gd name="adj1" fmla="val 459887"/>
              <a:gd name="adj2" fmla="val 50000"/>
              <a:gd name="adj3" fmla="val 459887"/>
            </a:avLst>
          </a:prstGeom>
          <a:ln w="9360">
            <a:solidFill>
              <a:srgbClr val="ff0000"/>
            </a:solidFill>
            <a:miter/>
            <a:headEnd len="med" type="triangle" w="med"/>
            <a:tailEnd len="med" type="triangle" w="med"/>
          </a:ln>
        </p:spPr>
      </p:cxnSp>
      <p:sp>
        <p:nvSpPr>
          <p:cNvPr id="67" name=""/>
          <p:cNvSpPr/>
          <p:nvPr/>
        </p:nvSpPr>
        <p:spPr>
          <a:xfrm>
            <a:off x="304920" y="1168560"/>
            <a:ext cx="3238560" cy="1099440"/>
          </a:xfrm>
          <a:prstGeom prst="rect">
            <a:avLst/>
          </a:prstGeom>
          <a:noFill/>
          <a:ln w="0">
            <a:noFill/>
          </a:ln>
        </p:spPr>
        <p:style>
          <a:lnRef idx="0"/>
          <a:fillRef idx="0"/>
          <a:effectRef idx="0"/>
          <a:fontRef idx="minor"/>
        </p:style>
        <p:txBody>
          <a:bodyPr lIns="90000" rIns="90000" tIns="46800" bIns="46800" anchor="t">
            <a:spAutoFit/>
          </a:bodyPr>
          <a:p>
            <a:pPr>
              <a:spcBef>
                <a:spcPts val="1375"/>
              </a:spcBef>
              <a:spcAft>
                <a:spcPts val="68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Times New Roman"/>
              </a:rPr>
              <a:t>Potential Failures from Current Risk Systems and Processes</a:t>
            </a:r>
            <a:endParaRPr b="0" lang="en-US" sz="2200" strike="noStrike" u="none">
              <a:solidFill>
                <a:srgbClr val="000000"/>
              </a:solidFill>
              <a:effectLst/>
              <a:uFillTx/>
              <a:latin typeface="Times New Roman"/>
            </a:endParaRPr>
          </a:p>
        </p:txBody>
      </p:sp>
      <p:cxnSp>
        <p:nvCxnSpPr>
          <p:cNvPr id="68" name=""/>
          <p:cNvCxnSpPr>
            <a:stCxn id="69" idx="1"/>
            <a:endCxn id="25" idx="2"/>
          </p:cNvCxnSpPr>
          <p:nvPr/>
        </p:nvCxnSpPr>
        <p:spPr>
          <a:xfrm rot="10800000">
            <a:off x="1694880" y="2893320"/>
            <a:ext cx="2026080" cy="1550160"/>
          </a:xfrm>
          <a:prstGeom prst="bentConnector2">
            <a:avLst/>
          </a:prstGeom>
          <a:ln cap="rnd" w="25560">
            <a:solidFill>
              <a:srgbClr val="000000"/>
            </a:solidFill>
            <a:custDash>
              <a:ds d="100000" sp="1000"/>
            </a:custDash>
            <a:miter/>
            <a:tailEnd len="med" type="triangle" w="med"/>
          </a:ln>
        </p:spPr>
      </p:cxnSp>
      <p:cxnSp>
        <p:nvCxnSpPr>
          <p:cNvPr id="70" name=""/>
          <p:cNvCxnSpPr>
            <a:stCxn id="69" idx="3"/>
            <a:endCxn id="26" idx="2"/>
          </p:cNvCxnSpPr>
          <p:nvPr/>
        </p:nvCxnSpPr>
        <p:spPr>
          <a:xfrm flipV="1">
            <a:off x="4203720" y="4179600"/>
            <a:ext cx="1696320" cy="264240"/>
          </a:xfrm>
          <a:prstGeom prst="bentConnector2">
            <a:avLst/>
          </a:prstGeom>
          <a:ln cap="rnd" w="25560">
            <a:solidFill>
              <a:srgbClr val="000000"/>
            </a:solidFill>
            <a:custDash>
              <a:ds d="100000" sp="1000"/>
            </a:custDash>
            <a:miter/>
            <a:tailEnd len="med" type="triangle" w="med"/>
          </a:ln>
        </p:spPr>
      </p:cxnSp>
      <p:cxnSp>
        <p:nvCxnSpPr>
          <p:cNvPr id="71" name=""/>
          <p:cNvCxnSpPr>
            <a:stCxn id="69" idx="3"/>
            <a:endCxn id="31" idx="2"/>
          </p:cNvCxnSpPr>
          <p:nvPr/>
        </p:nvCxnSpPr>
        <p:spPr>
          <a:xfrm flipV="1">
            <a:off x="4203360" y="2836080"/>
            <a:ext cx="3639240" cy="1607400"/>
          </a:xfrm>
          <a:prstGeom prst="bentConnector2">
            <a:avLst/>
          </a:prstGeom>
          <a:ln cap="rnd" w="25560">
            <a:solidFill>
              <a:srgbClr val="000000"/>
            </a:solidFill>
            <a:custDash>
              <a:ds d="100000" sp="1000"/>
            </a:custDash>
            <a:miter/>
            <a:tailEnd len="med" type="triangle" w="med"/>
          </a:ln>
        </p:spPr>
      </p:cxnSp>
      <p:grpSp>
        <p:nvGrpSpPr>
          <p:cNvPr id="72" name=""/>
          <p:cNvGrpSpPr/>
          <p:nvPr/>
        </p:nvGrpSpPr>
        <p:grpSpPr>
          <a:xfrm>
            <a:off x="3720960" y="4292640"/>
            <a:ext cx="482400" cy="291960"/>
            <a:chOff x="3720960" y="4292640"/>
            <a:chExt cx="482400" cy="291960"/>
          </a:xfrm>
        </p:grpSpPr>
        <p:sp>
          <p:nvSpPr>
            <p:cNvPr id="73" name=""/>
            <p:cNvSpPr/>
            <p:nvPr/>
          </p:nvSpPr>
          <p:spPr>
            <a:xfrm>
              <a:off x="3822480" y="4292640"/>
              <a:ext cx="253800" cy="29196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3720960" y="430524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5</a:t>
              </a:r>
              <a:endParaRPr b="0" lang="en-US" sz="1200" strike="noStrike" u="none">
                <a:solidFill>
                  <a:srgbClr val="000000"/>
                </a:solidFill>
                <a:effectLst/>
                <a:uFillTx/>
                <a:latin typeface="Times New Roman"/>
              </a:endParaRPr>
            </a:p>
          </p:txBody>
        </p:sp>
      </p:grpSp>
      <p:grpSp>
        <p:nvGrpSpPr>
          <p:cNvPr id="74" name=""/>
          <p:cNvGrpSpPr/>
          <p:nvPr/>
        </p:nvGrpSpPr>
        <p:grpSpPr>
          <a:xfrm>
            <a:off x="4762440" y="6337440"/>
            <a:ext cx="482400" cy="291960"/>
            <a:chOff x="4762440" y="6337440"/>
            <a:chExt cx="482400" cy="291960"/>
          </a:xfrm>
        </p:grpSpPr>
        <p:sp>
          <p:nvSpPr>
            <p:cNvPr id="75" name=""/>
            <p:cNvSpPr/>
            <p:nvPr/>
          </p:nvSpPr>
          <p:spPr>
            <a:xfrm>
              <a:off x="4863960" y="6337440"/>
              <a:ext cx="253800" cy="29196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4762440" y="635004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5</a:t>
              </a:r>
              <a:endParaRPr b="0" lang="en-US" sz="1200" strike="noStrike" u="none">
                <a:solidFill>
                  <a:srgbClr val="000000"/>
                </a:solidFill>
                <a:effectLst/>
                <a:uFillTx/>
                <a:latin typeface="Times New Roman"/>
              </a:endParaRPr>
            </a:p>
          </p:txBody>
        </p:sp>
      </p:grpSp>
      <p:sp>
        <p:nvSpPr>
          <p:cNvPr id="77" name=""/>
          <p:cNvSpPr/>
          <p:nvPr/>
        </p:nvSpPr>
        <p:spPr>
          <a:xfrm>
            <a:off x="5143680" y="6350040"/>
            <a:ext cx="3047760" cy="459720"/>
          </a:xfrm>
          <a:prstGeom prst="rect">
            <a:avLst/>
          </a:prstGeom>
          <a:noFill/>
          <a:ln w="0">
            <a:noFill/>
          </a:ln>
        </p:spPr>
        <p:style>
          <a:lnRef idx="0"/>
          <a:fillRef idx="0"/>
          <a:effectRef idx="0"/>
          <a:fontRef idx="minor"/>
        </p:style>
        <p:txBody>
          <a:bodyPr lIns="90000" rIns="90000" tIns="46800" bIns="46800" anchor="t">
            <a:spAutoFit/>
          </a:bodyPr>
          <a:p>
            <a:pPr marL="114480" indent="-1144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Lack of cross-checks and exception reporting across systems</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30CB830-DF89-4676-827C-AEAFEA178CA3}"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p:nvPr>
        </p:nvSpPr>
        <p:spPr>
          <a:xfrm>
            <a:off x="762120" y="1447920"/>
            <a:ext cx="7657920" cy="3504960"/>
          </a:xfrm>
          <a:prstGeom prst="rect">
            <a:avLst/>
          </a:prstGeom>
          <a:noFill/>
          <a:ln w="0">
            <a:noFill/>
          </a:ln>
        </p:spPr>
        <p:txBody>
          <a:bodyPr lIns="90000" rIns="90000" tIns="46800" bIns="46800" anchor="t">
            <a:normAutofit lnSpcReduction="9999"/>
          </a:bodyPr>
          <a:p>
            <a:pPr marL="343080" indent="-343080">
              <a:lnSpc>
                <a:spcPct val="80000"/>
              </a:lnSpc>
              <a:spcBef>
                <a:spcPts val="451"/>
              </a:spcBef>
              <a:spcAft>
                <a:spcPts val="56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Key Issues</a:t>
            </a:r>
            <a:endParaRPr b="0" lang="en-US" sz="1800" strike="noStrike" u="none">
              <a:solidFill>
                <a:srgbClr val="000000"/>
              </a:solidFill>
              <a:effectLst/>
              <a:uFillTx/>
              <a:latin typeface="Times New Roman"/>
            </a:endParaRPr>
          </a:p>
          <a:p>
            <a:pPr marL="343080" indent="-343080">
              <a:lnSpc>
                <a:spcPct val="80000"/>
              </a:lnSpc>
              <a:spcBef>
                <a:spcPts val="374"/>
              </a:spcBef>
              <a:spcAft>
                <a:spcPts val="462"/>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lvl="1" marL="743040" indent="-285840">
              <a:lnSpc>
                <a:spcPct val="80000"/>
              </a:lnSpc>
              <a:spcBef>
                <a:spcPts val="349"/>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Long RiskTrac loading times from ERMS and some spreadsheets (book admins waiting 2-3 hours to confirm RiskTrac loads)</a:t>
            </a:r>
            <a:endParaRPr b="0" lang="en-US" sz="1400" strike="noStrike" u="none">
              <a:solidFill>
                <a:srgbClr val="000000"/>
              </a:solidFill>
              <a:effectLst/>
              <a:uFillTx/>
              <a:latin typeface="Times New Roman"/>
            </a:endParaRPr>
          </a:p>
          <a:p>
            <a:pPr lvl="1" marL="743040" indent="-285840">
              <a:lnSpc>
                <a:spcPct val="80000"/>
              </a:lnSpc>
              <a:spcBef>
                <a:spcPts val="349"/>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Manual, tedious and error-prone processes of creating books and managing book attributes</a:t>
            </a:r>
            <a:endParaRPr b="0" lang="en-US" sz="1400" strike="noStrike" u="none">
              <a:solidFill>
                <a:srgbClr val="000000"/>
              </a:solidFill>
              <a:effectLst/>
              <a:uFillTx/>
              <a:latin typeface="Times New Roman"/>
            </a:endParaRPr>
          </a:p>
          <a:p>
            <a:pPr marL="343080" indent="-343080">
              <a:lnSpc>
                <a:spcPct val="80000"/>
              </a:lnSpc>
              <a:spcBef>
                <a:spcPts val="374"/>
              </a:spcBef>
              <a:spcAft>
                <a:spcPts val="462"/>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lvl="1" marL="743040" indent="-285840">
              <a:lnSpc>
                <a:spcPct val="80000"/>
              </a:lnSpc>
              <a:spcBef>
                <a:spcPts val="349"/>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Different cut-off times for VaR, credit (CAS) and Infinity</a:t>
            </a:r>
            <a:endParaRPr b="0" lang="en-US" sz="1400" strike="noStrike" u="none">
              <a:solidFill>
                <a:srgbClr val="000000"/>
              </a:solidFill>
              <a:effectLst/>
              <a:uFillTx/>
              <a:latin typeface="Times New Roman"/>
            </a:endParaRPr>
          </a:p>
          <a:p>
            <a:pPr lvl="1" marL="743040" indent="-285840">
              <a:lnSpc>
                <a:spcPct val="80000"/>
              </a:lnSpc>
              <a:spcBef>
                <a:spcPts val="349"/>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Inconsistent system rules on un- and re-officialization</a:t>
            </a:r>
            <a:endParaRPr b="0" lang="en-US" sz="1400" strike="noStrike" u="none">
              <a:solidFill>
                <a:srgbClr val="000000"/>
              </a:solidFill>
              <a:effectLst/>
              <a:uFillTx/>
              <a:latin typeface="Times New Roman"/>
            </a:endParaRPr>
          </a:p>
          <a:p>
            <a:pPr marL="343080" indent="-343080">
              <a:lnSpc>
                <a:spcPct val="80000"/>
              </a:lnSpc>
              <a:spcBef>
                <a:spcPts val="374"/>
              </a:spcBef>
              <a:spcAft>
                <a:spcPts val="462"/>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lvl="1" marL="743040" indent="-285840">
              <a:lnSpc>
                <a:spcPct val="80000"/>
              </a:lnSpc>
              <a:spcBef>
                <a:spcPts val="349"/>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Unreliable, Excel-based benchmark position reporting</a:t>
            </a:r>
            <a:endParaRPr b="0" lang="en-US" sz="1400" strike="noStrike" u="none">
              <a:solidFill>
                <a:srgbClr val="000000"/>
              </a:solidFill>
              <a:effectLst/>
              <a:uFillTx/>
              <a:latin typeface="Times New Roman"/>
            </a:endParaRPr>
          </a:p>
          <a:p>
            <a:pPr marL="343080" indent="-343080">
              <a:lnSpc>
                <a:spcPct val="80000"/>
              </a:lnSpc>
              <a:spcBef>
                <a:spcPts val="374"/>
              </a:spcBef>
              <a:spcAft>
                <a:spcPts val="462"/>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lvl="1" marL="743040" indent="-285840">
              <a:lnSpc>
                <a:spcPct val="80000"/>
              </a:lnSpc>
              <a:spcBef>
                <a:spcPts val="349"/>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Limited VaR diagnostic capabilities</a:t>
            </a:r>
            <a:endParaRPr b="0" lang="en-US" sz="1400" strike="noStrike" u="none">
              <a:solidFill>
                <a:srgbClr val="000000"/>
              </a:solidFill>
              <a:effectLst/>
              <a:uFillTx/>
              <a:latin typeface="Times New Roman"/>
            </a:endParaRPr>
          </a:p>
          <a:p>
            <a:pPr lvl="1" marL="743040" indent="-285840">
              <a:lnSpc>
                <a:spcPct val="80000"/>
              </a:lnSpc>
              <a:spcBef>
                <a:spcPts val="349"/>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“Over-centralized” maintenance of VaR inputs</a:t>
            </a:r>
            <a:endParaRPr b="0" lang="en-US" sz="1400" strike="noStrike" u="none">
              <a:solidFill>
                <a:srgbClr val="000000"/>
              </a:solidFill>
              <a:effectLst/>
              <a:uFillTx/>
              <a:latin typeface="Times New Roman"/>
            </a:endParaRPr>
          </a:p>
          <a:p>
            <a:pPr marL="343080" indent="-343080">
              <a:lnSpc>
                <a:spcPct val="80000"/>
              </a:lnSpc>
              <a:spcBef>
                <a:spcPts val="374"/>
              </a:spcBef>
              <a:spcAft>
                <a:spcPts val="462"/>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lvl="1" marL="743040" indent="-285840">
              <a:lnSpc>
                <a:spcPct val="80000"/>
              </a:lnSpc>
              <a:spcBef>
                <a:spcPts val="349"/>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Limited exception reporting and reconciliation mechanisms</a:t>
            </a:r>
            <a:endParaRPr b="0" lang="en-US" sz="1400" strike="noStrike" u="none">
              <a:solidFill>
                <a:srgbClr val="000000"/>
              </a:solidFill>
              <a:effectLst/>
              <a:uFillTx/>
              <a:latin typeface="Times New Roman"/>
            </a:endParaRPr>
          </a:p>
        </p:txBody>
      </p:sp>
      <p:sp>
        <p:nvSpPr>
          <p:cNvPr id="79" name="PlaceHolder 2"/>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Background, continued</a:t>
            </a:r>
            <a:endParaRPr b="1" lang="en-US" sz="3200" strike="noStrike" u="none">
              <a:solidFill>
                <a:srgbClr val="3333cc"/>
              </a:solidFill>
              <a:effectLst/>
              <a:uFillTx/>
              <a:latin typeface="Times New Roman"/>
            </a:endParaRPr>
          </a:p>
        </p:txBody>
      </p:sp>
      <p:grpSp>
        <p:nvGrpSpPr>
          <p:cNvPr id="80" name=""/>
          <p:cNvGrpSpPr/>
          <p:nvPr/>
        </p:nvGrpSpPr>
        <p:grpSpPr>
          <a:xfrm>
            <a:off x="768240" y="2222640"/>
            <a:ext cx="482400" cy="291960"/>
            <a:chOff x="768240" y="2222640"/>
            <a:chExt cx="482400" cy="291960"/>
          </a:xfrm>
        </p:grpSpPr>
        <p:sp>
          <p:nvSpPr>
            <p:cNvPr id="81" name=""/>
            <p:cNvSpPr/>
            <p:nvPr/>
          </p:nvSpPr>
          <p:spPr>
            <a:xfrm>
              <a:off x="869760" y="2222640"/>
              <a:ext cx="253800" cy="29196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a:off x="768240" y="223524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1</a:t>
              </a:r>
              <a:endParaRPr b="0" lang="en-US" sz="1200" strike="noStrike" u="none">
                <a:solidFill>
                  <a:srgbClr val="000000"/>
                </a:solidFill>
                <a:effectLst/>
                <a:uFillTx/>
                <a:latin typeface="Times New Roman"/>
              </a:endParaRPr>
            </a:p>
          </p:txBody>
        </p:sp>
      </p:grpSp>
      <p:grpSp>
        <p:nvGrpSpPr>
          <p:cNvPr id="83" name=""/>
          <p:cNvGrpSpPr/>
          <p:nvPr/>
        </p:nvGrpSpPr>
        <p:grpSpPr>
          <a:xfrm>
            <a:off x="768240" y="3048120"/>
            <a:ext cx="482400" cy="291960"/>
            <a:chOff x="768240" y="3048120"/>
            <a:chExt cx="482400" cy="291960"/>
          </a:xfrm>
        </p:grpSpPr>
        <p:sp>
          <p:nvSpPr>
            <p:cNvPr id="84" name=""/>
            <p:cNvSpPr/>
            <p:nvPr/>
          </p:nvSpPr>
          <p:spPr>
            <a:xfrm>
              <a:off x="869760" y="3048120"/>
              <a:ext cx="253800" cy="29196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768240" y="306072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2</a:t>
              </a:r>
              <a:endParaRPr b="0" lang="en-US" sz="1200" strike="noStrike" u="none">
                <a:solidFill>
                  <a:srgbClr val="000000"/>
                </a:solidFill>
                <a:effectLst/>
                <a:uFillTx/>
                <a:latin typeface="Times New Roman"/>
              </a:endParaRPr>
            </a:p>
          </p:txBody>
        </p:sp>
      </p:grpSp>
      <p:grpSp>
        <p:nvGrpSpPr>
          <p:cNvPr id="86" name=""/>
          <p:cNvGrpSpPr/>
          <p:nvPr/>
        </p:nvGrpSpPr>
        <p:grpSpPr>
          <a:xfrm>
            <a:off x="768240" y="3645000"/>
            <a:ext cx="482400" cy="291960"/>
            <a:chOff x="768240" y="3645000"/>
            <a:chExt cx="482400" cy="291960"/>
          </a:xfrm>
        </p:grpSpPr>
        <p:sp>
          <p:nvSpPr>
            <p:cNvPr id="87" name=""/>
            <p:cNvSpPr/>
            <p:nvPr/>
          </p:nvSpPr>
          <p:spPr>
            <a:xfrm>
              <a:off x="869760" y="3645000"/>
              <a:ext cx="253800" cy="29196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768240" y="365760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3</a:t>
              </a:r>
              <a:endParaRPr b="0" lang="en-US" sz="1200" strike="noStrike" u="none">
                <a:solidFill>
                  <a:srgbClr val="000000"/>
                </a:solidFill>
                <a:effectLst/>
                <a:uFillTx/>
                <a:latin typeface="Times New Roman"/>
              </a:endParaRPr>
            </a:p>
          </p:txBody>
        </p:sp>
      </p:grpSp>
      <p:grpSp>
        <p:nvGrpSpPr>
          <p:cNvPr id="89" name=""/>
          <p:cNvGrpSpPr/>
          <p:nvPr/>
        </p:nvGrpSpPr>
        <p:grpSpPr>
          <a:xfrm>
            <a:off x="768240" y="4241880"/>
            <a:ext cx="482400" cy="291960"/>
            <a:chOff x="768240" y="4241880"/>
            <a:chExt cx="482400" cy="291960"/>
          </a:xfrm>
        </p:grpSpPr>
        <p:sp>
          <p:nvSpPr>
            <p:cNvPr id="90" name=""/>
            <p:cNvSpPr/>
            <p:nvPr/>
          </p:nvSpPr>
          <p:spPr>
            <a:xfrm>
              <a:off x="869760" y="4241880"/>
              <a:ext cx="253800" cy="29196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a:off x="768240" y="425448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4</a:t>
              </a:r>
              <a:endParaRPr b="0" lang="en-US" sz="1200" strike="noStrike" u="none">
                <a:solidFill>
                  <a:srgbClr val="000000"/>
                </a:solidFill>
                <a:effectLst/>
                <a:uFillTx/>
                <a:latin typeface="Times New Roman"/>
              </a:endParaRPr>
            </a:p>
          </p:txBody>
        </p:sp>
      </p:grpSp>
      <p:grpSp>
        <p:nvGrpSpPr>
          <p:cNvPr id="92" name=""/>
          <p:cNvGrpSpPr/>
          <p:nvPr/>
        </p:nvGrpSpPr>
        <p:grpSpPr>
          <a:xfrm>
            <a:off x="768240" y="4851360"/>
            <a:ext cx="482400" cy="292320"/>
            <a:chOff x="768240" y="4851360"/>
            <a:chExt cx="482400" cy="292320"/>
          </a:xfrm>
        </p:grpSpPr>
        <p:sp>
          <p:nvSpPr>
            <p:cNvPr id="93" name=""/>
            <p:cNvSpPr/>
            <p:nvPr/>
          </p:nvSpPr>
          <p:spPr>
            <a:xfrm>
              <a:off x="869760" y="4851360"/>
              <a:ext cx="253800" cy="29232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768240" y="4864320"/>
              <a:ext cx="48240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imes New Roman"/>
                </a:rPr>
                <a:t>5</a:t>
              </a:r>
              <a:endParaRPr b="0" lang="en-US" sz="1200" strike="noStrike" u="none">
                <a:solidFill>
                  <a:srgbClr val="000000"/>
                </a:solidFill>
                <a:effectLst/>
                <a:uFillTx/>
                <a:latin typeface="Times New Roman"/>
              </a:endParaRPr>
            </a:p>
          </p:txBody>
        </p:sp>
      </p:grpSp>
      <p:sp>
        <p:nvSpPr>
          <p:cNvPr id="4" name="PlaceHolder 3"/>
          <p:cNvSpPr>
            <a:spLocks noGrp="1"/>
          </p:cNvSpPr>
          <p:nvPr>
            <p:ph type="sldNum" idx="1"/>
          </p:nvPr>
        </p:nvSpPr>
        <p:spPr/>
        <p:txBody>
          <a:bodyPr/>
          <a:p>
            <a:fld id="{02E6F953-4573-465F-A36E-DB25C06854A5}"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5"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Objectives</a:t>
            </a:r>
            <a:endParaRPr b="1" lang="en-US" sz="3200" strike="noStrike" u="none">
              <a:solidFill>
                <a:srgbClr val="3333cc"/>
              </a:solidFill>
              <a:effectLst/>
              <a:uFillTx/>
              <a:latin typeface="Times New Roman"/>
            </a:endParaRPr>
          </a:p>
        </p:txBody>
      </p:sp>
      <p:sp>
        <p:nvSpPr>
          <p:cNvPr id="96" name="PlaceHolder 2"/>
          <p:cNvSpPr>
            <a:spLocks noGrp="1"/>
          </p:cNvSpPr>
          <p:nvPr>
            <p:ph/>
          </p:nvPr>
        </p:nvSpPr>
        <p:spPr>
          <a:xfrm>
            <a:off x="762120" y="1447920"/>
            <a:ext cx="7772400" cy="3504960"/>
          </a:xfrm>
          <a:prstGeom prst="rect">
            <a:avLst/>
          </a:prstGeom>
          <a:noFill/>
          <a:ln w="0">
            <a:noFill/>
          </a:ln>
        </p:spPr>
        <p:txBody>
          <a:bodyPr lIns="90000" rIns="90000" tIns="46800" bIns="46800" anchor="t">
            <a:normAutofit/>
          </a:bodyPr>
          <a:p>
            <a:pPr marL="343080" indent="-343080">
              <a:lnSpc>
                <a:spcPct val="90000"/>
              </a:lnSpc>
              <a:spcBef>
                <a:spcPts val="451"/>
              </a:spcBef>
              <a:spcAft>
                <a:spcPts val="561"/>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main objective of Project Green Light is to enhance current risk controls systems and processes to ensure that risks are measured and reported in an accurate, complete and efficient manner</a:t>
            </a:r>
            <a:endParaRPr b="0" lang="en-US" sz="1800" strike="noStrike" u="none">
              <a:solidFill>
                <a:srgbClr val="000000"/>
              </a:solidFill>
              <a:effectLst/>
              <a:uFillTx/>
              <a:latin typeface="Times New Roman"/>
            </a:endParaRPr>
          </a:p>
          <a:p>
            <a:pPr marL="343080" indent="-343080">
              <a:lnSpc>
                <a:spcPct val="90000"/>
              </a:lnSpc>
              <a:spcBef>
                <a:spcPts val="451"/>
              </a:spcBef>
              <a:spcAft>
                <a:spcPts val="561"/>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Work groups to address different components of this objective include:</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Source feeds processing</a:t>
            </a:r>
            <a:r>
              <a:rPr b="0" lang="en-US" sz="1600" strike="noStrike" u="none">
                <a:solidFill>
                  <a:srgbClr val="000000"/>
                </a:solidFill>
                <a:effectLst/>
                <a:uFillTx/>
                <a:latin typeface="Times New Roman"/>
              </a:rPr>
              <a:t>: Enhancing the timeliness and accuracy of information flow from source into risk systems</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Data validation</a:t>
            </a:r>
            <a:r>
              <a:rPr b="0" lang="en-US" sz="1600" strike="noStrike" u="none">
                <a:solidFill>
                  <a:srgbClr val="000000"/>
                </a:solidFill>
                <a:effectLst/>
                <a:uFillTx/>
                <a:latin typeface="Times New Roman"/>
              </a:rPr>
              <a:t>: Ensuring the correctness of current RiskTrac system configuration and developing processes to efficiently maintain system accuracy and reliability</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ff0000"/>
              </a:buClr>
              <a:buSzPct val="9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Business process</a:t>
            </a:r>
            <a:r>
              <a:rPr b="0" lang="en-US" sz="1600" strike="noStrike" u="none">
                <a:solidFill>
                  <a:srgbClr val="000000"/>
                </a:solidFill>
                <a:effectLst/>
                <a:uFillTx/>
                <a:latin typeface="Times New Roman"/>
              </a:rPr>
              <a:t>: Documenting current business processes, identifying opportunities for improvement, and putting new processes in place to implement solutions identified by the other work groups</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C2079FE-70EC-44CB-BA22-A9DBD5E3ADCD}"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Scope</a:t>
            </a:r>
            <a:endParaRPr b="1" lang="en-US" sz="3200" strike="noStrike" u="none">
              <a:solidFill>
                <a:srgbClr val="3333cc"/>
              </a:solidFill>
              <a:effectLst/>
              <a:uFillTx/>
              <a:latin typeface="Times New Roman"/>
            </a:endParaRPr>
          </a:p>
        </p:txBody>
      </p:sp>
      <p:sp>
        <p:nvSpPr>
          <p:cNvPr id="98" name="PlaceHolder 2"/>
          <p:cNvSpPr>
            <a:spLocks noGrp="1"/>
          </p:cNvSpPr>
          <p:nvPr>
            <p:ph/>
          </p:nvPr>
        </p:nvSpPr>
        <p:spPr>
          <a:xfrm>
            <a:off x="762120" y="1447920"/>
            <a:ext cx="7772400" cy="3504960"/>
          </a:xfrm>
          <a:prstGeom prst="rect">
            <a:avLst/>
          </a:prstGeom>
          <a:noFill/>
          <a:ln w="0">
            <a:noFill/>
          </a:ln>
        </p:spPr>
        <p:txBody>
          <a:bodyPr lIns="90000" rIns="90000" tIns="46800" bIns="46800" anchor="t">
            <a:normAutofit fontScale="92500" lnSpcReduction="9999"/>
          </a:bodyPr>
          <a:p>
            <a:pPr marL="343080" indent="-343080">
              <a:spcBef>
                <a:spcPts val="451"/>
              </a:spcBef>
              <a:spcAft>
                <a:spcPts val="561"/>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Project Green Light will focus on resolving issues involving ERMS, EnPower and spreadsheet feeds into RiskTrac, Credit and Infinity for gas, power, EGM and UK groups. For purposes of completeness, the project will also identify any issues with all other groups</a:t>
            </a:r>
            <a:endParaRPr b="0" lang="en-US" sz="1800" strike="noStrike" u="none">
              <a:solidFill>
                <a:srgbClr val="000000"/>
              </a:solidFill>
              <a:effectLst/>
              <a:uFillTx/>
              <a:latin typeface="Times New Roman"/>
            </a:endParaRPr>
          </a:p>
          <a:p>
            <a:pPr marL="343080" indent="-343080">
              <a:spcBef>
                <a:spcPts val="451"/>
              </a:spcBef>
              <a:spcAft>
                <a:spcPts val="561"/>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Project Green Light will focus on the flow of information from the source systems upon officialization. Issues on deal-entry, valuation and calculating of deals will be out of scope</a:t>
            </a:r>
            <a:endParaRPr b="0" lang="en-US" sz="1800" strike="noStrike" u="none">
              <a:solidFill>
                <a:srgbClr val="000000"/>
              </a:solidFill>
              <a:effectLst/>
              <a:uFillTx/>
              <a:latin typeface="Times New Roman"/>
            </a:endParaRPr>
          </a:p>
          <a:p>
            <a:pPr marL="343080" indent="-343080">
              <a:spcBef>
                <a:spcPts val="451"/>
              </a:spcBef>
              <a:spcAft>
                <a:spcPts val="561"/>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Some of the solutions that will be implemented will be short- to medium-term “fixes” to address some of the more immediate issues (like long processing times and time-consuming issues resolution). The project assumes, however, that a longer term system solution like Enlighten and Global Valuation will eventually be implemented</a:t>
            </a:r>
            <a:endParaRPr b="0" lang="en-US" sz="1800" strike="noStrike" u="none">
              <a:solidFill>
                <a:srgbClr val="000000"/>
              </a:solidFill>
              <a:effectLst/>
              <a:uFillTx/>
              <a:latin typeface="Times New Roman"/>
            </a:endParaRPr>
          </a:p>
          <a:p>
            <a:pPr marL="343080" indent="0">
              <a:spcBef>
                <a:spcPts val="451"/>
              </a:spcBef>
              <a:spcAft>
                <a:spcPts val="56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42A2933-F65D-41C2-8CBE-1861A04ED4EC}"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
          <p:cNvSpPr/>
          <p:nvPr/>
        </p:nvSpPr>
        <p:spPr>
          <a:xfrm>
            <a:off x="660240" y="2311560"/>
            <a:ext cx="7683840" cy="4228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Project Team Organization</a:t>
            </a:r>
            <a:endParaRPr b="1" lang="en-US" sz="3200" strike="noStrike" u="none">
              <a:solidFill>
                <a:srgbClr val="3333cc"/>
              </a:solidFill>
              <a:effectLst/>
              <a:uFillTx/>
              <a:latin typeface="Times New Roman"/>
            </a:endParaRPr>
          </a:p>
        </p:txBody>
      </p:sp>
      <p:sp>
        <p:nvSpPr>
          <p:cNvPr id="101" name=""/>
          <p:cNvSpPr/>
          <p:nvPr/>
        </p:nvSpPr>
        <p:spPr>
          <a:xfrm>
            <a:off x="3441600" y="1130400"/>
            <a:ext cx="2146320" cy="642960"/>
          </a:xfrm>
          <a:prstGeom prst="rect">
            <a:avLst/>
          </a:prstGeom>
          <a:solidFill>
            <a:srgbClr val="ccccff"/>
          </a:solidFill>
          <a:ln w="9360">
            <a:solidFill>
              <a:srgbClr val="000000"/>
            </a:solidFill>
            <a:miter/>
          </a:ln>
        </p:spPr>
        <p:style>
          <a:lnRef idx="0"/>
          <a:fillRef idx="0"/>
          <a:effectRef idx="0"/>
          <a:fontRef idx="minor"/>
        </p:style>
        <p:txBody>
          <a:bodyPr lIns="90000" rIns="90000" tIns="46800" bIns="46800" anchor="t">
            <a:spAutoFit/>
          </a:bodyPr>
          <a:p>
            <a:pPr algn="ctr">
              <a:spcBef>
                <a:spcPts val="1001"/>
              </a:spcBef>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Steering Committee</a:t>
            </a:r>
            <a:endParaRPr b="0" lang="en-US" sz="1600" strike="noStrike" u="none">
              <a:solidFill>
                <a:srgbClr val="000000"/>
              </a:solidFill>
              <a:effectLst/>
              <a:uFillTx/>
              <a:latin typeface="Times New Roman"/>
            </a:endParaRPr>
          </a:p>
          <a:p>
            <a:pPr algn="ctr">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Jeff Gossett</a:t>
            </a:r>
            <a:r>
              <a:rPr b="1" lang="en-US" sz="1000" strike="noStrike" u="none">
                <a:solidFill>
                  <a:srgbClr val="000000"/>
                </a:solidFill>
                <a:effectLst/>
                <a:uFillTx/>
                <a:latin typeface="Times New Roman"/>
              </a:rPr>
              <a:t>	</a:t>
            </a:r>
            <a:r>
              <a:rPr b="1" lang="en-US" sz="1000" strike="noStrike" u="none">
                <a:solidFill>
                  <a:srgbClr val="000000"/>
                </a:solidFill>
                <a:effectLst/>
                <a:uFillTx/>
                <a:latin typeface="Times New Roman"/>
              </a:rPr>
              <a:t>Mike Jordan</a:t>
            </a:r>
            <a:endParaRPr b="0" lang="en-US" sz="1000" strike="noStrike" u="none">
              <a:solidFill>
                <a:srgbClr val="000000"/>
              </a:solidFill>
              <a:effectLst/>
              <a:uFillTx/>
              <a:latin typeface="Times New Roman"/>
            </a:endParaRPr>
          </a:p>
          <a:p>
            <a:pPr algn="ctr">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Debbie Brackett</a:t>
            </a:r>
            <a:r>
              <a:rPr b="1" lang="en-US" sz="1000" strike="noStrike" u="none">
                <a:solidFill>
                  <a:srgbClr val="000000"/>
                </a:solidFill>
                <a:effectLst/>
                <a:uFillTx/>
                <a:latin typeface="Times New Roman"/>
              </a:rPr>
              <a:t>	</a:t>
            </a:r>
            <a:r>
              <a:rPr b="1" lang="en-US" sz="1000" strike="noStrike" u="none">
                <a:solidFill>
                  <a:srgbClr val="000000"/>
                </a:solidFill>
                <a:effectLst/>
                <a:uFillTx/>
                <a:latin typeface="Times New Roman"/>
              </a:rPr>
              <a:t>Shona Wilson</a:t>
            </a:r>
            <a:endParaRPr b="0" lang="en-US" sz="1000" strike="noStrike" u="none">
              <a:solidFill>
                <a:srgbClr val="000000"/>
              </a:solidFill>
              <a:effectLst/>
              <a:uFillTx/>
              <a:latin typeface="Times New Roman"/>
            </a:endParaRPr>
          </a:p>
        </p:txBody>
      </p:sp>
      <p:sp>
        <p:nvSpPr>
          <p:cNvPr id="102" name=""/>
          <p:cNvSpPr/>
          <p:nvPr/>
        </p:nvSpPr>
        <p:spPr>
          <a:xfrm>
            <a:off x="3441600" y="2463840"/>
            <a:ext cx="2146320" cy="569520"/>
          </a:xfrm>
          <a:prstGeom prst="rect">
            <a:avLst/>
          </a:prstGeom>
          <a:solidFill>
            <a:srgbClr val="ccccff"/>
          </a:solidFill>
          <a:ln w="9360">
            <a:solidFill>
              <a:srgbClr val="000000"/>
            </a:solidFill>
            <a:miter/>
          </a:ln>
        </p:spPr>
        <p:style>
          <a:lnRef idx="0"/>
          <a:fillRef idx="0"/>
          <a:effectRef idx="0"/>
          <a:fontRef idx="minor"/>
        </p:style>
        <p:txBody>
          <a:bodyPr lIns="90000" rIns="90000" tIns="46800" bIns="46800" anchor="t">
            <a:spAutoFit/>
          </a:bodyPr>
          <a:p>
            <a:pPr algn="ctr">
              <a:spcBef>
                <a:spcPts val="1001"/>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Program Mgt. Office</a:t>
            </a:r>
            <a:endParaRPr b="0" lang="en-US" sz="1600" strike="noStrike" u="none">
              <a:solidFill>
                <a:srgbClr val="000000"/>
              </a:solidFill>
              <a:effectLst/>
              <a:uFillTx/>
              <a:latin typeface="Times New Roman"/>
            </a:endParaRPr>
          </a:p>
          <a:p>
            <a:pPr algn="ctr">
              <a:spcBef>
                <a:spcPts val="624"/>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Tom Victorio</a:t>
            </a:r>
            <a:r>
              <a:rPr b="1" lang="en-US" sz="1000" strike="noStrike" u="none">
                <a:solidFill>
                  <a:srgbClr val="000000"/>
                </a:solidFill>
                <a:effectLst/>
                <a:uFillTx/>
                <a:latin typeface="Times New Roman"/>
              </a:rPr>
              <a:t>	</a:t>
            </a:r>
            <a:r>
              <a:rPr b="1" lang="en-US" sz="1000" strike="noStrike" u="none">
                <a:solidFill>
                  <a:srgbClr val="000000"/>
                </a:solidFill>
                <a:effectLst/>
                <a:uFillTx/>
                <a:latin typeface="Times New Roman"/>
              </a:rPr>
              <a:t>UK (James New?)</a:t>
            </a:r>
            <a:endParaRPr b="0" lang="en-US" sz="1000" strike="noStrike" u="none">
              <a:solidFill>
                <a:srgbClr val="000000"/>
              </a:solidFill>
              <a:effectLst/>
              <a:uFillTx/>
              <a:latin typeface="Times New Roman"/>
            </a:endParaRPr>
          </a:p>
        </p:txBody>
      </p:sp>
      <p:grpSp>
        <p:nvGrpSpPr>
          <p:cNvPr id="103" name=""/>
          <p:cNvGrpSpPr/>
          <p:nvPr/>
        </p:nvGrpSpPr>
        <p:grpSpPr>
          <a:xfrm>
            <a:off x="1295280" y="3492360"/>
            <a:ext cx="2476440" cy="1016280"/>
            <a:chOff x="1295280" y="3492360"/>
            <a:chExt cx="2476440" cy="1016280"/>
          </a:xfrm>
        </p:grpSpPr>
        <p:sp>
          <p:nvSpPr>
            <p:cNvPr id="104" name=""/>
            <p:cNvSpPr/>
            <p:nvPr/>
          </p:nvSpPr>
          <p:spPr>
            <a:xfrm>
              <a:off x="1295280" y="3492360"/>
              <a:ext cx="2476440" cy="1016280"/>
            </a:xfrm>
            <a:prstGeom prst="ellipse">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1460520" y="3619440"/>
              <a:ext cx="2146320" cy="88668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Source Feeds Processing</a:t>
              </a:r>
              <a:endParaRPr b="0" lang="en-US" sz="1600" strike="noStrike" u="none">
                <a:solidFill>
                  <a:srgbClr val="000000"/>
                </a:solidFill>
                <a:effectLst/>
                <a:uFillTx/>
                <a:latin typeface="Times New Roman"/>
              </a:endParaRPr>
            </a:p>
            <a:p>
              <a:pPr algn="ctr">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ERMS, EnPower, UK</a:t>
              </a:r>
              <a:endParaRPr b="0" lang="en-US" sz="1000" strike="noStrike" u="none">
                <a:solidFill>
                  <a:srgbClr val="000000"/>
                </a:solidFill>
                <a:effectLst/>
                <a:uFillTx/>
                <a:latin typeface="Times New Roman"/>
              </a:endParaRPr>
            </a:p>
          </p:txBody>
        </p:sp>
      </p:grpSp>
      <p:grpSp>
        <p:nvGrpSpPr>
          <p:cNvPr id="106" name=""/>
          <p:cNvGrpSpPr/>
          <p:nvPr/>
        </p:nvGrpSpPr>
        <p:grpSpPr>
          <a:xfrm>
            <a:off x="3276720" y="4546440"/>
            <a:ext cx="2476440" cy="1015920"/>
            <a:chOff x="3276720" y="4546440"/>
            <a:chExt cx="2476440" cy="1015920"/>
          </a:xfrm>
        </p:grpSpPr>
        <p:sp>
          <p:nvSpPr>
            <p:cNvPr id="107" name=""/>
            <p:cNvSpPr/>
            <p:nvPr/>
          </p:nvSpPr>
          <p:spPr>
            <a:xfrm>
              <a:off x="3276720" y="4546440"/>
              <a:ext cx="2476440" cy="1015920"/>
            </a:xfrm>
            <a:prstGeom prst="ellipse">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3441960" y="4597200"/>
              <a:ext cx="2146320" cy="64296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Data Validation</a:t>
              </a:r>
              <a:endParaRPr b="0" lang="en-US" sz="1600" strike="noStrike" u="none">
                <a:solidFill>
                  <a:srgbClr val="000000"/>
                </a:solidFill>
                <a:effectLst/>
                <a:uFillTx/>
                <a:latin typeface="Times New Roman"/>
              </a:endParaRPr>
            </a:p>
            <a:p>
              <a:pPr algn="ctr">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Gas, Power, Global Products, UK</a:t>
              </a:r>
              <a:endParaRPr b="0" lang="en-US" sz="1000" strike="noStrike" u="none">
                <a:solidFill>
                  <a:srgbClr val="000000"/>
                </a:solidFill>
                <a:effectLst/>
                <a:uFillTx/>
                <a:latin typeface="Times New Roman"/>
              </a:endParaRPr>
            </a:p>
          </p:txBody>
        </p:sp>
      </p:grpSp>
      <p:grpSp>
        <p:nvGrpSpPr>
          <p:cNvPr id="109" name=""/>
          <p:cNvGrpSpPr/>
          <p:nvPr/>
        </p:nvGrpSpPr>
        <p:grpSpPr>
          <a:xfrm>
            <a:off x="5257800" y="3492360"/>
            <a:ext cx="2476440" cy="1015920"/>
            <a:chOff x="5257800" y="3492360"/>
            <a:chExt cx="2476440" cy="1015920"/>
          </a:xfrm>
        </p:grpSpPr>
        <p:sp>
          <p:nvSpPr>
            <p:cNvPr id="110" name=""/>
            <p:cNvSpPr/>
            <p:nvPr/>
          </p:nvSpPr>
          <p:spPr>
            <a:xfrm>
              <a:off x="5257800" y="3492360"/>
              <a:ext cx="2476440" cy="1015920"/>
            </a:xfrm>
            <a:prstGeom prst="ellipse">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a:off x="5422680" y="3632040"/>
              <a:ext cx="2146320" cy="64296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Business Process</a:t>
              </a:r>
              <a:endParaRPr b="0" lang="en-US" sz="1600" strike="noStrike" u="none">
                <a:solidFill>
                  <a:srgbClr val="000000"/>
                </a:solidFill>
                <a:effectLst/>
                <a:uFillTx/>
                <a:latin typeface="Times New Roman"/>
              </a:endParaRPr>
            </a:p>
            <a:p>
              <a:pPr algn="ctr">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Gas, Power, Global Products, UK</a:t>
              </a:r>
              <a:endParaRPr b="0" lang="en-US" sz="1000" strike="noStrike" u="none">
                <a:solidFill>
                  <a:srgbClr val="000000"/>
                </a:solidFill>
                <a:effectLst/>
                <a:uFillTx/>
                <a:latin typeface="Times New Roman"/>
              </a:endParaRPr>
            </a:p>
          </p:txBody>
        </p:sp>
      </p:grpSp>
      <p:cxnSp>
        <p:nvCxnSpPr>
          <p:cNvPr id="112" name=""/>
          <p:cNvCxnSpPr>
            <a:stCxn id="101" idx="2"/>
            <a:endCxn id="102" idx="0"/>
          </p:cNvCxnSpPr>
          <p:nvPr/>
        </p:nvCxnSpPr>
        <p:spPr>
          <a:xfrm>
            <a:off x="4514400" y="1781280"/>
            <a:ext cx="1080" cy="682920"/>
          </a:xfrm>
          <a:prstGeom prst="straightConnector1">
            <a:avLst/>
          </a:prstGeom>
          <a:ln w="9360">
            <a:solidFill>
              <a:srgbClr val="000000"/>
            </a:solidFill>
            <a:miter/>
          </a:ln>
        </p:spPr>
      </p:cxnSp>
      <p:cxnSp>
        <p:nvCxnSpPr>
          <p:cNvPr id="113" name=""/>
          <p:cNvCxnSpPr>
            <a:stCxn id="102" idx="2"/>
            <a:endCxn id="104" idx="0"/>
          </p:cNvCxnSpPr>
          <p:nvPr/>
        </p:nvCxnSpPr>
        <p:spPr>
          <a:xfrm flipH="1">
            <a:off x="2532960" y="3038040"/>
            <a:ext cx="1981800" cy="454680"/>
          </a:xfrm>
          <a:prstGeom prst="straightConnector1">
            <a:avLst/>
          </a:prstGeom>
          <a:ln w="9360">
            <a:solidFill>
              <a:srgbClr val="000000"/>
            </a:solidFill>
            <a:miter/>
          </a:ln>
        </p:spPr>
      </p:cxnSp>
      <p:cxnSp>
        <p:nvCxnSpPr>
          <p:cNvPr id="114" name=""/>
          <p:cNvCxnSpPr>
            <a:stCxn id="102" idx="2"/>
            <a:endCxn id="107" idx="0"/>
          </p:cNvCxnSpPr>
          <p:nvPr/>
        </p:nvCxnSpPr>
        <p:spPr>
          <a:xfrm>
            <a:off x="4514400" y="3038040"/>
            <a:ext cx="1080" cy="1508760"/>
          </a:xfrm>
          <a:prstGeom prst="straightConnector1">
            <a:avLst/>
          </a:prstGeom>
          <a:ln w="9360">
            <a:solidFill>
              <a:srgbClr val="000000"/>
            </a:solidFill>
            <a:miter/>
          </a:ln>
        </p:spPr>
      </p:cxnSp>
      <p:cxnSp>
        <p:nvCxnSpPr>
          <p:cNvPr id="115" name=""/>
          <p:cNvCxnSpPr>
            <a:stCxn id="102" idx="2"/>
            <a:endCxn id="110" idx="0"/>
          </p:cNvCxnSpPr>
          <p:nvPr/>
        </p:nvCxnSpPr>
        <p:spPr>
          <a:xfrm>
            <a:off x="4514760" y="3038040"/>
            <a:ext cx="1982160" cy="454680"/>
          </a:xfrm>
          <a:prstGeom prst="straightConnector1">
            <a:avLst/>
          </a:prstGeom>
          <a:ln w="9360">
            <a:solidFill>
              <a:srgbClr val="000000"/>
            </a:solidFill>
            <a:miter/>
          </a:ln>
        </p:spPr>
      </p:cxnSp>
      <p:sp>
        <p:nvSpPr>
          <p:cNvPr id="116" name=""/>
          <p:cNvSpPr/>
          <p:nvPr/>
        </p:nvSpPr>
        <p:spPr>
          <a:xfrm>
            <a:off x="5981760" y="5856120"/>
            <a:ext cx="2209680" cy="45972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Source Systems IT (ERMS, EnPower, UK)</a:t>
            </a:r>
            <a:endParaRPr b="0" lang="en-US" sz="1200" strike="noStrike" u="none">
              <a:solidFill>
                <a:srgbClr val="000000"/>
              </a:solidFill>
              <a:effectLst/>
              <a:uFillTx/>
              <a:latin typeface="Times New Roman"/>
            </a:endParaRPr>
          </a:p>
        </p:txBody>
      </p:sp>
      <p:sp>
        <p:nvSpPr>
          <p:cNvPr id="117" name=""/>
          <p:cNvSpPr/>
          <p:nvPr/>
        </p:nvSpPr>
        <p:spPr>
          <a:xfrm>
            <a:off x="4483080" y="5948280"/>
            <a:ext cx="124452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RiskTrac IT</a:t>
            </a:r>
            <a:endParaRPr b="0" lang="en-US" sz="1200" strike="noStrike" u="none">
              <a:solidFill>
                <a:srgbClr val="000000"/>
              </a:solidFill>
              <a:effectLst/>
              <a:uFillTx/>
              <a:latin typeface="Times New Roman"/>
            </a:endParaRPr>
          </a:p>
        </p:txBody>
      </p:sp>
      <p:sp>
        <p:nvSpPr>
          <p:cNvPr id="118" name=""/>
          <p:cNvSpPr/>
          <p:nvPr/>
        </p:nvSpPr>
        <p:spPr>
          <a:xfrm>
            <a:off x="2577960" y="5765760"/>
            <a:ext cx="1651320" cy="64260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Commodity Risk Groups (Gas, Power, Glob. Products, UK</a:t>
            </a:r>
            <a:endParaRPr b="0" lang="en-US" sz="1200" strike="noStrike" u="none">
              <a:solidFill>
                <a:srgbClr val="000000"/>
              </a:solidFill>
              <a:effectLst/>
              <a:uFillTx/>
              <a:latin typeface="Times New Roman"/>
            </a:endParaRPr>
          </a:p>
        </p:txBody>
      </p:sp>
      <p:sp>
        <p:nvSpPr>
          <p:cNvPr id="119" name=""/>
          <p:cNvSpPr/>
          <p:nvPr/>
        </p:nvSpPr>
        <p:spPr>
          <a:xfrm>
            <a:off x="901800" y="5948280"/>
            <a:ext cx="142236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Global Risk Ops</a:t>
            </a:r>
            <a:endParaRPr b="0" lang="en-US" sz="1200" strike="noStrike" u="none">
              <a:solidFill>
                <a:srgbClr val="000000"/>
              </a:solidFill>
              <a:effectLst/>
              <a:uFillTx/>
              <a:latin typeface="Times New Roman"/>
            </a:endParaRPr>
          </a:p>
        </p:txBody>
      </p:sp>
      <p:sp>
        <p:nvSpPr>
          <p:cNvPr id="120" name=""/>
          <p:cNvSpPr/>
          <p:nvPr/>
        </p:nvSpPr>
        <p:spPr>
          <a:xfrm>
            <a:off x="851040" y="1160640"/>
            <a:ext cx="2146320" cy="569520"/>
          </a:xfrm>
          <a:prstGeom prst="rect">
            <a:avLst/>
          </a:prstGeom>
          <a:solidFill>
            <a:srgbClr val="ccccff"/>
          </a:solidFill>
          <a:ln w="9360">
            <a:solidFill>
              <a:srgbClr val="000000"/>
            </a:solidFill>
            <a:miter/>
          </a:ln>
        </p:spPr>
        <p:style>
          <a:lnRef idx="0"/>
          <a:fillRef idx="0"/>
          <a:effectRef idx="0"/>
          <a:fontRef idx="minor"/>
        </p:style>
        <p:txBody>
          <a:bodyPr lIns="90000" rIns="90000" tIns="46800" bIns="46800" anchor="t">
            <a:spAutoFit/>
          </a:bodyPr>
          <a:p>
            <a:pPr algn="ctr">
              <a:spcBef>
                <a:spcPts val="1001"/>
              </a:spcBef>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Project Sponsor</a:t>
            </a:r>
            <a:endParaRPr b="0" lang="en-US" sz="1600" strike="noStrike" u="none">
              <a:solidFill>
                <a:srgbClr val="000000"/>
              </a:solidFill>
              <a:effectLst/>
              <a:uFillTx/>
              <a:latin typeface="Times New Roman"/>
            </a:endParaRPr>
          </a:p>
          <a:p>
            <a:pPr algn="ctr">
              <a:spcBef>
                <a:spcPts val="624"/>
              </a:spcBef>
              <a:tabLst>
                <a:tab algn="l" pos="0"/>
                <a:tab algn="l" pos="457200"/>
                <a:tab algn="l" pos="11430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Sally Beck</a:t>
            </a:r>
            <a:r>
              <a:rPr b="1" lang="en-US" sz="1000" strike="noStrike" u="none">
                <a:solidFill>
                  <a:srgbClr val="000000"/>
                </a:solidFill>
                <a:effectLst/>
                <a:uFillTx/>
                <a:latin typeface="Times New Roman"/>
              </a:rPr>
              <a:t>	</a:t>
            </a:r>
            <a:r>
              <a:rPr b="1" lang="en-US" sz="1000" strike="noStrike" u="none">
                <a:solidFill>
                  <a:srgbClr val="000000"/>
                </a:solidFill>
                <a:effectLst/>
                <a:uFillTx/>
                <a:latin typeface="Times New Roman"/>
              </a:rPr>
              <a:t>Rick Buy</a:t>
            </a:r>
            <a:endParaRPr b="0" lang="en-US" sz="1000" strike="noStrike" u="none">
              <a:solidFill>
                <a:srgbClr val="000000"/>
              </a:solidFill>
              <a:effectLst/>
              <a:uFillTx/>
              <a:latin typeface="Times New Roman"/>
            </a:endParaRPr>
          </a:p>
        </p:txBody>
      </p:sp>
      <p:cxnSp>
        <p:nvCxnSpPr>
          <p:cNvPr id="121" name=""/>
          <p:cNvCxnSpPr>
            <a:stCxn id="120" idx="3"/>
            <a:endCxn id="101" idx="1"/>
          </p:cNvCxnSpPr>
          <p:nvPr/>
        </p:nvCxnSpPr>
        <p:spPr>
          <a:xfrm>
            <a:off x="2997360" y="1447920"/>
            <a:ext cx="444960" cy="8640"/>
          </a:xfrm>
          <a:prstGeom prst="straightConnector1">
            <a:avLst/>
          </a:prstGeom>
          <a:ln w="25560">
            <a:solidFill>
              <a:srgbClr val="000000"/>
            </a:solidFill>
            <a:miter/>
          </a:ln>
        </p:spPr>
      </p:cxnSp>
      <p:sp>
        <p:nvSpPr>
          <p:cNvPr id="3" name="PlaceHolder 2"/>
          <p:cNvSpPr>
            <a:spLocks noGrp="1"/>
          </p:cNvSpPr>
          <p:nvPr>
            <p:ph type="sldNum" idx="1"/>
          </p:nvPr>
        </p:nvSpPr>
        <p:spPr/>
        <p:txBody>
          <a:bodyPr/>
          <a:p>
            <a:fld id="{5D737C2B-3554-4233-8C53-37B6B49749F6}"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Times New Roman"/>
              </a:rPr>
              <a:t>Approach</a:t>
            </a:r>
            <a:endParaRPr b="1" lang="en-US" sz="3200" strike="noStrike" u="none">
              <a:solidFill>
                <a:srgbClr val="3333cc"/>
              </a:solidFill>
              <a:effectLst/>
              <a:uFillTx/>
              <a:latin typeface="Times New Roman"/>
            </a:endParaRPr>
          </a:p>
        </p:txBody>
      </p:sp>
      <p:sp>
        <p:nvSpPr>
          <p:cNvPr id="123" name=""/>
          <p:cNvSpPr/>
          <p:nvPr/>
        </p:nvSpPr>
        <p:spPr>
          <a:xfrm>
            <a:off x="1054080" y="1549440"/>
            <a:ext cx="1727280" cy="1406520"/>
          </a:xfrm>
          <a:custGeom>
            <a:avLst/>
            <a:gdLst>
              <a:gd name="textAreaLeft" fmla="*/ 0 w 1727280"/>
              <a:gd name="textAreaRight" fmla="*/ 1727640 w 1727280"/>
              <a:gd name="textAreaTop" fmla="*/ 0 h 1406520"/>
              <a:gd name="textAreaBottom" fmla="*/ 1406880 h 140652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ccccff"/>
          </a:solid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1362240" y="1752480"/>
            <a:ext cx="1258560" cy="100836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Gather requirements from business and system groups</a:t>
            </a:r>
            <a:endParaRPr b="0" lang="en-US" sz="1200" strike="noStrike" u="none">
              <a:solidFill>
                <a:srgbClr val="000000"/>
              </a:solidFill>
              <a:effectLst/>
              <a:uFillTx/>
              <a:latin typeface="Times New Roman"/>
            </a:endParaRPr>
          </a:p>
        </p:txBody>
      </p:sp>
      <p:sp>
        <p:nvSpPr>
          <p:cNvPr id="125" name=""/>
          <p:cNvSpPr/>
          <p:nvPr/>
        </p:nvSpPr>
        <p:spPr>
          <a:xfrm>
            <a:off x="3390840" y="2806560"/>
            <a:ext cx="5013360" cy="1549440"/>
          </a:xfrm>
          <a:custGeom>
            <a:avLst/>
            <a:gdLst>
              <a:gd name="textAreaLeft" fmla="*/ 0 w 5013360"/>
              <a:gd name="textAreaRight" fmla="*/ 5013360 w 5013360"/>
              <a:gd name="textAreaTop" fmla="*/ 0 h 1549440"/>
              <a:gd name="textAreaBottom" fmla="*/ 1549800 h 1549440"/>
            </a:gdLst>
            <a:ahLst/>
            <a:cxnLst/>
            <a:rect l="textAreaLeft" t="textAreaTop" r="textAreaRight" b="textAreaBottom"/>
            <a:pathLst>
              <a:path w="21600" h="21600">
                <a:moveTo>
                  <a:pt x="0" y="0"/>
                </a:moveTo>
                <a:lnTo>
                  <a:pt x="19817" y="0"/>
                </a:lnTo>
                <a:lnTo>
                  <a:pt x="21600" y="10800"/>
                </a:lnTo>
                <a:lnTo>
                  <a:pt x="19817" y="21600"/>
                </a:lnTo>
                <a:lnTo>
                  <a:pt x="0" y="21600"/>
                </a:lnTo>
                <a:lnTo>
                  <a:pt x="1783" y="10800"/>
                </a:lnTo>
                <a:close/>
              </a:path>
            </a:pathLst>
          </a:custGeom>
          <a:solidFill>
            <a:srgbClr val="ffffff"/>
          </a:solid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a:off x="3390840" y="2387520"/>
            <a:ext cx="5013360" cy="1549440"/>
          </a:xfrm>
          <a:custGeom>
            <a:avLst/>
            <a:gdLst>
              <a:gd name="textAreaLeft" fmla="*/ 0 w 5013360"/>
              <a:gd name="textAreaRight" fmla="*/ 5013360 w 5013360"/>
              <a:gd name="textAreaTop" fmla="*/ 0 h 1549440"/>
              <a:gd name="textAreaBottom" fmla="*/ 1549800 h 1549440"/>
            </a:gdLst>
            <a:ahLst/>
            <a:cxnLst/>
            <a:rect l="textAreaLeft" t="textAreaTop" r="textAreaRight" b="textAreaBottom"/>
            <a:pathLst>
              <a:path w="21600" h="21600">
                <a:moveTo>
                  <a:pt x="0" y="0"/>
                </a:moveTo>
                <a:lnTo>
                  <a:pt x="19817" y="0"/>
                </a:lnTo>
                <a:lnTo>
                  <a:pt x="21600" y="10800"/>
                </a:lnTo>
                <a:lnTo>
                  <a:pt x="19817" y="21600"/>
                </a:lnTo>
                <a:lnTo>
                  <a:pt x="0" y="21600"/>
                </a:lnTo>
                <a:lnTo>
                  <a:pt x="1783" y="10800"/>
                </a:lnTo>
                <a:close/>
              </a:path>
            </a:pathLst>
          </a:custGeom>
          <a:solidFill>
            <a:srgbClr val="ffffff"/>
          </a:solid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3305160" y="1879560"/>
            <a:ext cx="5191200" cy="1549440"/>
          </a:xfrm>
          <a:custGeom>
            <a:avLst/>
            <a:gdLst>
              <a:gd name="textAreaLeft" fmla="*/ 0 w 5191200"/>
              <a:gd name="textAreaRight" fmla="*/ 5191560 w 5191200"/>
              <a:gd name="textAreaTop" fmla="*/ 0 h 1549440"/>
              <a:gd name="textAreaBottom" fmla="*/ 1549800 h 1549440"/>
            </a:gdLst>
            <a:ahLst/>
            <a:cxnLst/>
            <a:rect l="textAreaLeft" t="textAreaTop" r="textAreaRight" b="textAreaBottom"/>
            <a:pathLst>
              <a:path w="21600" h="21600">
                <a:moveTo>
                  <a:pt x="0" y="0"/>
                </a:moveTo>
                <a:lnTo>
                  <a:pt x="19817" y="0"/>
                </a:lnTo>
                <a:lnTo>
                  <a:pt x="21600" y="10800"/>
                </a:lnTo>
                <a:lnTo>
                  <a:pt x="19817" y="21600"/>
                </a:lnTo>
                <a:lnTo>
                  <a:pt x="0" y="21600"/>
                </a:lnTo>
                <a:lnTo>
                  <a:pt x="1783" y="10800"/>
                </a:lnTo>
                <a:close/>
              </a:path>
            </a:pathLst>
          </a:custGeom>
          <a:solidFill>
            <a:srgbClr val="ffffff"/>
          </a:solid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2949480" y="1549440"/>
            <a:ext cx="1727280" cy="1406520"/>
          </a:xfrm>
          <a:custGeom>
            <a:avLst/>
            <a:gdLst>
              <a:gd name="textAreaLeft" fmla="*/ 0 w 1727280"/>
              <a:gd name="textAreaRight" fmla="*/ 1727640 w 1727280"/>
              <a:gd name="textAreaTop" fmla="*/ 0 h 1406520"/>
              <a:gd name="textAreaBottom" fmla="*/ 1406880 h 140652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ccccff"/>
          </a:solid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3257640" y="1935000"/>
            <a:ext cx="1258920" cy="64260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Plan and initiate improvement projects</a:t>
            </a:r>
            <a:endParaRPr b="0" lang="en-US" sz="1200" strike="noStrike" u="none">
              <a:solidFill>
                <a:srgbClr val="000000"/>
              </a:solidFill>
              <a:effectLst/>
              <a:uFillTx/>
              <a:latin typeface="Times New Roman"/>
            </a:endParaRPr>
          </a:p>
        </p:txBody>
      </p:sp>
      <p:sp>
        <p:nvSpPr>
          <p:cNvPr id="130" name=""/>
          <p:cNvSpPr/>
          <p:nvPr/>
        </p:nvSpPr>
        <p:spPr>
          <a:xfrm>
            <a:off x="4846680" y="1549440"/>
            <a:ext cx="1727280" cy="1406520"/>
          </a:xfrm>
          <a:custGeom>
            <a:avLst/>
            <a:gdLst>
              <a:gd name="textAreaLeft" fmla="*/ 0 w 1727280"/>
              <a:gd name="textAreaRight" fmla="*/ 1727640 w 1727280"/>
              <a:gd name="textAreaTop" fmla="*/ 0 h 1406520"/>
              <a:gd name="textAreaBottom" fmla="*/ 1406880 h 140652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ccccff"/>
          </a:solid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5154480" y="1844640"/>
            <a:ext cx="1258920" cy="82548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Implement and manage systems and process changes</a:t>
            </a:r>
            <a:endParaRPr b="0" lang="en-US" sz="1200" strike="noStrike" u="none">
              <a:solidFill>
                <a:srgbClr val="000000"/>
              </a:solidFill>
              <a:effectLst/>
              <a:uFillTx/>
              <a:latin typeface="Times New Roman"/>
            </a:endParaRPr>
          </a:p>
        </p:txBody>
      </p:sp>
      <p:sp>
        <p:nvSpPr>
          <p:cNvPr id="132" name=""/>
          <p:cNvSpPr/>
          <p:nvPr/>
        </p:nvSpPr>
        <p:spPr>
          <a:xfrm>
            <a:off x="6743880" y="1549440"/>
            <a:ext cx="1726920" cy="1406520"/>
          </a:xfrm>
          <a:custGeom>
            <a:avLst/>
            <a:gdLst>
              <a:gd name="textAreaLeft" fmla="*/ 0 w 1726920"/>
              <a:gd name="textAreaRight" fmla="*/ 1727280 w 1726920"/>
              <a:gd name="textAreaTop" fmla="*/ 0 h 1406520"/>
              <a:gd name="textAreaBottom" fmla="*/ 1406880 h 1406520"/>
            </a:gdLst>
            <a:ahLst/>
            <a:cxnLst/>
            <a:rect l="textAreaLeft" t="textAreaTop" r="textAreaRight" b="textAreaBottom"/>
            <a:pathLst>
              <a:path w="21600" h="21600">
                <a:moveTo>
                  <a:pt x="0" y="0"/>
                </a:moveTo>
                <a:lnTo>
                  <a:pt x="16200" y="0"/>
                </a:lnTo>
                <a:lnTo>
                  <a:pt x="21600" y="10800"/>
                </a:lnTo>
                <a:lnTo>
                  <a:pt x="16200" y="21600"/>
                </a:lnTo>
                <a:lnTo>
                  <a:pt x="0" y="21600"/>
                </a:lnTo>
                <a:lnTo>
                  <a:pt x="5400" y="10800"/>
                </a:lnTo>
                <a:close/>
              </a:path>
            </a:pathLst>
          </a:custGeom>
          <a:solidFill>
            <a:srgbClr val="ccccff"/>
          </a:solid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7051680" y="1844640"/>
            <a:ext cx="1258920" cy="82548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Draft continuous and long term improvement plans</a:t>
            </a:r>
            <a:endParaRPr b="0" lang="en-US" sz="1200" strike="noStrike" u="none">
              <a:solidFill>
                <a:srgbClr val="000000"/>
              </a:solidFill>
              <a:effectLst/>
              <a:uFillTx/>
              <a:latin typeface="Times New Roman"/>
            </a:endParaRPr>
          </a:p>
        </p:txBody>
      </p:sp>
      <p:sp>
        <p:nvSpPr>
          <p:cNvPr id="134" name=""/>
          <p:cNvSpPr/>
          <p:nvPr/>
        </p:nvSpPr>
        <p:spPr>
          <a:xfrm>
            <a:off x="4610160" y="3098880"/>
            <a:ext cx="2413080" cy="337680"/>
          </a:xfrm>
          <a:prstGeom prst="rect">
            <a:avLst/>
          </a:prstGeom>
          <a:noFill/>
          <a:ln w="0">
            <a:noFill/>
          </a:ln>
        </p:spPr>
        <p:style>
          <a:lnRef idx="0"/>
          <a:fillRef idx="0"/>
          <a:effectRef idx="0"/>
          <a:fontRef idx="minor"/>
        </p:style>
        <p:txBody>
          <a:bodyPr lIns="90000" rIns="90000" tIns="46800" bIns="46800" anchor="t">
            <a:spAutoFit/>
          </a:bodyPr>
          <a:p>
            <a:pPr marL="343080" indent="-343080" algn="ctr">
              <a:spcBef>
                <a:spcPts val="1001"/>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Source feeds processing</a:t>
            </a:r>
            <a:endParaRPr b="0" lang="en-US" sz="1600" strike="noStrike" u="none">
              <a:solidFill>
                <a:srgbClr val="000000"/>
              </a:solidFill>
              <a:effectLst/>
              <a:uFillTx/>
              <a:latin typeface="Times New Roman"/>
            </a:endParaRPr>
          </a:p>
        </p:txBody>
      </p:sp>
      <p:sp>
        <p:nvSpPr>
          <p:cNvPr id="135" name=""/>
          <p:cNvSpPr/>
          <p:nvPr/>
        </p:nvSpPr>
        <p:spPr>
          <a:xfrm>
            <a:off x="4610160" y="3530520"/>
            <a:ext cx="2413080" cy="337680"/>
          </a:xfrm>
          <a:prstGeom prst="rect">
            <a:avLst/>
          </a:prstGeom>
          <a:noFill/>
          <a:ln w="0">
            <a:noFill/>
          </a:ln>
        </p:spPr>
        <p:style>
          <a:lnRef idx="0"/>
          <a:fillRef idx="0"/>
          <a:effectRef idx="0"/>
          <a:fontRef idx="minor"/>
        </p:style>
        <p:txBody>
          <a:bodyPr lIns="90000" rIns="90000" tIns="46800" bIns="46800" anchor="t">
            <a:spAutoFit/>
          </a:bodyPr>
          <a:p>
            <a:pPr marL="343080" indent="-343080" algn="ctr">
              <a:spcBef>
                <a:spcPts val="1001"/>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Data validation</a:t>
            </a:r>
            <a:endParaRPr b="0" lang="en-US" sz="1600" strike="noStrike" u="none">
              <a:solidFill>
                <a:srgbClr val="000000"/>
              </a:solidFill>
              <a:effectLst/>
              <a:uFillTx/>
              <a:latin typeface="Times New Roman"/>
            </a:endParaRPr>
          </a:p>
        </p:txBody>
      </p:sp>
      <p:sp>
        <p:nvSpPr>
          <p:cNvPr id="136" name=""/>
          <p:cNvSpPr/>
          <p:nvPr/>
        </p:nvSpPr>
        <p:spPr>
          <a:xfrm>
            <a:off x="4610160" y="3962520"/>
            <a:ext cx="2413080" cy="337680"/>
          </a:xfrm>
          <a:prstGeom prst="rect">
            <a:avLst/>
          </a:prstGeom>
          <a:noFill/>
          <a:ln w="0">
            <a:noFill/>
          </a:ln>
        </p:spPr>
        <p:style>
          <a:lnRef idx="0"/>
          <a:fillRef idx="0"/>
          <a:effectRef idx="0"/>
          <a:fontRef idx="minor"/>
        </p:style>
        <p:txBody>
          <a:bodyPr lIns="90000" rIns="90000" tIns="46800" bIns="46800" anchor="t">
            <a:spAutoFit/>
          </a:bodyPr>
          <a:p>
            <a:pPr marL="343080" indent="-343080" algn="ctr">
              <a:spcBef>
                <a:spcPts val="1001"/>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Business process</a:t>
            </a:r>
            <a:endParaRPr b="0" lang="en-US" sz="1600" strike="noStrike" u="none">
              <a:solidFill>
                <a:srgbClr val="000000"/>
              </a:solidFill>
              <a:effectLst/>
              <a:uFillTx/>
              <a:latin typeface="Times New Roman"/>
            </a:endParaRPr>
          </a:p>
        </p:txBody>
      </p:sp>
      <p:sp>
        <p:nvSpPr>
          <p:cNvPr id="137" name=""/>
          <p:cNvSpPr/>
          <p:nvPr/>
        </p:nvSpPr>
        <p:spPr>
          <a:xfrm>
            <a:off x="1054080" y="3137040"/>
            <a:ext cx="1397160" cy="1800000"/>
          </a:xfrm>
          <a:prstGeom prst="rect">
            <a:avLst/>
          </a:prstGeom>
          <a:noFill/>
          <a:ln w="0">
            <a:noFill/>
          </a:ln>
        </p:spPr>
        <p:style>
          <a:lnRef idx="0"/>
          <a:fillRef idx="0"/>
          <a:effectRef idx="0"/>
          <a:fontRef idx="minor"/>
        </p:style>
        <p:txBody>
          <a:bodyPr lIns="90000" rIns="90000" tIns="46800" bIns="46800" anchor="t">
            <a:spAutoFit/>
          </a:bodyPr>
          <a:p>
            <a:pPr marL="343080" indent="-34308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ERMS</a:t>
            </a:r>
            <a:endParaRPr b="0" lang="en-US" sz="1600" strike="noStrike" u="none">
              <a:solidFill>
                <a:srgbClr val="000000"/>
              </a:solidFill>
              <a:effectLst/>
              <a:uFillTx/>
              <a:latin typeface="Times New Roman"/>
            </a:endParaRPr>
          </a:p>
          <a:p>
            <a:pPr marL="343080" indent="-34308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EnPower</a:t>
            </a:r>
            <a:endParaRPr b="0" lang="en-US" sz="1600" strike="noStrike" u="none">
              <a:solidFill>
                <a:srgbClr val="000000"/>
              </a:solidFill>
              <a:effectLst/>
              <a:uFillTx/>
              <a:latin typeface="Times New Roman"/>
            </a:endParaRPr>
          </a:p>
          <a:p>
            <a:pPr marL="343080" indent="-34308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UK</a:t>
            </a:r>
            <a:endParaRPr b="0" lang="en-US" sz="1600" strike="noStrike" u="none">
              <a:solidFill>
                <a:srgbClr val="000000"/>
              </a:solidFill>
              <a:effectLst/>
              <a:uFillTx/>
              <a:latin typeface="Times New Roman"/>
            </a:endParaRPr>
          </a:p>
          <a:p>
            <a:pPr marL="343080" indent="-34308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RiskTrac</a:t>
            </a:r>
            <a:endParaRPr b="0" lang="en-US" sz="1600" strike="noStrike" u="none">
              <a:solidFill>
                <a:srgbClr val="000000"/>
              </a:solidFill>
              <a:effectLst/>
              <a:uFillTx/>
              <a:latin typeface="Times New Roman"/>
            </a:endParaRPr>
          </a:p>
          <a:p>
            <a:pPr marL="343080" indent="-34308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CAS</a:t>
            </a:r>
            <a:endParaRPr b="0" lang="en-US" sz="1600" strike="noStrike" u="none">
              <a:solidFill>
                <a:srgbClr val="000000"/>
              </a:solidFill>
              <a:effectLst/>
              <a:uFillTx/>
              <a:latin typeface="Times New Roman"/>
            </a:endParaRPr>
          </a:p>
          <a:p>
            <a:pPr marL="343080" indent="-34308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Infinity</a:t>
            </a:r>
            <a:endParaRPr b="0" lang="en-US" sz="1600" strike="noStrike" u="none">
              <a:solidFill>
                <a:srgbClr val="000000"/>
              </a:solidFill>
              <a:effectLst/>
              <a:uFillTx/>
              <a:latin typeface="Times New Roman"/>
            </a:endParaRPr>
          </a:p>
          <a:p>
            <a:pPr marL="343080" indent="-343080">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DPR</a:t>
            </a:r>
            <a:endParaRPr b="0" lang="en-US" sz="1600" strike="noStrike" u="none">
              <a:solidFill>
                <a:srgbClr val="000000"/>
              </a:solidFill>
              <a:effectLst/>
              <a:uFillTx/>
              <a:latin typeface="Times New Roman"/>
            </a:endParaRPr>
          </a:p>
        </p:txBody>
      </p:sp>
      <p:pic>
        <p:nvPicPr>
          <p:cNvPr id="138" name="" descr=""/>
          <p:cNvPicPr/>
          <p:nvPr/>
        </p:nvPicPr>
        <p:blipFill>
          <a:blip r:embed="rId1"/>
          <a:stretch/>
        </p:blipFill>
        <p:spPr>
          <a:xfrm>
            <a:off x="2266920" y="3162240"/>
            <a:ext cx="254160" cy="254160"/>
          </a:xfrm>
          <a:prstGeom prst="rect">
            <a:avLst/>
          </a:prstGeom>
          <a:noFill/>
          <a:ln w="0">
            <a:noFill/>
          </a:ln>
        </p:spPr>
      </p:pic>
      <p:pic>
        <p:nvPicPr>
          <p:cNvPr id="139" name="" descr=""/>
          <p:cNvPicPr/>
          <p:nvPr/>
        </p:nvPicPr>
        <p:blipFill>
          <a:blip r:embed="rId2"/>
          <a:stretch/>
        </p:blipFill>
        <p:spPr>
          <a:xfrm>
            <a:off x="2266920" y="3390840"/>
            <a:ext cx="254160" cy="254160"/>
          </a:xfrm>
          <a:prstGeom prst="rect">
            <a:avLst/>
          </a:prstGeom>
          <a:noFill/>
          <a:ln w="0">
            <a:noFill/>
          </a:ln>
        </p:spPr>
      </p:pic>
      <p:pic>
        <p:nvPicPr>
          <p:cNvPr id="140" name="" descr=""/>
          <p:cNvPicPr/>
          <p:nvPr/>
        </p:nvPicPr>
        <p:blipFill>
          <a:blip r:embed="rId3"/>
          <a:stretch/>
        </p:blipFill>
        <p:spPr>
          <a:xfrm>
            <a:off x="2266920" y="3898800"/>
            <a:ext cx="254160" cy="254160"/>
          </a:xfrm>
          <a:prstGeom prst="rect">
            <a:avLst/>
          </a:prstGeom>
          <a:noFill/>
          <a:ln w="0">
            <a:noFill/>
          </a:ln>
        </p:spPr>
      </p:pic>
      <p:sp>
        <p:nvSpPr>
          <p:cNvPr id="3" name="PlaceHolder 2"/>
          <p:cNvSpPr>
            <a:spLocks noGrp="1"/>
          </p:cNvSpPr>
          <p:nvPr>
            <p:ph type="sldNum" idx="1"/>
          </p:nvPr>
        </p:nvSpPr>
        <p:spPr/>
        <p:txBody>
          <a:bodyPr/>
          <a:p>
            <a:fld id="{E2583D2B-B8EE-4292-8B23-A33AC4FD403C}"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17456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2000-01-26T12:50:12Z</dcterms:created>
  <dc:creator>Dawn D. Rodriguez</dc:creator>
  <dc:description/>
  <dc:language>en-US</dc:language>
  <cp:lastModifiedBy>tvictori</cp:lastModifiedBy>
  <cp:lastPrinted>2000-10-17T11:45:52Z</cp:lastPrinted>
  <dcterms:modified xsi:type="dcterms:W3CDTF">2001-09-10T14:01:09Z</dcterms:modified>
  <cp:revision>487</cp:revision>
  <dc:subject/>
  <dc:title>No Slide Title</dc:title>
</cp:coreProperties>
</file>