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9895C8-B523-483A-965D-66ECC37AD0B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C49105-460C-4B51-8777-971D1452EF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Grand Slam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Meeting Agenda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4920" y="1828800"/>
            <a:ext cx="815328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Description of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Structure/Benefits of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Agreement of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Execution/Timelines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Miscellaneous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153280" y="6400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Grand Slam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4920" y="1600200"/>
            <a:ext cx="8153280" cy="521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Enron Corp. sells MTBE Plant and Mt. Belvieu Storage to EOTT for $100 MM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MTBE Plant Purchase Price and current book value:  $65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Mt. Belvieu Storage:  $35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assumes all commodity risk from EOTT for MTBE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sells Normal Butane 10 year fixed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sells Fixed Price Methanol until conversion to Iso Octane (assume Q1 2004)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buys Fixed Price MTBE until conversion to Iso Octane (assume Q1 2004)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buys Iso Octane after conversion (assume Q1 2004)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153280" y="6400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Grand Slam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20" y="1523880"/>
            <a:ext cx="8153280" cy="31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economics to EOTT embedded in commodity hedges are as follows: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$0.192 covers operating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$0.04 covers return of invested capital of $65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$0.04 covers 14% fixed rate of return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Total hedge costs incurred by EGM will equal $0.272 per gallon.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EOTT to receive approximately $45 million in  net cash flow for the life of contract.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153280" y="6400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Grand Slam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4920" y="1523880"/>
            <a:ext cx="8153280" cy="30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to convert to Iso Octane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 option to convert owned by EGM and assumed to be $50 million.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EGM to pay premium for option to convert and value of option will be reflected in a reduction in total hedge cost to Iso octane should option be exercised by EGM.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Capital Expenditures covered by EGM through commodity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Return of Investment of Iso Octane Calculated in Initial 10 Year period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has option to extend hedges for years 11 - 20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153280" y="6400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Grand Slam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04920" y="1523880"/>
            <a:ext cx="8153280" cy="249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Should EGM not want MTBE or to exercise the option to convert the MTBE Plant: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EOTT  maintains $0.08 for remainder of 10 year term of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Unwind of Hedges for remainder of 10 year term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No supply or off take commitments from EGM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EOTT is free to manage their asset at their sole discretion.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153280" y="6400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Grand Slam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Structure/Benefits of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0880" y="1295280"/>
            <a:ext cx="2133720" cy="59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EOTT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Aquires an asset base with fixed return &amp; positive cash flow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Platform for further growth (Storage, Iso Octane)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Diversification of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Enhanced shareholder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Increases fixed dividend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Arrangement allows for off balance sheet financing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existing accounting/overhead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153280" y="6400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895480" y="1295280"/>
            <a:ext cx="2133720" cy="356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EGM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risk in  liquid, well known commodity areas (MTBE, Iso Butane, Methanol, Nat Gas)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opportunities to EOTT for expansion (Storage, Iso Octane)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 dated trading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67280" y="1295280"/>
            <a:ext cx="2133720" cy="186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Clean fuel assets off of the  balance sheet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Participation in upside on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2001-05-09T13:50:16Z</dcterms:created>
  <dc:creator>cthomaso</dc:creator>
  <dc:description/>
  <dc:language>en-US</dc:language>
  <cp:lastModifiedBy>cthomaso</cp:lastModifiedBy>
  <dcterms:modified xsi:type="dcterms:W3CDTF">2001-05-09T20:02:49Z</dcterms:modified>
  <cp:revision>16</cp:revision>
  <dc:subject/>
  <dc:title>Project Grand Slam Meeting Agenda </dc:title>
</cp:coreProperties>
</file>