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slides/_rels/slide1.xml.rels" ContentType="application/vnd.openxmlformats-package.relationships+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6858000" cy="9144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933120" y="50400"/>
            <a:ext cx="6000840" cy="863640"/>
          </a:xfrm>
          <a:prstGeom prst="rect">
            <a:avLst/>
          </a:prstGeom>
          <a:noFill/>
          <a:ln w="0">
            <a:noFill/>
          </a:ln>
        </p:spPr>
        <p:txBody>
          <a:bodyPr lIns="97200" rIns="97200" tIns="48600" bIns="0" anchor="ctr">
            <a:noAutofit/>
          </a:bodyPr>
          <a:p>
            <a:pPr indent="0">
              <a:buNone/>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
        <p:nvSpPr>
          <p:cNvPr id="1" name="PlaceHolder 2"/>
          <p:cNvSpPr>
            <a:spLocks noGrp="1"/>
          </p:cNvSpPr>
          <p:nvPr>
            <p:ph type="body"/>
          </p:nvPr>
        </p:nvSpPr>
        <p:spPr>
          <a:xfrm>
            <a:off x="343080" y="1727280"/>
            <a:ext cx="6000480" cy="5689440"/>
          </a:xfrm>
          <a:prstGeom prst="rect">
            <a:avLst/>
          </a:prstGeom>
          <a:noFill/>
          <a:ln w="0">
            <a:noFill/>
          </a:ln>
        </p:spPr>
        <p:txBody>
          <a:bodyPr lIns="90000" rIns="90000" tIns="46800" bIns="46800" anchor="t">
            <a:normAutofit/>
          </a:bodyPr>
          <a:p>
            <a:pPr marL="343080" indent="-343080">
              <a:spcBef>
                <a:spcPts val="400"/>
              </a:spcBef>
              <a:buSzPct val="102837"/>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Click to edit the outline text format</a:t>
            </a:r>
            <a:endParaRPr b="1" lang="en-US" sz="1600" strike="noStrike" u="none">
              <a:solidFill>
                <a:srgbClr val="000000"/>
              </a:solidFill>
              <a:effectLst/>
              <a:uFillTx/>
              <a:latin typeface="Arial"/>
            </a:endParaRPr>
          </a:p>
          <a:p>
            <a:pPr lvl="1" marL="743040" indent="-285840">
              <a:spcBef>
                <a:spcPts val="400"/>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Second Outline Level</a:t>
            </a:r>
            <a:endParaRPr b="1" lang="en-US" sz="1600" strike="noStrike" u="none">
              <a:solidFill>
                <a:srgbClr val="000000"/>
              </a:solidFill>
              <a:effectLst/>
              <a:uFillTx/>
              <a:latin typeface="Arial"/>
            </a:endParaRPr>
          </a:p>
          <a:p>
            <a:pPr lvl="2" marL="1143000" indent="-228600">
              <a:spcBef>
                <a:spcPts val="400"/>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Third Outline Level</a:t>
            </a:r>
            <a:endParaRPr b="1" lang="en-US" sz="1600" strike="noStrike" u="none">
              <a:solidFill>
                <a:srgbClr val="000000"/>
              </a:solidFill>
              <a:effectLst/>
              <a:uFillTx/>
              <a:latin typeface="Arial"/>
            </a:endParaRPr>
          </a:p>
          <a:p>
            <a:pPr lvl="3" marL="1600200" indent="-228600">
              <a:spcBef>
                <a:spcPts val="400"/>
              </a:spcBef>
              <a:buClr>
                <a:srgbClr val="80808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Fourth Outline Level</a:t>
            </a:r>
            <a:endParaRPr b="1" lang="en-US" sz="1600" strike="noStrike" u="none">
              <a:solidFill>
                <a:srgbClr val="000000"/>
              </a:solidFill>
              <a:effectLst/>
              <a:uFillTx/>
              <a:latin typeface="Arial"/>
            </a:endParaRPr>
          </a:p>
          <a:p>
            <a:pPr lvl="4" marL="2057400" indent="-228600">
              <a:spcBef>
                <a:spcPts val="400"/>
              </a:spcBef>
              <a:buClr>
                <a:srgbClr val="80808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Fifth Outline Level</a:t>
            </a:r>
            <a:endParaRPr b="1" lang="en-US" sz="1600" strike="noStrike" u="none">
              <a:solidFill>
                <a:srgbClr val="000000"/>
              </a:solidFill>
              <a:effectLst/>
              <a:uFillTx/>
              <a:latin typeface="Arial"/>
            </a:endParaRPr>
          </a:p>
          <a:p>
            <a:pPr lvl="5"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Sixth Outline Level</a:t>
            </a:r>
            <a:endParaRPr b="1" lang="en-US" sz="1600" strike="noStrike" u="none">
              <a:solidFill>
                <a:srgbClr val="000000"/>
              </a:solidFill>
              <a:effectLst/>
              <a:uFillTx/>
              <a:latin typeface="Arial"/>
            </a:endParaRPr>
          </a:p>
          <a:p>
            <a:pPr lvl="6"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Seventh Outline Level</a:t>
            </a:r>
            <a:endParaRPr b="1" lang="en-US" sz="1600" strike="noStrike" u="none">
              <a:solidFill>
                <a:srgbClr val="000000"/>
              </a:solidFill>
              <a:effectLst/>
              <a:uFillTx/>
              <a:latin typeface="Arial"/>
            </a:endParaRPr>
          </a:p>
        </p:txBody>
      </p:sp>
      <p:sp>
        <p:nvSpPr>
          <p:cNvPr id="2" name="PlaceHolder 3"/>
          <p:cNvSpPr>
            <a:spLocks noGrp="1"/>
          </p:cNvSpPr>
          <p:nvPr>
            <p:ph type="ftr" idx="1"/>
          </p:nvPr>
        </p:nvSpPr>
        <p:spPr>
          <a:xfrm>
            <a:off x="4629240" y="8838720"/>
            <a:ext cx="2571840" cy="40644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808080"/>
                </a:solidFill>
                <a:effectLst/>
                <a:uFillTx/>
                <a:latin typeface="Arial Narrow"/>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808080"/>
                </a:solidFill>
                <a:effectLst/>
                <a:uFillTx/>
                <a:latin typeface="Arial Narrow"/>
              </a:rPr>
              <a:t>&lt;footer&gt;</a:t>
            </a:r>
            <a:r>
              <a:rPr b="1" lang="en-US" sz="1000" strike="noStrike" u="none">
                <a:solidFill>
                  <a:srgbClr val="808080"/>
                </a:solidFill>
                <a:effectLst/>
                <a:uFillTx/>
                <a:latin typeface="Arial Narrow"/>
              </a:rPr>
              <a:t>Proprietary and Confidential</a:t>
            </a:r>
            <a:endParaRPr b="0" lang="en-US" sz="1000" strike="noStrike" u="none">
              <a:solidFill>
                <a:srgbClr val="000000"/>
              </a:solidFill>
              <a:effectLst/>
              <a:uFillTx/>
              <a:latin typeface="Times New Roman"/>
            </a:endParaRPr>
          </a:p>
        </p:txBody>
      </p:sp>
      <p:grpSp>
        <p:nvGrpSpPr>
          <p:cNvPr id="3" name=""/>
          <p:cNvGrpSpPr/>
          <p:nvPr/>
        </p:nvGrpSpPr>
        <p:grpSpPr>
          <a:xfrm>
            <a:off x="171360" y="69840"/>
            <a:ext cx="742680" cy="812520"/>
            <a:chOff x="171360" y="69840"/>
            <a:chExt cx="742680" cy="812520"/>
          </a:xfrm>
        </p:grpSpPr>
        <p:sp>
          <p:nvSpPr>
            <p:cNvPr id="4" name=""/>
            <p:cNvSpPr/>
            <p:nvPr/>
          </p:nvSpPr>
          <p:spPr>
            <a:xfrm>
              <a:off x="329400" y="302040"/>
              <a:ext cx="584640" cy="580320"/>
            </a:xfrm>
            <a:prstGeom prst="roundRect">
              <a:avLst>
                <a:gd name="adj" fmla="val 16667"/>
              </a:avLst>
            </a:prstGeom>
            <a:noFill/>
            <a:ln w="1908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171360" y="69840"/>
              <a:ext cx="409320" cy="457920"/>
            </a:xfrm>
            <a:custGeom>
              <a:avLst/>
              <a:gdLst>
                <a:gd name="textAreaLeft" fmla="*/ 29160 w 409320"/>
                <a:gd name="textAreaRight" fmla="*/ 380160 w 409320"/>
                <a:gd name="textAreaTop" fmla="*/ 29160 h 457920"/>
                <a:gd name="textAreaBottom" fmla="*/ 428760 h 457920"/>
              </a:gdLst>
              <a:ahLst/>
              <a:cxnLst/>
              <a:rect l="textAreaLeft" t="textAreaTop" r="textAreaRight" b="textAreaBottom"/>
              <a:pathLst>
                <a:path w="21600" h="24162">
                  <a:moveTo>
                    <a:pt x="5278" y="0"/>
                  </a:moveTo>
                  <a:arcTo wR="5278" hR="5278" stAng="16200000" swAng="-5400000"/>
                  <a:lnTo>
                    <a:pt x="0" y="18884"/>
                  </a:lnTo>
                  <a:arcTo wR="5278" hR="5278" stAng="10800000" swAng="-5400000"/>
                  <a:lnTo>
                    <a:pt x="16322" y="24162"/>
                  </a:lnTo>
                  <a:arcTo wR="5278" hR="5278" stAng="5400000" swAng="-5400000"/>
                  <a:lnTo>
                    <a:pt x="21600" y="5278"/>
                  </a:lnTo>
                  <a:arcTo wR="5278" hR="5278" stAng="0" swAng="-5400000"/>
                  <a:close/>
                </a:path>
              </a:pathLst>
            </a:custGeom>
            <a:noFill/>
            <a:ln w="19080">
              <a:solidFill>
                <a:srgbClr val="c0c0c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6" name=""/>
          <p:cNvSpPr/>
          <p:nvPr/>
        </p:nvSpPr>
        <p:spPr>
          <a:xfrm>
            <a:off x="274680" y="1143000"/>
            <a:ext cx="6308640" cy="122400"/>
          </a:xfrm>
          <a:prstGeom prst="roundRect">
            <a:avLst>
              <a:gd name="adj" fmla="val 16667"/>
            </a:avLst>
          </a:prstGeom>
          <a:gradFill rotWithShape="0">
            <a:gsLst>
              <a:gs pos="0">
                <a:srgbClr val="3b3b3b"/>
              </a:gs>
              <a:gs pos="100000">
                <a:srgbClr val="80808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856800" y="456840"/>
            <a:ext cx="6000840" cy="482760"/>
          </a:xfrm>
          <a:prstGeom prst="rect">
            <a:avLst/>
          </a:prstGeom>
          <a:noFill/>
          <a:ln w="0">
            <a:noFill/>
          </a:ln>
        </p:spPr>
        <p:txBody>
          <a:bodyPr lIns="97200" rIns="97200" tIns="48600" bIns="0" anchor="ctr">
            <a:noAutofit/>
          </a:bodyPr>
          <a:p>
            <a:pPr indent="0">
              <a:buNone/>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2000" strike="noStrike" u="none">
                <a:solidFill>
                  <a:srgbClr val="000000"/>
                </a:solidFill>
                <a:effectLst/>
                <a:uFillTx/>
                <a:latin typeface="Arial"/>
                <a:ea typeface="Times New Roman"/>
              </a:rPr>
              <a:t>Project Development Simulation and Case Study</a:t>
            </a:r>
            <a:br>
              <a:rPr sz="2000"/>
            </a:br>
            <a:endParaRPr b="1" lang="en-US" sz="2000" strike="noStrike" u="none">
              <a:solidFill>
                <a:srgbClr val="000000"/>
              </a:solidFill>
              <a:effectLst/>
              <a:uFillTx/>
              <a:latin typeface="Arial"/>
            </a:endParaRPr>
          </a:p>
        </p:txBody>
      </p:sp>
      <p:sp>
        <p:nvSpPr>
          <p:cNvPr id="8" name=""/>
          <p:cNvSpPr/>
          <p:nvPr/>
        </p:nvSpPr>
        <p:spPr>
          <a:xfrm>
            <a:off x="457200" y="1371600"/>
            <a:ext cx="6035760" cy="6199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Times New Roman"/>
              </a:rPr>
              <a:t>Enron makes a market in developing power plant assets through its Power Origination Teams based in Portland and Houston.  After 18 months in the invigorating Enron Analyst and Associate Program, you have been recognized for your commercial, financial and negotiating acumen and promoted to Manager in the Enron Americas Origination Team. Given your capabilities and strong potential, Louise Kitchen, COO of Enron Americas, has selected you to develop the next power project for Enron.  Louise has left the field wide-open and you have the ability to site your project in either the Eastern or Western regions of the U.S.  However, she has required that you minimize development expenditures, minimize resource allocation and procure financing for at least 60% of the project.  You have only one hour to come up with a proposal and the Enron Corp. Board of Directors is meeting at 2:00 pm EDT on Friday, October 26, 2001, to consider your proposal, so time is of the essence!</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Times New Roman"/>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Times New Roman"/>
              </a:rPr>
              <a:t>The following minimum information regarding the “what?” and the “why?” will be required for the Deal Approval Sheet (the “DASH”) summarizing the proposal for the Board of Directors: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Times New Roman"/>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Strategic Analysis</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What should the strategy be?</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Where will you build your project?</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What fuel and technology will the project use?</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How does this fit with your corporate strategy and existing assets?</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What are your competitors doing in this area and how will it affect you?</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If you were the Enron Board of Directors, what would you need to know to make an informed decision about whether to approve this proposal? </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What types of disciplines do you need on the team?</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What core competencies does this project make use of?</a:t>
            </a:r>
            <a:endParaRPr b="0" lang="en-US" sz="1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Risk Analysis</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What are the risks associated with developing the project from scratch through to operation and how might they be mitigated?</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What are the regulatory issues?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Times New Roman"/>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Economic Analysis</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How will you evaluate the economics of the project and how will you compare it to other projects?</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What return would you require for this type of project and why? How would you determine that price?</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How will you finance the project?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Times New Roman"/>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Performance and Exit</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How should project performance be monitored? </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How should people be compensated relative to the performance?</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Should there be an exit strategy?  How else might you be able to create liquidity in the future on this asset if needed?</a:t>
            </a:r>
            <a:endParaRPr b="0" lang="en-US" sz="1000" strike="noStrike" u="none">
              <a:solidFill>
                <a:srgbClr val="000000"/>
              </a:solidFill>
              <a:effectLst/>
              <a:uFillTx/>
              <a:latin typeface="Times New Roman"/>
            </a:endParaRPr>
          </a:p>
        </p:txBody>
      </p:sp>
      <p:grpSp>
        <p:nvGrpSpPr>
          <p:cNvPr id="9" name=""/>
          <p:cNvGrpSpPr/>
          <p:nvPr/>
        </p:nvGrpSpPr>
        <p:grpSpPr>
          <a:xfrm>
            <a:off x="5181480" y="7848720"/>
            <a:ext cx="1066680" cy="990360"/>
            <a:chOff x="5181480" y="7848720"/>
            <a:chExt cx="1066680" cy="990360"/>
          </a:xfrm>
        </p:grpSpPr>
        <p:pic>
          <p:nvPicPr>
            <p:cNvPr id="10" name="ENE_C_WHI" descr=""/>
            <p:cNvPicPr/>
            <p:nvPr/>
          </p:nvPicPr>
          <p:blipFill>
            <a:blip r:embed="rId1"/>
            <a:stretch/>
          </p:blipFill>
          <p:spPr>
            <a:xfrm>
              <a:off x="5181480" y="7848720"/>
              <a:ext cx="963720" cy="990360"/>
            </a:xfrm>
            <a:prstGeom prst="rect">
              <a:avLst/>
            </a:prstGeom>
            <a:noFill/>
            <a:ln w="0">
              <a:noFill/>
            </a:ln>
          </p:spPr>
        </p:pic>
        <p:sp>
          <p:nvSpPr>
            <p:cNvPr id="11" name=""/>
            <p:cNvSpPr/>
            <p:nvPr/>
          </p:nvSpPr>
          <p:spPr>
            <a:xfrm>
              <a:off x="6024960" y="8366400"/>
              <a:ext cx="223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9bff"/>
                  </a:solidFill>
                  <a:effectLst/>
                  <a:uFillTx/>
                  <a:latin typeface="Arial"/>
                </a:rPr>
                <a:t>®</a:t>
              </a:r>
              <a:endParaRPr b="0" lang="en-US" sz="1200" strike="noStrike" u="none">
                <a:solidFill>
                  <a:srgbClr val="000000"/>
                </a:solidFill>
                <a:effectLst/>
                <a:uFillTx/>
                <a:latin typeface="Times New Roman"/>
              </a:endParaRPr>
            </a:p>
          </p:txBody>
        </p:sp>
      </p:grpSp>
    </p:spTree>
  </p:cSld>
  <p:transition>
    <p:random/>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2001-10-24T13:37:22Z</dcterms:created>
  <dc:creator>cschneid</dc:creator>
  <dc:description/>
  <dc:language>en-US</dc:language>
  <cp:lastModifiedBy>cschneid</cp:lastModifiedBy>
  <dcterms:modified xsi:type="dcterms:W3CDTF">2001-10-24T13:48:48Z</dcterms:modified>
  <cp:revision>4</cp:revision>
  <dc:subject/>
  <dc:title>Project Development Simulation and Case Study </dc:title>
</cp:coreProperties>
</file>