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_rels/presentation.xml.rels" ContentType="application/vnd.openxmlformats-package.relationships+xml"/>
  <Override PartName="/ppt/media/image1.png" ContentType="image/png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slide1.xml" ContentType="application/vnd.openxmlformats-officedocument.presentationml.slide+xml"/>
  <Override PartName="/ppt/slides/_rels/slide8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</p:sldIdLst>
  <p:sldSz cx="9737725" cy="7451725"/>
  <p:notesSz cx="7034213" cy="91948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810720" y="247320"/>
            <a:ext cx="8277480" cy="12430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ctr">
            <a:spAutoFit/>
          </a:bodyPr>
          <a:p>
            <a:pPr indent="0" algn="ct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endParaRPr b="1" lang="en-US" sz="43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729720" y="1820520"/>
            <a:ext cx="8277480" cy="43894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t">
            <a:normAutofit/>
          </a:bodyPr>
          <a:p>
            <a:pPr indent="0">
              <a:spcBef>
                <a:spcPts val="751"/>
              </a:spcBef>
              <a:buNone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320749B-8287-4674-8789-D72B7FF0F184}" type="slidenum">
              <a:t>&lt;#&gt;</a:t>
            </a:fld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4A760C9-6CFD-46BD-AB7A-7173F8564385}" type="slidenum">
              <a:t>&lt;#&gt;</a:t>
            </a:fld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810720" y="247320"/>
            <a:ext cx="8277480" cy="12430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ctr">
            <a:spAutoFit/>
          </a:bodyPr>
          <a:p>
            <a:pPr indent="0" algn="ct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endParaRPr b="1" lang="en-US" sz="43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729720" y="1820520"/>
            <a:ext cx="8277480" cy="438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A8E2120-0A5F-431F-B71A-7C93929426A0}" type="slidenum">
              <a:t>&lt;#&gt;</a:t>
            </a:fld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810720" y="247320"/>
            <a:ext cx="8277480" cy="12430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ctr">
            <a:noAutofit/>
          </a:bodyPr>
          <a:p>
            <a:pPr indent="0" algn="ct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43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Click to edit the title text format</a:t>
            </a:r>
            <a:endParaRPr b="1" lang="en-US" sz="43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729720" y="1820520"/>
            <a:ext cx="8277480" cy="43894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t">
            <a:normAutofit/>
          </a:bodyPr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Click to edit the outline text format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798480" indent="-307800">
              <a:spcBef>
                <a:spcPts val="751"/>
              </a:spcBef>
              <a:buClr>
                <a:srgbClr val="000000"/>
              </a:buClr>
              <a:buFont typeface="Bell MT"/>
              <a:buChar char="–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Second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2" marL="1227240" indent="-24444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Third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3" marL="1719360" indent="-246240">
              <a:spcBef>
                <a:spcPts val="751"/>
              </a:spcBef>
              <a:buClr>
                <a:srgbClr val="000000"/>
              </a:buClr>
              <a:buFont typeface="Bell MT"/>
              <a:buChar char="–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Fourth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4" marL="2209680" indent="-245880">
              <a:spcBef>
                <a:spcPts val="751"/>
              </a:spcBef>
              <a:buClr>
                <a:srgbClr val="000000"/>
              </a:buClr>
              <a:buFont typeface="Bell MT"/>
              <a:buChar char="»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Fifth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5" marL="2209680" indent="-245880">
              <a:spcBef>
                <a:spcPts val="751"/>
              </a:spcBef>
              <a:buClr>
                <a:srgbClr val="000000"/>
              </a:buClr>
              <a:buFont typeface="Bell MT"/>
              <a:buChar char="»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Sixth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6" marL="2209680" indent="-245880">
              <a:spcBef>
                <a:spcPts val="751"/>
              </a:spcBef>
              <a:buClr>
                <a:srgbClr val="000000"/>
              </a:buClr>
              <a:buFont typeface="Bell MT"/>
              <a:buChar char="»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Seventh Outline Level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1"/>
          </p:nvPr>
        </p:nvSpPr>
        <p:spPr>
          <a:xfrm>
            <a:off x="3001680" y="7135560"/>
            <a:ext cx="2028600" cy="41436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t">
            <a:noAutofit/>
          </a:bodyPr>
          <a:lstStyle>
            <a:lvl1pPr indent="0" algn="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fld id="{73E9E0C8-78B6-490B-A960-D453E70A29E9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-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pic>
        <p:nvPicPr>
          <p:cNvPr id="3" name="" descr=""/>
          <p:cNvPicPr/>
          <p:nvPr/>
        </p:nvPicPr>
        <p:blipFill>
          <a:blip r:embed="rId2"/>
          <a:stretch/>
        </p:blipFill>
        <p:spPr>
          <a:xfrm>
            <a:off x="8709120" y="6318360"/>
            <a:ext cx="974520" cy="1076040"/>
          </a:xfrm>
          <a:prstGeom prst="rect">
            <a:avLst/>
          </a:prstGeom>
          <a:noFill/>
          <a:ln w="0">
            <a:noFill/>
          </a:ln>
        </p:spPr>
      </p:pic>
      <p:sp>
        <p:nvSpPr>
          <p:cNvPr id="4" name=""/>
          <p:cNvSpPr/>
          <p:nvPr/>
        </p:nvSpPr>
        <p:spPr>
          <a:xfrm>
            <a:off x="-69840" y="7078680"/>
            <a:ext cx="1000080" cy="38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i="1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DRAFT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729720" y="2484000"/>
            <a:ext cx="8277480" cy="124164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ctr">
            <a:noAutofit/>
          </a:bodyPr>
          <a:p>
            <a:pPr indent="0" algn="ct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43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PROJECT WHY</a:t>
            </a:r>
            <a:br>
              <a:rPr sz="4300"/>
            </a:br>
            <a:br>
              <a:rPr sz="1900"/>
            </a:br>
            <a:r>
              <a:rPr b="1" lang="en-US" sz="43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 Knowledge Call Center</a:t>
            </a:r>
            <a:endParaRPr b="1" lang="en-US" sz="43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subTitle"/>
          </p:nvPr>
        </p:nvSpPr>
        <p:spPr>
          <a:xfrm>
            <a:off x="1447920" y="4190760"/>
            <a:ext cx="6858000" cy="1904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indent="0" algn="ctr">
              <a:spcBef>
                <a:spcPts val="751"/>
              </a:spcBef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"/>
          <p:cNvSpPr/>
          <p:nvPr/>
        </p:nvSpPr>
        <p:spPr>
          <a:xfrm>
            <a:off x="4788000" y="1324080"/>
            <a:ext cx="0" cy="207000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5186520" y="1695600"/>
            <a:ext cx="0" cy="1904760"/>
          </a:xfrm>
          <a:prstGeom prst="line">
            <a:avLst/>
          </a:prstGeom>
          <a:ln w="38160">
            <a:solidFill>
              <a:srgbClr val="ff3300"/>
            </a:solidFill>
            <a:miter/>
            <a:head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3311640" y="179280"/>
            <a:ext cx="3246480" cy="1158840"/>
          </a:xfrm>
          <a:prstGeom prst="ellipse">
            <a:avLst/>
          </a:prstGeom>
          <a:gradFill rotWithShape="0">
            <a:gsLst>
              <a:gs pos="0">
                <a:srgbClr val="620043"/>
              </a:gs>
              <a:gs pos="100000">
                <a:srgbClr val="d60093"/>
              </a:gs>
            </a:gsLst>
            <a:path path="rect">
              <a:fillToRect l="50000" t="50000" r="50000" b="50000"/>
            </a:path>
          </a:gra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Bell MT"/>
              </a:rPr>
              <a:t>GPG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3000" strike="noStrike" u="none">
                <a:solidFill>
                  <a:srgbClr val="ffff00"/>
                </a:solidFill>
                <a:effectLst/>
                <a:uFillTx/>
                <a:latin typeface="Bell MT"/>
              </a:rPr>
              <a:t>Customer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5868720" y="1714680"/>
            <a:ext cx="3917160" cy="783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2600" strike="noStrike" u="none">
                <a:solidFill>
                  <a:srgbClr val="3333cc"/>
                </a:solidFill>
                <a:effectLst/>
                <a:uFillTx/>
                <a:latin typeface="Bell MT"/>
              </a:rPr>
              <a:t>“My GPG Capacity.Com”</a:t>
            </a:r>
            <a:endParaRPr b="0" lang="en-US" sz="2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900" strike="noStrike" u="none">
                <a:solidFill>
                  <a:srgbClr val="3333cc"/>
                </a:solidFill>
                <a:effectLst/>
                <a:uFillTx/>
                <a:latin typeface="Bell MT"/>
              </a:rPr>
              <a:t>(Customized Information)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3002040" y="3478320"/>
            <a:ext cx="4138560" cy="2977920"/>
          </a:xfrm>
          <a:prstGeom prst="ellipse">
            <a:avLst/>
          </a:prstGeom>
          <a:gradFill rotWithShape="0">
            <a:gsLst>
              <a:gs pos="0">
                <a:srgbClr val="620043"/>
              </a:gs>
              <a:gs pos="100000">
                <a:srgbClr val="d60093"/>
              </a:gs>
            </a:gsLst>
            <a:path path="rect">
              <a:fillToRect l="50000" t="50000" r="50000" b="50000"/>
            </a:path>
          </a:gradFill>
          <a:ln w="381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ctr">
            <a:noAutofit/>
          </a:bodyPr>
          <a:p>
            <a:pPr algn="ctr"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2100" strike="noStrike" u="none">
                <a:solidFill>
                  <a:srgbClr val="ffff00"/>
                </a:solidFill>
                <a:effectLst/>
                <a:uFillTx/>
                <a:latin typeface="Bell MT"/>
              </a:rPr>
              <a:t>GPG Pipeline Knowledge Center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7375680" y="4956120"/>
            <a:ext cx="2190600" cy="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7291080" y="4486320"/>
            <a:ext cx="201816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Market Intelligence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7300800" y="5010120"/>
            <a:ext cx="221112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To GPG Pricing Desk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37800" y="4114800"/>
            <a:ext cx="134532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Run Process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1520" y="4664160"/>
            <a:ext cx="205452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Analytical Research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52560" y="5270400"/>
            <a:ext cx="260748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GPG Pricing Desk (Mktg)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3406320" y="5173560"/>
            <a:ext cx="303480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i="1" lang="en-US" sz="1700" strike="noStrike" u="none">
                <a:solidFill>
                  <a:srgbClr val="ffff00"/>
                </a:solidFill>
                <a:effectLst/>
                <a:uFillTx/>
                <a:latin typeface="Bell MT"/>
              </a:rPr>
              <a:t>“Knowledge Based Dashboard”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92160" y="5686560"/>
            <a:ext cx="2490840" cy="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 flipV="1" rot="5400000">
            <a:off x="4554000" y="2422440"/>
            <a:ext cx="1794960" cy="3268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1500" strike="noStrike" u="none">
                <a:solidFill>
                  <a:srgbClr val="009900"/>
                </a:solidFill>
                <a:effectLst/>
                <a:uFillTx/>
                <a:latin typeface="Times New Roman"/>
              </a:rPr>
              <a:t>Push Info Real-Time</a:t>
            </a:r>
            <a:endParaRPr b="0" lang="en-US" sz="15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245520" y="3382920"/>
            <a:ext cx="148392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(INTERNAL)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7692480" y="3335400"/>
            <a:ext cx="1483920" cy="357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8280" rIns="98280" tIns="48960" bIns="4896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1700" strike="noStrike" u="none">
                <a:solidFill>
                  <a:srgbClr val="009900"/>
                </a:solidFill>
                <a:effectLst/>
                <a:uFillTx/>
                <a:latin typeface="Bell MT"/>
              </a:rPr>
              <a:t>(INTERNAL)</a:t>
            </a:r>
            <a:endParaRPr b="0" lang="en-US" sz="17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0" y="0"/>
            <a:ext cx="1198440" cy="3877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8280" rIns="98280" tIns="48960" bIns="48960" anchor="t">
            <a:spAutoFit/>
          </a:bodyPr>
          <a:p>
            <a:pPr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i="1" lang="en-US" sz="19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Proposal</a:t>
            </a:r>
            <a:endParaRPr b="0" lang="en-US" sz="1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82440" y="4524480"/>
            <a:ext cx="2492640" cy="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60480" y="5067360"/>
            <a:ext cx="2492280" cy="0"/>
          </a:xfrm>
          <a:prstGeom prst="line">
            <a:avLst/>
          </a:prstGeom>
          <a:ln w="38160">
            <a:solidFill>
              <a:srgbClr val="ff33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44B02939-551B-4CCD-AA4E-BE79E6F11608}" type="slidenum">
              <a:t>2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PlaceHolder 1"/>
          <p:cNvSpPr>
            <a:spLocks noGrp="1"/>
          </p:cNvSpPr>
          <p:nvPr>
            <p:ph type="title"/>
          </p:nvPr>
        </p:nvSpPr>
        <p:spPr>
          <a:xfrm>
            <a:off x="810720" y="247320"/>
            <a:ext cx="8277480" cy="12430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ctr">
            <a:noAutofit/>
          </a:bodyPr>
          <a:p>
            <a:pPr indent="0" algn="ct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43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Knowledge Call Center - Long Range Vision</a:t>
            </a:r>
            <a:endParaRPr b="1" lang="en-US" sz="43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31" name="PlaceHolder 2"/>
          <p:cNvSpPr>
            <a:spLocks noGrp="1"/>
          </p:cNvSpPr>
          <p:nvPr>
            <p:ph/>
          </p:nvPr>
        </p:nvSpPr>
        <p:spPr>
          <a:xfrm>
            <a:off x="729720" y="1820520"/>
            <a:ext cx="8277480" cy="43894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t">
            <a:normAutofit lnSpcReduction="9999"/>
          </a:bodyPr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Customers can access a single number for all transactional inquiries (including technical support)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Our customer service representatives have computer screens that provide ready access to the information needed to answer questions on the spot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Call center provides cross-pipeline support for evening hours and emergency back-up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8E5D6CBC-93F1-4C58-A448-3DEF1AE830A3}" type="slidenum">
              <a:t>3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PlaceHolder 1"/>
          <p:cNvSpPr>
            <a:spLocks noGrp="1"/>
          </p:cNvSpPr>
          <p:nvPr>
            <p:ph type="title"/>
          </p:nvPr>
        </p:nvSpPr>
        <p:spPr>
          <a:xfrm>
            <a:off x="810720" y="247320"/>
            <a:ext cx="8277480" cy="12430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ctr">
            <a:noAutofit/>
          </a:bodyPr>
          <a:p>
            <a:pPr indent="0" algn="ct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43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GPG Knowledge Center</a:t>
            </a:r>
            <a:endParaRPr b="1" lang="en-US" sz="43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33" name="PlaceHolder 2"/>
          <p:cNvSpPr>
            <a:spLocks noGrp="1"/>
          </p:cNvSpPr>
          <p:nvPr>
            <p:ph/>
          </p:nvPr>
        </p:nvSpPr>
        <p:spPr>
          <a:xfrm>
            <a:off x="729720" y="1820520"/>
            <a:ext cx="8277480" cy="43894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t">
            <a:normAutofit fontScale="77500" lnSpcReduction="19999"/>
          </a:bodyPr>
          <a:p>
            <a:pPr marL="368280" indent="-368280">
              <a:spcBef>
                <a:spcPts val="751"/>
              </a:spcBef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3000" strike="noStrike" u="sng">
                <a:solidFill>
                  <a:srgbClr val="000000"/>
                </a:solidFill>
                <a:effectLst/>
                <a:uFillTx/>
                <a:latin typeface="Bell MT"/>
              </a:rPr>
              <a:t>Experts in the Areas of</a:t>
            </a: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: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798480" indent="-30780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Nomination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798480" indent="-30780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Scheduling 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798480" indent="-30780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Measurement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798480" indent="-30780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Accounting/Invoicing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798480" indent="-30780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Contracts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798480" indent="-30780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Storage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798480" indent="-30780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Capacity Release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798480" indent="-30780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EDI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1" marL="798480" indent="-30780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Internet/EBB (technical)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9DD89D88-2AA1-4685-8923-5FBE477177A3}" type="slidenum">
              <a:t>4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810720" y="247320"/>
            <a:ext cx="8277480" cy="12430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ctr">
            <a:noAutofit/>
          </a:bodyPr>
          <a:p>
            <a:pPr indent="0" algn="ct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43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GPG Knowledge Center</a:t>
            </a:r>
            <a:endParaRPr b="1" lang="en-US" sz="43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/>
          </p:nvPr>
        </p:nvSpPr>
        <p:spPr>
          <a:xfrm>
            <a:off x="323640" y="1820520"/>
            <a:ext cx="9171000" cy="480204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t">
            <a:normAutofit/>
          </a:bodyPr>
          <a:p>
            <a:pPr marL="368280" indent="-368280">
              <a:spcBef>
                <a:spcPts val="751"/>
              </a:spcBef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3000" strike="noStrike" u="sng">
                <a:solidFill>
                  <a:srgbClr val="000000"/>
                </a:solidFill>
                <a:effectLst/>
                <a:uFillTx/>
                <a:latin typeface="Bell MT"/>
              </a:rPr>
              <a:t>Tools Needed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: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Telephone/Internet Systems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Knowledge based system (a system that contains all the information to answer the questions on a timely basis)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Technical tools to formulate real-time answers to all expert areas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Electronic tools to push information internal/external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Highly trained personnel for Knowledge Center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A61F5128-284E-42BB-BE70-98C414591374}" type="slidenum">
              <a:t>5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810720" y="247320"/>
            <a:ext cx="8277480" cy="12430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ctr">
            <a:noAutofit/>
          </a:bodyPr>
          <a:p>
            <a:pPr indent="0" algn="ct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43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GPG Knowledge Center</a:t>
            </a:r>
            <a:endParaRPr b="1" lang="en-US" sz="43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729720" y="2049480"/>
            <a:ext cx="8277480" cy="41608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t">
            <a:normAutofit/>
          </a:bodyPr>
          <a:p>
            <a:pPr marL="368280" indent="-368280">
              <a:spcBef>
                <a:spcPts val="751"/>
              </a:spcBef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3000" strike="noStrike" u="sng">
                <a:solidFill>
                  <a:srgbClr val="000000"/>
                </a:solidFill>
                <a:effectLst/>
                <a:uFillTx/>
                <a:latin typeface="Bell MT"/>
              </a:rPr>
              <a:t>Accountable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: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Fast and accurate response to customer inquiries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Provide GPG Pricing Desk with real time Market Intelligence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Other (?)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3DDA9C9C-774C-447B-99DF-F576F1976A6F}" type="slidenum">
              <a:t>6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810720" y="247320"/>
            <a:ext cx="8277480" cy="12430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ctr">
            <a:noAutofit/>
          </a:bodyPr>
          <a:p>
            <a:pPr indent="0" algn="ct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43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GPG Knowledge Center</a:t>
            </a:r>
            <a:endParaRPr b="1" lang="en-US" sz="43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39" name="PlaceHolder 2"/>
          <p:cNvSpPr>
            <a:spLocks noGrp="1"/>
          </p:cNvSpPr>
          <p:nvPr>
            <p:ph/>
          </p:nvPr>
        </p:nvSpPr>
        <p:spPr>
          <a:xfrm>
            <a:off x="729720" y="1820520"/>
            <a:ext cx="8277480" cy="43894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t">
            <a:normAutofit/>
          </a:bodyPr>
          <a:p>
            <a:pPr marL="368280" indent="-368280">
              <a:spcBef>
                <a:spcPts val="751"/>
              </a:spcBef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3000" strike="noStrike" u="sng">
                <a:solidFill>
                  <a:srgbClr val="000000"/>
                </a:solidFill>
                <a:effectLst/>
                <a:uFillTx/>
                <a:latin typeface="Bell MT"/>
              </a:rPr>
              <a:t>Benefits</a:t>
            </a:r>
            <a:r>
              <a:rPr b="1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: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Real time Market Intelligence provided to GPG Pricing Desk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lnSpc>
                <a:spcPct val="70000"/>
              </a:lnSpc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Increased customer service satisfaction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lvl="2" marL="1227240" indent="-244440">
              <a:lnSpc>
                <a:spcPct val="70000"/>
              </a:lnSpc>
              <a:spcBef>
                <a:spcPts val="524"/>
              </a:spcBef>
              <a:buNone/>
              <a:tabLst>
                <a:tab algn="l" pos="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21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(i.e., Mastio Survey rating increase)</a:t>
            </a:r>
            <a:endParaRPr b="0" lang="en-US" sz="21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Decrease PPA’s/Increase cash flow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Ready for future 24/7 operations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Others (?)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2A1D1D9A-3E51-4A25-8B07-319968F9A660}" type="slidenum">
              <a:t>7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810720" y="247320"/>
            <a:ext cx="8277480" cy="12430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ctr">
            <a:noAutofit/>
          </a:bodyPr>
          <a:p>
            <a:pPr indent="0" algn="ctr">
              <a:buNone/>
              <a:tabLst>
                <a:tab algn="l" pos="0"/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1" lang="en-US" sz="43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Knowledge Call Center - To Dos</a:t>
            </a:r>
            <a:endParaRPr b="1" lang="en-US" sz="43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/>
          </p:nvPr>
        </p:nvSpPr>
        <p:spPr>
          <a:xfrm>
            <a:off x="729720" y="1820520"/>
            <a:ext cx="8277480" cy="4389480"/>
          </a:xfrm>
          <a:prstGeom prst="rect">
            <a:avLst/>
          </a:prstGeom>
          <a:noFill/>
          <a:ln w="0">
            <a:noFill/>
          </a:ln>
        </p:spPr>
        <p:txBody>
          <a:bodyPr lIns="98280" rIns="98280" tIns="48960" bIns="48960" anchor="t">
            <a:normAutofit/>
          </a:bodyPr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Demo Internet phone routing tools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Initially, NBP, ET&amp;S &amp; FGT may have separate phone numbers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Test ability to re-route to single site for back-up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Develop expectations for our customer call representatives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  <a:p>
            <a:pPr marL="368280" indent="-368280">
              <a:spcBef>
                <a:spcPts val="751"/>
              </a:spcBef>
              <a:buClr>
                <a:srgbClr val="000000"/>
              </a:buClr>
              <a:buFont typeface="Bell MT"/>
              <a:buChar char="•"/>
              <a:tabLst>
                <a:tab algn="l" pos="982800"/>
                <a:tab algn="l" pos="1965240"/>
                <a:tab algn="l" pos="2948040"/>
                <a:tab algn="l" pos="3930480"/>
                <a:tab algn="l" pos="4913280"/>
                <a:tab algn="l" pos="5896080"/>
                <a:tab algn="l" pos="6878520"/>
                <a:tab algn="l" pos="7861320"/>
                <a:tab algn="l" pos="8844120"/>
                <a:tab algn="l" pos="9826560"/>
                <a:tab algn="l" pos="10809360"/>
              </a:tabLst>
            </a:pPr>
            <a:r>
              <a:rPr b="0" lang="en-US" sz="3000" strike="noStrike" u="none">
                <a:solidFill>
                  <a:srgbClr val="000000"/>
                </a:solidFill>
                <a:effectLst/>
                <a:uFillTx/>
                <a:latin typeface="Bell MT"/>
              </a:rPr>
              <a:t>Develop mock-up of knowledge screens that call center employees need</a:t>
            </a:r>
            <a:endParaRPr b="0" lang="en-US" sz="3000" strike="noStrike" u="none">
              <a:solidFill>
                <a:srgbClr val="000000"/>
              </a:solidFill>
              <a:effectLst/>
              <a:uFillTx/>
              <a:latin typeface="Bell MT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sldNum" idx="1"/>
          </p:nvPr>
        </p:nvSpPr>
        <p:spPr/>
        <p:txBody>
          <a:bodyPr/>
          <a:p>
            <a:fld id="{FE91F3FA-50A3-4178-ACA6-3A7DA8CD276D}" type="slidenum">
              <a:t>8</a:t>
            </a:fld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660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2000-04-19T11:28:26Z</dcterms:created>
  <dc:creator>Enron Transportation &amp; Storag</dc:creator>
  <dc:description/>
  <dc:language>en-US</dc:language>
  <cp:lastModifiedBy>ETS</cp:lastModifiedBy>
  <cp:lastPrinted>2000-05-03T14:39:03Z</cp:lastPrinted>
  <dcterms:modified xsi:type="dcterms:W3CDTF">2000-05-05T17:32:09Z</dcterms:modified>
  <cp:revision>23</cp:revision>
  <dc:subject/>
  <dc:title>No Slide Title</dc:title>
</cp:coreProperties>
</file>