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48C81E7-F852-4510-8F3C-03DF0DA96E2C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0A10B4-39DF-4ED1-93FC-283B142F531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39182B-2367-4D2B-9017-3B39F66B2DDF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95440" y="6357960"/>
            <a:ext cx="801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876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Markets (r</a:t>
            </a: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1"/>
          </p:nvPr>
        </p:nvSpPr>
        <p:spPr>
          <a:xfrm>
            <a:off x="699840" y="6259680"/>
            <a:ext cx="778644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4E179A-E468-4A4C-BFA4-A705CCBB496D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914400" y="382680"/>
            <a:ext cx="1987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876"/>
              </a:spcBef>
              <a:buNone/>
              <a:tabLst>
                <a:tab algn="l" pos="0"/>
                <a:tab algn="r" pos="74296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95400" y="655560"/>
            <a:ext cx="747540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757760" y="6397560"/>
            <a:ext cx="3701880" cy="0"/>
          </a:xfrm>
          <a:prstGeom prst="line">
            <a:avLst/>
          </a:prstGeom>
          <a:ln w="255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E_COLOR_R" descr=""/>
          <p:cNvPicPr/>
          <p:nvPr/>
        </p:nvPicPr>
        <p:blipFill>
          <a:blip r:embed="rId2"/>
          <a:stretch/>
        </p:blipFill>
        <p:spPr>
          <a:xfrm>
            <a:off x="282600" y="318960"/>
            <a:ext cx="695160" cy="685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52280" y="3005280"/>
            <a:ext cx="9144000" cy="35319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Global Risk Markets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SUMMARY OF </a:t>
            </a: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MULTI-TRIGGER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_COLOR_R" descr=""/>
          <p:cNvPicPr/>
          <p:nvPr/>
        </p:nvPicPr>
        <p:blipFill>
          <a:blip r:embed="rId1"/>
          <a:stretch/>
        </p:blipFill>
        <p:spPr>
          <a:xfrm>
            <a:off x="3013200" y="331920"/>
            <a:ext cx="2998800" cy="295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003320" y="5130720"/>
            <a:ext cx="7581960" cy="100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03320" y="3975120"/>
            <a:ext cx="7581960" cy="118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03320" y="3098880"/>
            <a:ext cx="7581960" cy="87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003320" y="2133720"/>
            <a:ext cx="7581960" cy="965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672840"/>
            <a:ext cx="7772400" cy="54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S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UMMARY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- Multi-Trigger Options</a:t>
            </a:r>
            <a:endParaRPr b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47640" y="1244520"/>
            <a:ext cx="7810560" cy="51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177840" indent="-177840">
              <a:spcBef>
                <a:spcPts val="499"/>
              </a:spcBef>
              <a:spcAft>
                <a:spcPts val="499"/>
              </a:spcAft>
              <a:buClr>
                <a:srgbClr val="0066ff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STRATEGIC FIT </a:t>
            </a: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a market providing coverage for event / commodity risks and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 that risk to the insurance markets.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spcBef>
                <a:spcPts val="499"/>
              </a:spcBef>
              <a:spcAft>
                <a:spcPts val="499"/>
              </a:spcAft>
              <a:buClr>
                <a:srgbClr val="0066ff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285840">
              <a:spcBef>
                <a:spcPts val="224"/>
              </a:spcBef>
              <a:spcAft>
                <a:spcPts val="499"/>
              </a:spcAft>
              <a:buClr>
                <a:srgbClr val="00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CUSTOMER NEEDS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Protection against loss of generation during volatile summer periods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Cost-effective hedging tool to mitigate pricing exposure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Customized structures based on asset profile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0">
              <a:lnSpc>
                <a:spcPct val="75000"/>
              </a:lnSpc>
              <a:spcBef>
                <a:spcPts val="264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28584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Clr>
                <a:srgbClr val="00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SOLUTION</a:t>
            </a: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call option triggered by generation outages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trigger creates lower pricing &amp; enables insurers to underwrite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develops structures and syndicates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28584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Clr>
                <a:srgbClr val="00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RISK/ MITIGANTS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risk in placing risk is minimized by establishing insurer relationships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 of insurance partner is minimal due to generally short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will keep lower layers of risk, which can be managed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75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Denial of coverage by insurance partner is a contractual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28584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Clr>
                <a:srgbClr val="0066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ff"/>
                </a:solidFill>
                <a:effectLst/>
                <a:uFillTx/>
                <a:latin typeface="Times New Roman"/>
              </a:rPr>
              <a:t>BENEFITS TO ENE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new products to wholesale and retail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28584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 to expand concept into other commodities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224"/>
              </a:spcBef>
              <a:spcAft>
                <a:spcPts val="499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ROE by optimizing portfolios and syndicating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4F945B-4336-4328-A9AE-DE949AC2947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57160" y="666720"/>
            <a:ext cx="7701120" cy="423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685800" y="17780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Mitigates risks of significant system outages during periods of peak 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Coops/Munis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Protection from reliance on one or two base-load plants and significant loss if forced to enter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opportunities for ENE to supply physical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Marketers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alternative to illiquid and wide-market spreads for unit-contingent power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opportunities for ENE power origination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Industrials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 to large penalties if loss of generation and drawing from grid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Captures better pricing for off-take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title"/>
          </p:nvPr>
        </p:nvSpPr>
        <p:spPr>
          <a:xfrm>
            <a:off x="838080" y="672840"/>
            <a:ext cx="7772400" cy="54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ARGET 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M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ARKET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- Multi-Trigger Options</a:t>
            </a:r>
            <a:endParaRPr b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2A7D5F-6AAB-401A-8EB4-47E685EDFF2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19040" y="4406760"/>
            <a:ext cx="6058080" cy="1765440"/>
          </a:xfrm>
          <a:prstGeom prst="rect">
            <a:avLst/>
          </a:prstGeom>
          <a:solidFill>
            <a:srgbClr val="ffffff"/>
          </a:solidFill>
          <a:ln w="19080">
            <a:solidFill>
              <a:srgbClr val="111111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978440" y="3238560"/>
            <a:ext cx="927000" cy="609480"/>
          </a:xfrm>
          <a:prstGeom prst="rect">
            <a:avLst/>
          </a:prstGeom>
          <a:solidFill>
            <a:srgbClr val="00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78440" y="2666880"/>
            <a:ext cx="914400" cy="5590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978440" y="1714680"/>
            <a:ext cx="901800" cy="939600"/>
          </a:xfrm>
          <a:prstGeom prst="rect">
            <a:avLst/>
          </a:prstGeom>
          <a:solidFill>
            <a:srgbClr val="cc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57160" y="666720"/>
            <a:ext cx="7701120" cy="423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RANSACTION</a:t>
            </a: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D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IAGRAM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603520" y="2235240"/>
            <a:ext cx="1308240" cy="809640"/>
          </a:xfrm>
          <a:prstGeom prst="rect">
            <a:avLst/>
          </a:prstGeom>
          <a:solidFill>
            <a:srgbClr val="ffffff"/>
          </a:solidFill>
          <a:ln w="9360">
            <a:solidFill>
              <a:srgbClr val="99cc00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480" y="4610160"/>
            <a:ext cx="127008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ff3300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05120" y="4863960"/>
            <a:ext cx="927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1917360" y="5168880"/>
            <a:ext cx="901800" cy="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908760" y="1663560"/>
            <a:ext cx="1231920" cy="797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24760" y="3098880"/>
            <a:ext cx="1231920" cy="796680"/>
          </a:xfrm>
          <a:prstGeom prst="rect">
            <a:avLst/>
          </a:prstGeom>
          <a:solidFill>
            <a:srgbClr val="ffffff"/>
          </a:solidFill>
          <a:ln w="9360">
            <a:solidFill>
              <a:srgbClr val="6600ff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70280" y="4622760"/>
            <a:ext cx="119376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41800" y="4597560"/>
            <a:ext cx="115596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6600"/>
            </a:solidFill>
            <a:miter/>
          </a:ln>
          <a:effectLst>
            <a:outerShdw dist="17819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LD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58920" y="5219640"/>
            <a:ext cx="47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58920" y="4597560"/>
            <a:ext cx="584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149640" y="3162240"/>
            <a:ext cx="0" cy="1397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3594240" y="3149640"/>
            <a:ext cx="0" cy="140976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4064040" y="5207040"/>
            <a:ext cx="914400" cy="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089240" y="4851360"/>
            <a:ext cx="927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17840" y="5257800"/>
            <a:ext cx="47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254480" y="4572000"/>
            <a:ext cx="584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69160" y="2184480"/>
            <a:ext cx="927000" cy="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56200" y="3683160"/>
            <a:ext cx="1092240" cy="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91040" y="3276720"/>
            <a:ext cx="9907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65840" y="2654280"/>
            <a:ext cx="92700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78440" y="2654280"/>
            <a:ext cx="952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(some retained risk)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1892160"/>
            <a:ext cx="95256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5981400" y="1866960"/>
            <a:ext cx="863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05440" y="1486080"/>
            <a:ext cx="102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3280" y="1676520"/>
            <a:ext cx="711000" cy="2171520"/>
          </a:xfrm>
          <a:custGeom>
            <a:avLst/>
            <a:gdLst>
              <a:gd name="textAreaLeft" fmla="*/ 454320 w 711000"/>
              <a:gd name="textAreaRight" fmla="*/ 711360 w 711000"/>
              <a:gd name="textAreaTop" fmla="*/ 56520 h 2171520"/>
              <a:gd name="textAreaBottom" fmla="*/ 2115000 h 2171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22960" y="3733920"/>
            <a:ext cx="46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84800" y="2222640"/>
            <a:ext cx="47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5981760" y="3378240"/>
            <a:ext cx="1079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019920" y="3060720"/>
            <a:ext cx="99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Hedge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632040" y="3645000"/>
            <a:ext cx="47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209680" y="3606840"/>
            <a:ext cx="876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591240" y="5016600"/>
            <a:ext cx="90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82B76C-C2C4-404B-BED9-81E7D99DF79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419040" y="3166920"/>
            <a:ext cx="3200400" cy="1202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Losses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Reinsurance Recovery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Recovery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Losses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162240" y="266400"/>
            <a:ext cx="5524560" cy="46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 OPPD Analysis: Budget Build-Up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19040" y="1490760"/>
            <a:ext cx="3200400" cy="1651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Premium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Reinsurance 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130640" y="1486080"/>
            <a:ext cx="1057320" cy="111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23040" y="1498680"/>
            <a:ext cx="1069920" cy="99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850160" y="1511280"/>
            <a:ext cx="1096920" cy="1459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(10,000)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(20,000)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060080" y="863640"/>
            <a:ext cx="111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Portfolio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(10 deals)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57000" y="942840"/>
            <a:ext cx="160020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Hedge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Reinsurance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54640" y="896760"/>
            <a:ext cx="878760" cy="5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Budget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52760" y="1490760"/>
            <a:ext cx="0" cy="2361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552760" y="3852720"/>
            <a:ext cx="0" cy="113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52960" y="3166920"/>
            <a:ext cx="1041480" cy="371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2760" y="5207040"/>
            <a:ext cx="3682800" cy="9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6121440"/>
                <a:tab algn="r" pos="737856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CAR                              $9,300                        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6121440"/>
                <a:tab algn="r" pos="737856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90 day Return                    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695760" y="1490760"/>
            <a:ext cx="304920" cy="1600200"/>
          </a:xfrm>
          <a:custGeom>
            <a:avLst/>
            <a:gdLst>
              <a:gd name="textAreaLeft" fmla="*/ 194760 w 304920"/>
              <a:gd name="textAreaRight" fmla="*/ 305280 w 304920"/>
              <a:gd name="textAreaTop" fmla="*/ 41400 h 1600200"/>
              <a:gd name="textAreaBottom" fmla="*/ 1558800 h 16002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4600" y="105408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(mm’s)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423040" y="3179880"/>
            <a:ext cx="1069920" cy="819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(4,500)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848720" y="3166920"/>
            <a:ext cx="1096920" cy="111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(15,000)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(2,400)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(15,000)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95760" y="3243240"/>
            <a:ext cx="304920" cy="1143000"/>
          </a:xfrm>
          <a:custGeom>
            <a:avLst/>
            <a:gdLst>
              <a:gd name="textAreaLeft" fmla="*/ 194760 w 304920"/>
              <a:gd name="textAreaRight" fmla="*/ 305280 w 304920"/>
              <a:gd name="textAreaTop" fmla="*/ 29520 h 1143000"/>
              <a:gd name="textAreaBottom" fmla="*/ 1113480 h 11430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19040" y="4381560"/>
            <a:ext cx="3200400" cy="605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Margin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162320" y="4381560"/>
            <a:ext cx="1019160" cy="605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423040" y="4394160"/>
            <a:ext cx="1069920" cy="34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(4,100)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848720" y="4413240"/>
            <a:ext cx="1096920" cy="648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4600" y="5207040"/>
            <a:ext cx="84708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985080" y="5232240"/>
            <a:ext cx="1917720" cy="12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20000"/>
              </a:lnSpc>
              <a:tabLst>
                <a:tab algn="l" pos="0"/>
                <a:tab algn="r" pos="6121440"/>
                <a:tab algn="r" pos="737856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$12,600                             98%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654960" y="1498680"/>
            <a:ext cx="1069920" cy="1459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(6,000)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911280" y="952560"/>
            <a:ext cx="65376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654960" y="3179880"/>
            <a:ext cx="1069920" cy="111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(5,000)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(4,500)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654960" y="4406760"/>
            <a:ext cx="1069920" cy="605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2,900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r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458800" y="888840"/>
            <a:ext cx="132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Single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740560" y="5245200"/>
            <a:ext cx="1917720" cy="12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20000"/>
              </a:lnSpc>
              <a:tabLst>
                <a:tab algn="l" pos="0"/>
                <a:tab algn="r" pos="6121440"/>
                <a:tab algn="r" pos="737856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$7,100                             41%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DBC9B3F-98E0-4DC3-9035-2D715EAE348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1999-10-06T10:43:29Z</dcterms:created>
  <dc:creator>tnoble2</dc:creator>
  <dc:description/>
  <dc:language>en-US</dc:language>
  <cp:lastModifiedBy>jryanbekerman</cp:lastModifiedBy>
  <cp:lastPrinted>2000-12-08T20:46:52Z</cp:lastPrinted>
  <dcterms:modified xsi:type="dcterms:W3CDTF">2000-12-11T16:13:45Z</dcterms:modified>
  <cp:revision>406</cp:revision>
  <dc:subject/>
  <dc:title>—New Synthetic Insurance Company— </dc:title>
</cp:coreProperties>
</file>