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projctor.wav" ContentType="audio/x-wav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1904760" y="6172200"/>
            <a:ext cx="5257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6A5CF27-A54E-4165-A286-7DFD1DCDB76D}" type="slidenum">
              <a: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CD41AD-DE96-4DF2-AD5A-83CE79A0319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14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5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4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5"/>
          </p:nvPr>
        </p:nvSpPr>
        <p:spPr>
          <a:xfrm>
            <a:off x="1904760" y="6172200"/>
            <a:ext cx="5257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2BBD41-DBAA-40C3-8198-523F2B0C9C76}" type="slidenum">
              <a: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6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FC10C1-8AA8-4920-A8F3-5F45157D4F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2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5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4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5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8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40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7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9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48D00F0-3056-45A8-A0CA-F2907EE744A1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34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4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audio" Target="../media/projctor.wav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300M Follow Up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0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52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53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2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Proposed Communication Plan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June 7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th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Email from the Office of Chairman (Ken and Jeff)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Business Case may include : focus on Earnings, developing “one Enron” policies which leverage best practices from various Business Units ie EBS, ETS,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Items to discuss: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Travel and Entertainment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Outside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Vacation Payout at Termination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Enterprise Wide Portal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Corporate Fleet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Cost Savings Suggestion Email Box for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Follow up Business Unit Leader Emails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to show support. (sometime between 6/7 and 7/1)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GSS detailed training and communication items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-if necessary (beginning 6/7)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Enron’s Expense Base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228600" y="1447920"/>
          <a:ext cx="4648320" cy="304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464832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4876920" y="1447920"/>
          <a:ext cx="4267080" cy="2939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76920" y="1447920"/>
                    <a:ext cx="4267080" cy="29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914400" y="4495680"/>
            <a:ext cx="39625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Enron’s expense base increased  35%, relative to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earnings growth of 145% from 1997 to 2000;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Headcount increased 33% for the same period.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 one-half of Enron’s expenses (59%) relate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employee compensation and benefits.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expense growth has tracked headcount growth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closely, 35% to 33% respectively, from 1997 to 2000.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76920" y="4495680"/>
            <a:ext cx="404640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Outside services constitute over one-half of all non-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compensation and benefits expenses (55%); Outside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 increased from $485M in 1997 to $663M in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2000 or 37% increase.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Travel and entertainment has increased 168% from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1997 to  2000 while headcount has only increased 33%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that same period.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of Proposed Reductions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1117440" y="1905120"/>
          <a:ext cx="8026560" cy="3911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17440" y="1905120"/>
                    <a:ext cx="802656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Outside Services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25905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Reduce expenditures by 7.5% in 2001; 15% in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Leverage 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Reduce providers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Implementation Steps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 Senior Executive ownership with top 20 suppliers (see Appendix-p.2)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Require BU Senior Executive and GSS sign off on all engagements over $5K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 an ‘Advisory’ Team consisting of representatives from various business units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GSS involvement will include standardizing agreements, creating online approval process and monitoring actual activity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838080" y="1143000"/>
          <a:ext cx="6934320" cy="1143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143000"/>
                    <a:ext cx="693432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Travel and Entertainment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981080" y="1295280"/>
          <a:ext cx="5167440" cy="5042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295280"/>
                    <a:ext cx="5167440" cy="50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10% Non Commercial Expense Reduction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447920" y="1218960"/>
            <a:ext cx="7696080" cy="190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Implementation Steps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 target for non-commercial reduction (10%)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Assumes an improved Non Commercial : Commercial ratio of 5.3 to 4.9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Roughly one-third of the Commercial Support and Specialized Technical increase since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Conduct business unit and functional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Adjust plan numbers and create tracking mechanism.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133720" y="2590920"/>
          <a:ext cx="5410080" cy="4025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2590920"/>
                    <a:ext cx="5410080" cy="402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20560" y="6643800"/>
            <a:ext cx="3875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Functions listed here include both Commercial Support and Specialized Technical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115640" y="228600"/>
            <a:ext cx="5963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Selected Employee Policies or Plans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85800" y="182880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066680" y="4191120"/>
            <a:ext cx="7772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Implementation Steps for Severance Plan Redesign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Amend Plan document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Obtain Board’s resolution for amended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File for regulatory purposes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Give written employee communication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533520" y="1447920"/>
          <a:ext cx="8610480" cy="2747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447920"/>
                    <a:ext cx="8610480" cy="274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4800600" y="6324480"/>
            <a:ext cx="34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See Appendix, p. 3, for Severance Plan benchmarking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Severance Plan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25% Reduction in Pay Cap and Formula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1371600" y="990720"/>
          <a:ext cx="66294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990720"/>
                    <a:ext cx="6629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1279440" y="6019920"/>
            <a:ext cx="65692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* Number of Terminations and payments for illustrative purposes only; not indicative of actual YTD payments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** Assumptions: 1) $30,000 average severance payment  2) Terminated employees receive maximum allowable severance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538520" y="5035680"/>
            <a:ext cx="68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Reorganization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806640" y="5162400"/>
            <a:ext cx="2151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Savings from Current Policy (Max of 52 Weeks)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2102400" y="5419800"/>
            <a:ext cx="590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624480" y="541980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299840" y="541980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030280" y="541980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762160" y="541980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6407640" y="54198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098440" y="5546880"/>
            <a:ext cx="789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Max of 39 Weeks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332160" y="554688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$375,000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064040" y="554688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$750,000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708800" y="5546880"/>
            <a:ext cx="511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$1,875,000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439240" y="5546880"/>
            <a:ext cx="511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$3,750,000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098440" y="5675400"/>
            <a:ext cx="789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Max of 26 Weeks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332160" y="567540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$750,000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976920" y="5675400"/>
            <a:ext cx="511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$1,500,000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708800" y="5675400"/>
            <a:ext cx="511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$3,750,000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412960" y="5675400"/>
            <a:ext cx="511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$7,500,000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6115680" y="5675400"/>
            <a:ext cx="568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$15,000,000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3025800" y="5540400"/>
            <a:ext cx="3657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025800" y="5540400"/>
            <a:ext cx="3657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6096960" y="5562720"/>
            <a:ext cx="511920" cy="122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$7,500,000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143000" y="6400800"/>
            <a:ext cx="34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See Appendix, p. 3, for Severance Plan benchmarking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EnronAnywhere Enterprise Portal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Targeted Net Savings for 2002 is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$30M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after portal development costs and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$5M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for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 research: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Hard Savings ($M) before portal development costs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Increased Use of Existing Applications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$17M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Web Application and Development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Web Marketing Collateral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HR Self Service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TOTAL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$34M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 savings opportunities may include corporate communications, call center resources, etc.  These savings are very conservatively estimated.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0">
              <a:lnSpc>
                <a:spcPct val="90000"/>
              </a:lnSpc>
              <a:spcBef>
                <a:spcPts val="224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Critical enabler of cost effective practices (i.e., Online procurement tools and web-enabling other transactions).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Proposed Features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Consolidation of existing portals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Single sign-on for select 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Enhanced search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 directory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Email and calendar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Syndication (news, weather, stocks)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Corporate communications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Online HR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Online Procurement tools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Online Financial tools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2001-02-10T14:13:02Z</dcterms:created>
  <dc:creator>Preferred Customer</dc:creator>
  <dc:description/>
  <dc:language>en-US</dc:language>
  <cp:lastModifiedBy>sdempse</cp:lastModifiedBy>
  <cp:lastPrinted>2001-02-16T12:27:15Z</cp:lastPrinted>
  <dcterms:modified xsi:type="dcterms:W3CDTF">2001-05-19T19:16:31Z</dcterms:modified>
  <cp:revision>431</cp:revision>
  <dc:subject/>
  <dc:title>Global Cost Control</dc:title>
</cp:coreProperties>
</file>