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2.xlsx" ContentType="application/vnd.openxmlformats-officedocument.spreadsheetml.sheet"/>
  <Override PartName="/ppt/media/image1.wmf" ContentType="image/x-wmf"/>
  <Override PartName="/ppt/media/image2.png" ContentType="image/png"/>
  <Override PartName="/ppt/media/image3.png" ContentType="image/png"/>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Override PartName="/ppt/media/image9.wmf" ContentType="image/x-wmf"/>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notesSlides/_rels/notesSlide3.xml.rels" ContentType="application/vnd.openxmlformats-package.relationships+xml"/>
  <Override PartName="/ppt/notesSlides/notesSlide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56" name="PlaceHolder 1"/>
          <p:cNvSpPr>
            <a:spLocks noGrp="1"/>
          </p:cNvSpPr>
          <p:nvPr>
            <p:ph type="hdr"/>
          </p:nvPr>
        </p:nvSpPr>
        <p:spPr>
          <a:xfrm>
            <a:off x="-360" y="-360"/>
            <a:ext cx="2987640" cy="452520"/>
          </a:xfrm>
          <a:prstGeom prst="rect">
            <a:avLst/>
          </a:prstGeom>
          <a:noFill/>
          <a:ln w="0">
            <a:noFill/>
          </a:ln>
        </p:spPr>
        <p:txBody>
          <a:bodyPr lIns="90720" rIns="90720" tIns="45360" bIns="45360" anchor="t">
            <a:noAutofit/>
          </a:bodyPr>
          <a:p>
            <a:pPr indent="0">
              <a:lnSpc>
                <a:spcPct val="100000"/>
              </a:lnSpc>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200" strike="noStrike" u="none">
                <a:solidFill>
                  <a:srgbClr val="000000"/>
                </a:solidFill>
                <a:effectLst/>
                <a:uFillTx/>
                <a:latin typeface="Tahoma"/>
              </a:rPr>
              <a:t>&lt;header&gt;</a:t>
            </a:r>
            <a:endParaRPr b="0" lang="en-US" sz="1200" strike="noStrike" u="none">
              <a:solidFill>
                <a:srgbClr val="000000"/>
              </a:solidFill>
              <a:effectLst/>
              <a:uFillTx/>
              <a:latin typeface="Times New Roman"/>
            </a:endParaRPr>
          </a:p>
        </p:txBody>
      </p:sp>
      <p:sp>
        <p:nvSpPr>
          <p:cNvPr id="57" name="PlaceHolder 2"/>
          <p:cNvSpPr>
            <a:spLocks noGrp="1"/>
          </p:cNvSpPr>
          <p:nvPr>
            <p:ph type="dt" idx="13"/>
          </p:nvPr>
        </p:nvSpPr>
        <p:spPr>
          <a:xfrm>
            <a:off x="3884400" y="-360"/>
            <a:ext cx="2987640" cy="452520"/>
          </a:xfrm>
          <a:prstGeom prst="rect">
            <a:avLst/>
          </a:prstGeom>
          <a:noFill/>
          <a:ln w="0">
            <a:noFill/>
          </a:ln>
        </p:spPr>
        <p:txBody>
          <a:bodyPr lIns="90720" rIns="90720" tIns="45360" bIns="45360" anchor="t">
            <a:noAutofit/>
          </a:bodyPr>
          <a:lstStyle>
            <a:lvl1pPr indent="0" algn="r">
              <a:lnSpc>
                <a:spcPct val="100000"/>
              </a:lnSpc>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defRPr b="0" lang="en-US" sz="1200" strike="noStrike" u="none">
                <a:solidFill>
                  <a:srgbClr val="000000"/>
                </a:solidFill>
                <a:effectLst/>
                <a:uFillTx/>
                <a:latin typeface="Tahoma"/>
              </a:defRPr>
            </a:lvl1pPr>
          </a:lstStyle>
          <a:p>
            <a:pPr indent="0" algn="r">
              <a:lnSpc>
                <a:spcPct val="100000"/>
              </a:lnSpc>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200" strike="noStrike" u="none">
                <a:solidFill>
                  <a:srgbClr val="000000"/>
                </a:solidFill>
                <a:effectLst/>
                <a:uFillTx/>
                <a:latin typeface="Tahoma"/>
              </a:rPr>
              <a:t>&lt;date/time&gt;</a:t>
            </a:r>
            <a:endParaRPr b="0" lang="en-US" sz="1200" strike="noStrike" u="none">
              <a:solidFill>
                <a:srgbClr val="000000"/>
              </a:solidFill>
              <a:effectLst/>
              <a:uFillTx/>
              <a:latin typeface="Times New Roman"/>
            </a:endParaRPr>
          </a:p>
        </p:txBody>
      </p:sp>
      <p:sp>
        <p:nvSpPr>
          <p:cNvPr id="58" name="PlaceHolder 3"/>
          <p:cNvSpPr>
            <a:spLocks noGrp="1"/>
          </p:cNvSpPr>
          <p:nvPr>
            <p:ph type="sldImg"/>
          </p:nvPr>
        </p:nvSpPr>
        <p:spPr>
          <a:xfrm>
            <a:off x="1115640" y="678960"/>
            <a:ext cx="4630680" cy="347364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move the slide</a:t>
            </a:r>
            <a:endParaRPr b="0" lang="en-US" sz="2800" strike="noStrike" u="none">
              <a:solidFill>
                <a:srgbClr val="333399"/>
              </a:solidFill>
              <a:effectLst/>
              <a:uFillTx/>
              <a:latin typeface="Tahoma"/>
            </a:endParaRPr>
          </a:p>
        </p:txBody>
      </p:sp>
      <p:sp>
        <p:nvSpPr>
          <p:cNvPr id="59" name="PlaceHolder 4"/>
          <p:cNvSpPr>
            <a:spLocks noGrp="1"/>
          </p:cNvSpPr>
          <p:nvPr>
            <p:ph type="body"/>
          </p:nvPr>
        </p:nvSpPr>
        <p:spPr>
          <a:xfrm>
            <a:off x="896400" y="4377960"/>
            <a:ext cx="5078520" cy="4156200"/>
          </a:xfrm>
          <a:prstGeom prst="rect">
            <a:avLst/>
          </a:prstGeom>
          <a:noFill/>
          <a:ln w="0">
            <a:noFill/>
          </a:ln>
        </p:spPr>
        <p:txBody>
          <a:bodyPr lIns="90720" rIns="90720" tIns="45360" bIns="45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60" name="PlaceHolder 5"/>
          <p:cNvSpPr>
            <a:spLocks noGrp="1"/>
          </p:cNvSpPr>
          <p:nvPr>
            <p:ph type="ftr" idx="14"/>
          </p:nvPr>
        </p:nvSpPr>
        <p:spPr>
          <a:xfrm>
            <a:off x="-360" y="8760960"/>
            <a:ext cx="2987640" cy="452520"/>
          </a:xfrm>
          <a:prstGeom prst="rect">
            <a:avLst/>
          </a:prstGeom>
          <a:noFill/>
          <a:ln w="0">
            <a:noFill/>
          </a:ln>
        </p:spPr>
        <p:txBody>
          <a:bodyPr lIns="90720" rIns="90720" tIns="45360" bIns="45360" anchor="b">
            <a:noAutofit/>
          </a:bodyPr>
          <a:lstStyle>
            <a:lvl1pPr indent="0">
              <a:lnSpc>
                <a:spcPct val="100000"/>
              </a:lnSpc>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defRPr b="0" lang="en-US" sz="1200" strike="noStrike" u="none">
                <a:solidFill>
                  <a:srgbClr val="000000"/>
                </a:solidFill>
                <a:effectLst/>
                <a:uFillTx/>
                <a:latin typeface="Tahoma"/>
              </a:defRPr>
            </a:lvl1pPr>
          </a:lstStyle>
          <a:p>
            <a:pPr indent="0">
              <a:lnSpc>
                <a:spcPct val="100000"/>
              </a:lnSpc>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200" strike="noStrike" u="none">
                <a:solidFill>
                  <a:srgbClr val="000000"/>
                </a:solidFill>
                <a:effectLst/>
                <a:uFillTx/>
                <a:latin typeface="Tahoma"/>
              </a:rPr>
              <a:t>&lt;footer&gt;</a:t>
            </a:r>
            <a:endParaRPr b="0" lang="en-US" sz="1200" strike="noStrike" u="none">
              <a:solidFill>
                <a:srgbClr val="000000"/>
              </a:solidFill>
              <a:effectLst/>
              <a:uFillTx/>
              <a:latin typeface="Times New Roman"/>
            </a:endParaRPr>
          </a:p>
        </p:txBody>
      </p:sp>
      <p:sp>
        <p:nvSpPr>
          <p:cNvPr id="61" name="PlaceHolder 6"/>
          <p:cNvSpPr>
            <a:spLocks noGrp="1"/>
          </p:cNvSpPr>
          <p:nvPr>
            <p:ph type="sldNum" idx="15"/>
          </p:nvPr>
        </p:nvSpPr>
        <p:spPr>
          <a:xfrm>
            <a:off x="3884400" y="8760960"/>
            <a:ext cx="2987640" cy="452520"/>
          </a:xfrm>
          <a:prstGeom prst="rect">
            <a:avLst/>
          </a:prstGeom>
          <a:noFill/>
          <a:ln w="0">
            <a:noFill/>
          </a:ln>
        </p:spPr>
        <p:txBody>
          <a:bodyPr lIns="90720" rIns="90720" tIns="45360" bIns="45360" anchor="b">
            <a:noAutofit/>
          </a:bodyPr>
          <a:lstStyle>
            <a:lvl1pPr indent="0" algn="r">
              <a:lnSpc>
                <a:spcPct val="100000"/>
              </a:lnSpc>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defRPr b="0" lang="en-US" sz="1200" strike="noStrike" u="none">
                <a:solidFill>
                  <a:srgbClr val="000000"/>
                </a:solidFill>
                <a:effectLst/>
                <a:uFillTx/>
                <a:latin typeface="Tahoma"/>
              </a:defRPr>
            </a:lvl1pPr>
          </a:lstStyle>
          <a:p>
            <a:pPr indent="0" algn="r">
              <a:lnSpc>
                <a:spcPct val="100000"/>
              </a:lnSpc>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fld id="{9B815A58-BBAD-4C8D-8DD3-4F0C26A9AA01}" type="slidenum">
              <a:rPr b="0" lang="en-US" sz="1200" strike="noStrike" u="none">
                <a:solidFill>
                  <a:srgbClr val="000000"/>
                </a:solidFill>
                <a:effectLst/>
                <a:uFillTx/>
                <a:latin typeface="Tahoma"/>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PlaceHolder 1"/>
          <p:cNvSpPr>
            <a:spLocks noGrp="1"/>
          </p:cNvSpPr>
          <p:nvPr>
            <p:ph type="sldImg"/>
          </p:nvPr>
        </p:nvSpPr>
        <p:spPr>
          <a:xfrm>
            <a:off x="1116000" y="679320"/>
            <a:ext cx="4630680" cy="3473640"/>
          </a:xfrm>
          <a:prstGeom prst="rect">
            <a:avLst/>
          </a:prstGeom>
          <a:ln w="0">
            <a:noFill/>
          </a:ln>
        </p:spPr>
      </p:sp>
      <p:sp>
        <p:nvSpPr>
          <p:cNvPr id="143" name="PlaceHolder 2"/>
          <p:cNvSpPr>
            <a:spLocks noGrp="1"/>
          </p:cNvSpPr>
          <p:nvPr>
            <p:ph type="body"/>
          </p:nvPr>
        </p:nvSpPr>
        <p:spPr>
          <a:xfrm>
            <a:off x="896400" y="4377960"/>
            <a:ext cx="5078520" cy="415620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Changed 5-17-01</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8"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9" name="PlaceHolder 3"/>
          <p:cNvSpPr>
            <a:spLocks noGrp="1"/>
          </p:cNvSpPr>
          <p:nvPr>
            <p:ph type="dt" idx="1"/>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10" name="PlaceHolder 4"/>
          <p:cNvSpPr>
            <a:spLocks noGrp="1"/>
          </p:cNvSpPr>
          <p:nvPr>
            <p:ph type="ftr" idx="2"/>
          </p:nvPr>
        </p:nvSpPr>
        <p:spPr>
          <a:xfrm>
            <a:off x="1904760" y="6172200"/>
            <a:ext cx="525780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333399"/>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39C13A4-21F5-4CCC-AF1A-4314F4E11427}" type="slidenum">
              <a:rPr b="1" lang="en-US" sz="1000" strike="noStrike" u="none">
                <a:solidFill>
                  <a:srgbClr val="333399"/>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1" name="PlaceHolder 5"/>
          <p:cNvSpPr>
            <a:spLocks noGrp="1"/>
          </p:cNvSpPr>
          <p:nvPr>
            <p:ph type="sldNum" idx="3"/>
          </p:nvPr>
        </p:nvSpPr>
        <p:spPr>
          <a:xfrm>
            <a:off x="6781680" y="617220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BE1E211-EF56-418E-9DD6-CB4923E942BE}"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2"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13" name=""/>
          <p:cNvGrpSpPr/>
          <p:nvPr/>
        </p:nvGrpSpPr>
        <p:grpSpPr>
          <a:xfrm>
            <a:off x="304920" y="5791320"/>
            <a:ext cx="685800" cy="649080"/>
            <a:chOff x="304920" y="5791320"/>
            <a:chExt cx="685800" cy="649080"/>
          </a:xfrm>
        </p:grpSpPr>
        <p:grpSp>
          <p:nvGrpSpPr>
            <p:cNvPr id="14" name=""/>
            <p:cNvGrpSpPr/>
            <p:nvPr/>
          </p:nvGrpSpPr>
          <p:grpSpPr>
            <a:xfrm>
              <a:off x="304920" y="6031080"/>
              <a:ext cx="685800" cy="409320"/>
              <a:chOff x="304920" y="6031080"/>
              <a:chExt cx="685800" cy="409320"/>
            </a:xfrm>
          </p:grpSpPr>
          <p:sp>
            <p:nvSpPr>
              <p:cNvPr id="15"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19"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20"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4"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6"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27"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28" name="PlaceHolder 3"/>
          <p:cNvSpPr>
            <a:spLocks noGrp="1"/>
          </p:cNvSpPr>
          <p:nvPr>
            <p:ph type="dt" idx="4"/>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29" name="PlaceHolder 4"/>
          <p:cNvSpPr>
            <a:spLocks noGrp="1"/>
          </p:cNvSpPr>
          <p:nvPr>
            <p:ph type="ftr" idx="5"/>
          </p:nvPr>
        </p:nvSpPr>
        <p:spPr>
          <a:xfrm>
            <a:off x="1904760" y="6172200"/>
            <a:ext cx="525780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333399"/>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C7CCA94-0374-41FB-82C2-36CA29A679CA}" type="slidenum">
              <a:rPr b="1" lang="en-US" sz="1000" strike="noStrike" u="none">
                <a:solidFill>
                  <a:srgbClr val="333399"/>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30" name="PlaceHolder 5"/>
          <p:cNvSpPr>
            <a:spLocks noGrp="1"/>
          </p:cNvSpPr>
          <p:nvPr>
            <p:ph type="sldNum" idx="6"/>
          </p:nvPr>
        </p:nvSpPr>
        <p:spPr>
          <a:xfrm>
            <a:off x="6781680" y="617220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089172A-E73C-4083-9D05-2322DB4C829F}"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2"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31" name=""/>
          <p:cNvGrpSpPr/>
          <p:nvPr/>
        </p:nvGrpSpPr>
        <p:grpSpPr>
          <a:xfrm>
            <a:off x="304920" y="5791320"/>
            <a:ext cx="685800" cy="649080"/>
            <a:chOff x="304920" y="5791320"/>
            <a:chExt cx="685800" cy="649080"/>
          </a:xfrm>
        </p:grpSpPr>
        <p:grpSp>
          <p:nvGrpSpPr>
            <p:cNvPr id="32" name=""/>
            <p:cNvGrpSpPr/>
            <p:nvPr/>
          </p:nvGrpSpPr>
          <p:grpSpPr>
            <a:xfrm>
              <a:off x="304920" y="6031080"/>
              <a:ext cx="685800" cy="409320"/>
              <a:chOff x="304920" y="6031080"/>
              <a:chExt cx="685800" cy="409320"/>
            </a:xfrm>
          </p:grpSpPr>
          <p:sp>
            <p:nvSpPr>
              <p:cNvPr id="15"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19"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20"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4"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3"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34"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35" name="PlaceHolder 3"/>
          <p:cNvSpPr>
            <a:spLocks noGrp="1"/>
          </p:cNvSpPr>
          <p:nvPr>
            <p:ph type="dt" idx="7"/>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36" name="PlaceHolder 4"/>
          <p:cNvSpPr>
            <a:spLocks noGrp="1"/>
          </p:cNvSpPr>
          <p:nvPr>
            <p:ph type="ftr" idx="8"/>
          </p:nvPr>
        </p:nvSpPr>
        <p:spPr>
          <a:xfrm>
            <a:off x="1904760" y="6172200"/>
            <a:ext cx="525780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333399"/>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04E60AA-16A7-43FD-9D20-0F3F191D2F93}" type="slidenum">
              <a:rPr b="1" lang="en-US" sz="1000" strike="noStrike" u="none">
                <a:solidFill>
                  <a:srgbClr val="333399"/>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37" name="PlaceHolder 5"/>
          <p:cNvSpPr>
            <a:spLocks noGrp="1"/>
          </p:cNvSpPr>
          <p:nvPr>
            <p:ph type="sldNum" idx="9"/>
          </p:nvPr>
        </p:nvSpPr>
        <p:spPr>
          <a:xfrm>
            <a:off x="6781680" y="617220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818C8BC-1C33-4204-9F11-119722719762}"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2"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38" name=""/>
          <p:cNvGrpSpPr/>
          <p:nvPr/>
        </p:nvGrpSpPr>
        <p:grpSpPr>
          <a:xfrm>
            <a:off x="304920" y="5791320"/>
            <a:ext cx="685800" cy="649080"/>
            <a:chOff x="304920" y="5791320"/>
            <a:chExt cx="685800" cy="649080"/>
          </a:xfrm>
        </p:grpSpPr>
        <p:grpSp>
          <p:nvGrpSpPr>
            <p:cNvPr id="39" name=""/>
            <p:cNvGrpSpPr/>
            <p:nvPr/>
          </p:nvGrpSpPr>
          <p:grpSpPr>
            <a:xfrm>
              <a:off x="304920" y="6031080"/>
              <a:ext cx="685800" cy="409320"/>
              <a:chOff x="304920" y="6031080"/>
              <a:chExt cx="685800" cy="409320"/>
            </a:xfrm>
          </p:grpSpPr>
          <p:sp>
            <p:nvSpPr>
              <p:cNvPr id="15"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19"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20"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4"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40" name=""/>
          <p:cNvGrpSpPr/>
          <p:nvPr/>
        </p:nvGrpSpPr>
        <p:grpSpPr>
          <a:xfrm>
            <a:off x="0" y="2438280"/>
            <a:ext cx="9009000" cy="1052640"/>
            <a:chOff x="0" y="2438280"/>
            <a:chExt cx="9009000" cy="1052640"/>
          </a:xfrm>
        </p:grpSpPr>
        <p:grpSp>
          <p:nvGrpSpPr>
            <p:cNvPr id="41" name=""/>
            <p:cNvGrpSpPr/>
            <p:nvPr/>
          </p:nvGrpSpPr>
          <p:grpSpPr>
            <a:xfrm>
              <a:off x="290520" y="2546280"/>
              <a:ext cx="711360" cy="474840"/>
              <a:chOff x="290520" y="2546280"/>
              <a:chExt cx="711360" cy="474840"/>
            </a:xfrm>
          </p:grpSpPr>
          <p:sp>
            <p:nvSpPr>
              <p:cNvPr id="42" name=""/>
              <p:cNvSpPr/>
              <p:nvPr/>
            </p:nvSpPr>
            <p:spPr>
              <a:xfrm>
                <a:off x="290520" y="2546280"/>
                <a:ext cx="43740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3" name=""/>
              <p:cNvSpPr/>
              <p:nvPr/>
            </p:nvSpPr>
            <p:spPr>
              <a:xfrm>
                <a:off x="673560" y="2546280"/>
                <a:ext cx="32832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44" name=""/>
            <p:cNvGrpSpPr/>
            <p:nvPr/>
          </p:nvGrpSpPr>
          <p:grpSpPr>
            <a:xfrm>
              <a:off x="414360" y="2968560"/>
              <a:ext cx="737640" cy="474840"/>
              <a:chOff x="414360" y="2968560"/>
              <a:chExt cx="737640" cy="474840"/>
            </a:xfrm>
          </p:grpSpPr>
          <p:sp>
            <p:nvSpPr>
              <p:cNvPr id="45" name=""/>
              <p:cNvSpPr/>
              <p:nvPr/>
            </p:nvSpPr>
            <p:spPr>
              <a:xfrm>
                <a:off x="414360" y="2968560"/>
                <a:ext cx="42156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6" name=""/>
              <p:cNvSpPr/>
              <p:nvPr/>
            </p:nvSpPr>
            <p:spPr>
              <a:xfrm>
                <a:off x="783000" y="2968560"/>
                <a:ext cx="36900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47" name=""/>
            <p:cNvSpPr/>
            <p:nvPr/>
          </p:nvSpPr>
          <p:spPr>
            <a:xfrm>
              <a:off x="0" y="289548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8" name=""/>
            <p:cNvSpPr/>
            <p:nvPr/>
          </p:nvSpPr>
          <p:spPr>
            <a:xfrm>
              <a:off x="635040" y="243828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9" name=""/>
            <p:cNvSpPr/>
            <p:nvPr/>
          </p:nvSpPr>
          <p:spPr>
            <a:xfrm flipV="1">
              <a:off x="316080" y="3260520"/>
              <a:ext cx="8692920" cy="554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Arial"/>
              </a:endParaRPr>
            </a:p>
          </p:txBody>
        </p:sp>
      </p:grpSp>
      <p:sp>
        <p:nvSpPr>
          <p:cNvPr id="50"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51" name="PlaceHolder 2"/>
          <p:cNvSpPr>
            <a:spLocks noGrp="1"/>
          </p:cNvSpPr>
          <p:nvPr>
            <p:ph type="dt" idx="10"/>
          </p:nvPr>
        </p:nvSpPr>
        <p:spPr>
          <a:xfrm>
            <a:off x="990360" y="6248520"/>
            <a:ext cx="190476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&lt;date/time&gt;</a:t>
            </a:r>
            <a:endParaRPr b="0" lang="en-US" sz="1400" strike="noStrike" u="none">
              <a:solidFill>
                <a:srgbClr val="000000"/>
              </a:solidFill>
              <a:effectLst/>
              <a:uFillTx/>
              <a:latin typeface="Times New Roman"/>
            </a:endParaRPr>
          </a:p>
        </p:txBody>
      </p:sp>
      <p:sp>
        <p:nvSpPr>
          <p:cNvPr id="52" name="PlaceHolder 3"/>
          <p:cNvSpPr>
            <a:spLocks noGrp="1"/>
          </p:cNvSpPr>
          <p:nvPr>
            <p:ph type="ftr" idx="11"/>
          </p:nvPr>
        </p:nvSpPr>
        <p:spPr>
          <a:xfrm>
            <a:off x="3428640" y="6248520"/>
            <a:ext cx="289548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&lt;footer&gt;</a:t>
            </a:r>
            <a:endParaRPr b="0" lang="en-US" sz="1400" strike="noStrike" u="none">
              <a:solidFill>
                <a:srgbClr val="000000"/>
              </a:solidFill>
              <a:effectLst/>
              <a:uFillTx/>
              <a:latin typeface="Times New Roman"/>
            </a:endParaRPr>
          </a:p>
        </p:txBody>
      </p:sp>
      <p:sp>
        <p:nvSpPr>
          <p:cNvPr id="53" name="PlaceHolder 4"/>
          <p:cNvSpPr>
            <a:spLocks noGrp="1"/>
          </p:cNvSpPr>
          <p:nvPr>
            <p:ph type="sldNum" idx="12"/>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9590940-4F53-42DD-AA90-3A4424E65179}" type="slidenum">
              <a:rPr b="0" lang="en-US" sz="1400" strike="noStrike" u="none">
                <a:solidFill>
                  <a:srgbClr val="1c1c1c"/>
                </a:solidFill>
                <a:effectLst/>
                <a:uFillTx/>
                <a:latin typeface="Tahoma"/>
              </a:rPr>
              <a:t>&lt;number&gt;</a:t>
            </a:fld>
            <a:endParaRPr b="0" lang="en-US" sz="1400" strike="noStrike" u="none">
              <a:solidFill>
                <a:srgbClr val="000000"/>
              </a:solidFill>
              <a:effectLst/>
              <a:uFillTx/>
              <a:latin typeface="Times New Roman"/>
            </a:endParaRPr>
          </a:p>
        </p:txBody>
      </p:sp>
      <p:sp>
        <p:nvSpPr>
          <p:cNvPr id="5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Second Outline Level</a:t>
            </a:r>
            <a:endParaRPr b="0" lang="en-US" sz="1800" strike="noStrike" u="none">
              <a:solidFill>
                <a:srgbClr val="000000"/>
              </a:solidFill>
              <a:effectLst/>
              <a:uFillTx/>
              <a:latin typeface="Tahoma"/>
            </a:endParaRPr>
          </a:p>
          <a:p>
            <a:pPr lvl="2" marL="914400" algn="ctr">
              <a:spcBef>
                <a:spcPts val="349"/>
              </a:spcBef>
              <a:buClr>
                <a:srgbClr val="3333cc"/>
              </a:buClr>
              <a:buSzPct val="5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Third Outline Level</a:t>
            </a:r>
            <a:endParaRPr b="0" lang="en-US" sz="1400" strike="noStrike" u="none">
              <a:solidFill>
                <a:srgbClr val="000000"/>
              </a:solidFill>
              <a:effectLst/>
              <a:uFillTx/>
              <a:latin typeface="Tahoma"/>
            </a:endParaRPr>
          </a:p>
          <a:p>
            <a:pPr lvl="3" marL="1371600" algn="ctr">
              <a:spcBef>
                <a:spcPts val="349"/>
              </a:spcBef>
              <a:buClr>
                <a:srgbClr val="ffcf01"/>
              </a:buClr>
              <a:buSzPct val="5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Fourth Outline Level</a:t>
            </a:r>
            <a:endParaRPr b="0" lang="en-US" sz="1400" strike="noStrike" u="none">
              <a:solidFill>
                <a:srgbClr val="000000"/>
              </a:solidFill>
              <a:effectLst/>
              <a:uFillTx/>
              <a:latin typeface="Tahoma"/>
            </a:endParaRPr>
          </a:p>
          <a:p>
            <a:pPr lvl="4" marL="1828800" algn="ctr">
              <a:spcBef>
                <a:spcPts val="349"/>
              </a:spcBef>
              <a:buClr>
                <a:srgbClr val="00e4a8"/>
              </a:buClr>
              <a:buSzPct val="50000"/>
              <a:buFont typeface="Wingdings" charset="2"/>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Fifth Outline Level</a:t>
            </a:r>
            <a:endParaRPr b="0" lang="en-US" sz="1400" strike="noStrike" u="none">
              <a:solidFill>
                <a:srgbClr val="000000"/>
              </a:solidFill>
              <a:effectLst/>
              <a:uFillTx/>
              <a:latin typeface="Tahoma"/>
            </a:endParaRPr>
          </a:p>
          <a:p>
            <a:pPr lvl="5"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Sixth Outline Level</a:t>
            </a:r>
            <a:endParaRPr b="0" lang="en-US" sz="1400" strike="noStrike" u="none">
              <a:solidFill>
                <a:srgbClr val="000000"/>
              </a:solidFill>
              <a:effectLst/>
              <a:uFillTx/>
              <a:latin typeface="Tahoma"/>
            </a:endParaRPr>
          </a:p>
          <a:p>
            <a:pPr lvl="6"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Seventh Outline Level</a:t>
            </a:r>
            <a:endParaRPr b="0" lang="en-US" sz="14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package" Target="../embeddings/oleObject2.xlsx"/><Relationship Id="rId4" Type="http://schemas.openxmlformats.org/officeDocument/2006/relationships/image" Target="../media/image6.wmf"/><Relationship Id="rId5"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990720" y="220932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Appendix</a:t>
            </a:r>
            <a:br>
              <a:rPr sz="2800"/>
            </a:br>
            <a:endParaRPr b="0" lang="en-US" sz="2800" strike="noStrike" u="none">
              <a:solidFill>
                <a:srgbClr val="333399"/>
              </a:solidFill>
              <a:effectLst/>
              <a:uFillTx/>
              <a:latin typeface="Tahoma"/>
            </a:endParaRPr>
          </a:p>
        </p:txBody>
      </p:sp>
      <p:sp>
        <p:nvSpPr>
          <p:cNvPr id="63"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May 2001</a:t>
            </a:r>
            <a:endParaRPr b="0" lang="en-US" sz="2000" strike="noStrike" u="none">
              <a:solidFill>
                <a:srgbClr val="000000"/>
              </a:solidFill>
              <a:effectLst/>
              <a:uFillTx/>
              <a:latin typeface="Tahoma"/>
            </a:endParaRPr>
          </a:p>
        </p:txBody>
      </p:sp>
      <p:sp>
        <p:nvSpPr>
          <p:cNvPr id="64"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65" name=""/>
          <p:cNvGrpSpPr/>
          <p:nvPr/>
        </p:nvGrpSpPr>
        <p:grpSpPr>
          <a:xfrm>
            <a:off x="304920" y="5791320"/>
            <a:ext cx="685800" cy="649080"/>
            <a:chOff x="304920" y="5791320"/>
            <a:chExt cx="685800" cy="649080"/>
          </a:xfrm>
        </p:grpSpPr>
        <p:grpSp>
          <p:nvGrpSpPr>
            <p:cNvPr id="66" name=""/>
            <p:cNvGrpSpPr/>
            <p:nvPr/>
          </p:nvGrpSpPr>
          <p:grpSpPr>
            <a:xfrm>
              <a:off x="304920" y="6031080"/>
              <a:ext cx="685800" cy="409320"/>
              <a:chOff x="304920" y="6031080"/>
              <a:chExt cx="685800" cy="409320"/>
            </a:xfrm>
          </p:grpSpPr>
          <p:sp>
            <p:nvSpPr>
              <p:cNvPr id="67"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71"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72"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76"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Vacation Payout at Termination</a:t>
            </a:r>
            <a:endParaRPr b="0" lang="en-US" sz="2800" strike="noStrike" u="none">
              <a:solidFill>
                <a:srgbClr val="333399"/>
              </a:solidFill>
              <a:effectLst/>
              <a:uFillTx/>
              <a:latin typeface="Tahoma"/>
            </a:endParaRPr>
          </a:p>
        </p:txBody>
      </p:sp>
      <p:sp>
        <p:nvSpPr>
          <p:cNvPr id="116" name=""/>
          <p:cNvSpPr/>
          <p:nvPr/>
        </p:nvSpPr>
        <p:spPr>
          <a:xfrm>
            <a:off x="914400" y="1371600"/>
            <a:ext cx="7924680" cy="1503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Vacation Allowance</a:t>
            </a:r>
            <a:endParaRPr b="0" lang="en-US" sz="1600" strike="noStrike" u="none">
              <a:solidFill>
                <a:srgbClr val="000000"/>
              </a:solidFill>
              <a:effectLst/>
              <a:uFillTx/>
              <a:latin typeface="Arial"/>
            </a:endParaRPr>
          </a:p>
          <a:p>
            <a:pPr>
              <a:lnSpc>
                <a:spcPct val="1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rPr>
              <a:t>Length of Continuous Service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Vacation Allowed</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From hire date to the end of the calendar year in which</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Prorated accrual of 10 hours per month for each full</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 employee was hired</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calendar month completed</a:t>
            </a:r>
            <a:endParaRPr b="0" lang="en-US" sz="1000" strike="noStrike" u="none">
              <a:solidFill>
                <a:srgbClr val="000000"/>
              </a:solidFill>
              <a:effectLst/>
              <a:uFillTx/>
              <a:latin typeface="Arial"/>
            </a:endParaRPr>
          </a:p>
          <a:p>
            <a:pPr>
              <a:lnSpc>
                <a:spcPct val="105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Employee with &lt;10 yrs service (hired in a prior calendar year)</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3 weeks (120 hours) per year</a:t>
            </a:r>
            <a:endParaRPr b="0" lang="en-US" sz="1000" strike="noStrike" u="none">
              <a:solidFill>
                <a:srgbClr val="000000"/>
              </a:solidFill>
              <a:effectLst/>
              <a:uFillTx/>
              <a:latin typeface="Arial"/>
            </a:endParaRPr>
          </a:p>
          <a:p>
            <a:pPr>
              <a:lnSpc>
                <a:spcPct val="105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Employee with 10-20 yrs service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4 weeks (160 hours) per year</a:t>
            </a:r>
            <a:endParaRPr b="0" lang="en-US" sz="1000" strike="noStrike" u="none">
              <a:solidFill>
                <a:srgbClr val="000000"/>
              </a:solidFill>
              <a:effectLst/>
              <a:uFillTx/>
              <a:latin typeface="Arial"/>
            </a:endParaRPr>
          </a:p>
          <a:p>
            <a:pPr>
              <a:lnSpc>
                <a:spcPct val="105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Employee with 20+ yrs of service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5 weeks (200 hours) per year</a:t>
            </a:r>
            <a:endParaRPr b="0" lang="en-US" sz="1000" strike="noStrike" u="none">
              <a:solidFill>
                <a:srgbClr val="000000"/>
              </a:solidFill>
              <a:effectLst/>
              <a:uFillTx/>
              <a:latin typeface="Arial"/>
            </a:endParaRPr>
          </a:p>
        </p:txBody>
      </p:sp>
      <p:sp>
        <p:nvSpPr>
          <p:cNvPr id="117" name=""/>
          <p:cNvSpPr/>
          <p:nvPr/>
        </p:nvSpPr>
        <p:spPr>
          <a:xfrm>
            <a:off x="1676520" y="6305400"/>
            <a:ext cx="183960" cy="244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8" name=""/>
          <p:cNvSpPr/>
          <p:nvPr/>
        </p:nvSpPr>
        <p:spPr>
          <a:xfrm>
            <a:off x="914400" y="2971800"/>
            <a:ext cx="7924680" cy="795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Vacation Payout at Termination Policy - Current</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Cash payments are made for vacation allowed (min. 120 hours) in the year of termination, regardless of months of service.  For example, an employee who terminates in their second year of service on January 2 will have vacation payout based on 120 hours, equal to 6% of their total base salary regardless of the months of service for that year.</a:t>
            </a:r>
            <a:endParaRPr b="0" lang="en-US" sz="1000" strike="noStrike" u="none">
              <a:solidFill>
                <a:srgbClr val="000000"/>
              </a:solidFill>
              <a:effectLst/>
              <a:uFillTx/>
              <a:latin typeface="Arial"/>
            </a:endParaRPr>
          </a:p>
        </p:txBody>
      </p:sp>
      <p:sp>
        <p:nvSpPr>
          <p:cNvPr id="119" name=""/>
          <p:cNvSpPr/>
          <p:nvPr/>
        </p:nvSpPr>
        <p:spPr>
          <a:xfrm>
            <a:off x="914400" y="3916440"/>
            <a:ext cx="8153280" cy="933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2001 YTD Vacation Payout with Existing Policy vs. Payout as Accrual*</a:t>
            </a:r>
            <a:endParaRPr b="0" lang="en-US" sz="1600" strike="noStrike" u="none">
              <a:solidFill>
                <a:srgbClr val="000000"/>
              </a:solidFill>
              <a:effectLst/>
              <a:uFillTx/>
              <a:latin typeface="Arial"/>
            </a:endParaRPr>
          </a:p>
          <a:p>
            <a:pPr>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Number of Affected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Payout Under             Payout if</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2001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2000 Affected         2000</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rPr>
              <a:t>Terminated Employees</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Existing Policy</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Using Accrual</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YTD Savings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Employees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Payout</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713</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$3.9M</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$104K               $3.8M</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1,595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$6.3M</a:t>
            </a:r>
            <a:endParaRPr b="0" lang="en-US" sz="1200" strike="noStrike" u="none">
              <a:solidFill>
                <a:srgbClr val="000000"/>
              </a:solidFill>
              <a:effectLst/>
              <a:uFillTx/>
              <a:latin typeface="Arial"/>
            </a:endParaRPr>
          </a:p>
        </p:txBody>
      </p:sp>
      <p:sp>
        <p:nvSpPr>
          <p:cNvPr id="120" name=""/>
          <p:cNvSpPr/>
          <p:nvPr/>
        </p:nvSpPr>
        <p:spPr>
          <a:xfrm>
            <a:off x="996120" y="6105600"/>
            <a:ext cx="608328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Assumes employees have taken 2 days vacation in 2001.  Uses 8 hour workday, 40 hour workweek and 50 weeks per work year.</a:t>
            </a:r>
            <a:endParaRPr b="0" lang="en-US" sz="800" strike="noStrike" u="none">
              <a:solidFill>
                <a:srgbClr val="000000"/>
              </a:solidFill>
              <a:effectLst/>
              <a:uFillTx/>
              <a:latin typeface="Arial"/>
            </a:endParaRPr>
          </a:p>
        </p:txBody>
      </p:sp>
      <p:sp>
        <p:nvSpPr>
          <p:cNvPr id="121" name=""/>
          <p:cNvSpPr/>
          <p:nvPr/>
        </p:nvSpPr>
        <p:spPr>
          <a:xfrm>
            <a:off x="923760" y="4923000"/>
            <a:ext cx="8067960" cy="795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Recommendations</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Switch to payout using accrual – estimated annual savings = </a:t>
            </a:r>
            <a:r>
              <a:rPr b="1" lang="en-US" sz="1000" strike="noStrike" u="none">
                <a:solidFill>
                  <a:srgbClr val="ff0000"/>
                </a:solidFill>
                <a:effectLst/>
                <a:uFillTx/>
                <a:latin typeface="Arial"/>
              </a:rPr>
              <a:t>$4M</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Employees with less than 10 years of service would accrue 10 hours/month; employees with greater than 10 years but less than 20 years would accrue 13.3 hours/month, etc. Employees can borrow from accrued balance at any time.</a:t>
            </a:r>
            <a:endParaRPr b="0" lang="en-US" sz="1000" strike="noStrike" u="none">
              <a:solidFill>
                <a:srgbClr val="000000"/>
              </a:solidFill>
              <a:effectLst/>
              <a:uFillTx/>
              <a:latin typeface="Arial"/>
            </a:endParaRPr>
          </a:p>
        </p:txBody>
      </p:sp>
      <p:sp>
        <p:nvSpPr>
          <p:cNvPr id="122" name=""/>
          <p:cNvSpPr/>
          <p:nvPr/>
        </p:nvSpPr>
        <p:spPr>
          <a:xfrm>
            <a:off x="6400800" y="4191120"/>
            <a:ext cx="20574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3" name=""/>
          <p:cNvSpPr/>
          <p:nvPr/>
        </p:nvSpPr>
        <p:spPr>
          <a:xfrm>
            <a:off x="990720" y="4191120"/>
            <a:ext cx="533376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
          <p:cNvSpPr/>
          <p:nvPr/>
        </p:nvSpPr>
        <p:spPr>
          <a:xfrm>
            <a:off x="1371600" y="1219320"/>
            <a:ext cx="7137360" cy="534636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Acquisitions during 2000 include:</a:t>
            </a:r>
            <a:endParaRPr b="0" lang="en-US" sz="14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000" strike="noStrike" u="none">
                <a:solidFill>
                  <a:srgbClr val="000000"/>
                </a:solidFill>
                <a:effectLst/>
                <a:uFillTx/>
                <a:latin typeface="Arial"/>
              </a:rPr>
              <a:t>Garden State (approximately  350 employees)</a:t>
            </a:r>
            <a:endParaRPr b="0" lang="en-US" sz="10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MG Metals (approximately 450 employees)</a:t>
            </a:r>
            <a:endParaRPr b="0" lang="en-US" sz="10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Torpy (approximately XX employees)</a:t>
            </a:r>
            <a:endParaRPr b="0" lang="en-US" sz="10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WarpSpeed</a:t>
            </a:r>
            <a:endParaRPr b="0" lang="en-US" sz="10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DSG</a:t>
            </a:r>
            <a:endParaRPr b="0" lang="en-US" sz="1000" strike="noStrike" u="none">
              <a:solidFill>
                <a:srgbClr val="000000"/>
              </a:solidFill>
              <a:effectLst/>
              <a:uFillTx/>
              <a:latin typeface="Arial"/>
            </a:endParaRPr>
          </a:p>
          <a:p>
            <a:pPr lvl="1" marL="114480">
              <a:lnSpc>
                <a:spcPct val="80000"/>
              </a:lnSpc>
              <a:spcBef>
                <a:spcPts val="624"/>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Integrated Process Technologies</a:t>
            </a:r>
            <a:endParaRPr b="0" lang="en-US" sz="1000" strike="noStrike" u="none">
              <a:solidFill>
                <a:srgbClr val="000000"/>
              </a:solidFill>
              <a:effectLst/>
              <a:uFillTx/>
              <a:latin typeface="Arial"/>
            </a:endParaRPr>
          </a:p>
          <a:p>
            <a:pPr>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New Businesses or Product Lines Created in 2000 / 2001 include:</a:t>
            </a:r>
            <a:endParaRPr b="0" lang="en-US" sz="14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Enron Networks (April 2000)</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EnronCredit.com</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ClickPaper</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Bench</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Commodity Logic</a:t>
            </a:r>
            <a:endParaRPr b="0" lang="en-US" sz="1000" strike="noStrike" u="none">
              <a:solidFill>
                <a:srgbClr val="000000"/>
              </a:solidFill>
              <a:effectLst/>
              <a:uFillTx/>
              <a:latin typeface="Arial"/>
            </a:endParaRPr>
          </a:p>
          <a:p>
            <a:pPr lvl="3" marL="3430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EnronOnline (late 1999)</a:t>
            </a:r>
            <a:endParaRPr b="0" lang="en-US" sz="1000" strike="noStrike" u="none">
              <a:solidFill>
                <a:srgbClr val="000000"/>
              </a:solidFill>
              <a:effectLst/>
              <a:uFillTx/>
              <a:latin typeface="Arial"/>
            </a:endParaRPr>
          </a:p>
          <a:p>
            <a:pPr lvl="2" marL="22860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EIM (Forest Products, Steel and other industrial products, Freight Market)</a:t>
            </a:r>
            <a:endParaRPr b="0" lang="en-US" sz="1000" strike="noStrike" u="none">
              <a:solidFill>
                <a:srgbClr val="000000"/>
              </a:solidFill>
              <a:effectLst/>
              <a:uFillTx/>
              <a:latin typeface="Arial"/>
            </a:endParaRPr>
          </a:p>
          <a:p>
            <a:pPr lvl="2" marL="22860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Commercialization efforts</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Entertainment On-Demand (Blockbuster) Launch</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Digital Delivery Platform</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Expansion into European and Asian Markets</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EBI (Enron Broadband Investments) </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Bandwidth Risk Management - Capacity, Streams, Storage, Semiconductors</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IP NetConnect Product Release</a:t>
            </a:r>
            <a:endParaRPr b="0" lang="en-US" sz="1000" strike="noStrike" u="none">
              <a:solidFill>
                <a:srgbClr val="000000"/>
              </a:solidFill>
              <a:effectLst/>
              <a:uFillTx/>
              <a:latin typeface="Arial"/>
            </a:endParaRPr>
          </a:p>
          <a:p>
            <a:pPr lvl="1" marL="114480">
              <a:lnSpc>
                <a:spcPct val="80000"/>
              </a:lnSpc>
              <a:spcBef>
                <a:spcPts val="751"/>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Enron Media Services  </a:t>
            </a:r>
            <a:endParaRPr b="0" lang="en-US" sz="1000" strike="noStrike" u="none">
              <a:solidFill>
                <a:srgbClr val="000000"/>
              </a:solidFill>
              <a:effectLst/>
              <a:uFillTx/>
              <a:latin typeface="Arial"/>
            </a:endParaRPr>
          </a:p>
          <a:p>
            <a:pPr>
              <a:lnSpc>
                <a:spcPct val="80000"/>
              </a:lnSpc>
              <a:spcBef>
                <a:spcPts val="751"/>
              </a:spcBef>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p:txBody>
      </p:sp>
      <p:sp>
        <p:nvSpPr>
          <p:cNvPr id="125"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Business Growth since 1999</a:t>
            </a:r>
            <a:endParaRPr b="0" lang="en-US" sz="2800" strike="noStrike" u="none">
              <a:solidFill>
                <a:srgbClr val="333399"/>
              </a:solidFill>
              <a:effectLst/>
              <a:uFillTx/>
              <a:latin typeface="Tahoma"/>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
          <p:cNvSpPr/>
          <p:nvPr/>
        </p:nvSpPr>
        <p:spPr>
          <a:xfrm>
            <a:off x="1143000" y="1676520"/>
            <a:ext cx="7137360" cy="439596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Active New Deals have increased 498% in total for gas, power, financial since 9/99</a:t>
            </a:r>
            <a:endParaRPr b="0" lang="en-US" sz="1400" strike="noStrike" u="none">
              <a:solidFill>
                <a:srgbClr val="000000"/>
              </a:solidFill>
              <a:effectLst/>
              <a:uFillTx/>
              <a:latin typeface="Arial"/>
            </a:endParaRPr>
          </a:p>
          <a:p>
            <a:pPr>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Other indicators of employee growth include:</a:t>
            </a:r>
            <a:endParaRPr b="0" lang="en-US" sz="1400" strike="noStrike" u="none">
              <a:solidFill>
                <a:srgbClr val="000000"/>
              </a:solidFill>
              <a:effectLst/>
              <a:uFillTx/>
              <a:latin typeface="Arial"/>
            </a:endParaRPr>
          </a:p>
          <a:p>
            <a:pPr lvl="1" marL="11448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Houston-area workstation count increased over </a:t>
            </a:r>
            <a:r>
              <a:rPr b="0" lang="en-US" sz="1400" strike="noStrike" u="none">
                <a:solidFill>
                  <a:srgbClr val="ff0000"/>
                </a:solidFill>
                <a:effectLst/>
                <a:uFillTx/>
                <a:latin typeface="Arial"/>
              </a:rPr>
              <a:t>3,000</a:t>
            </a:r>
            <a:r>
              <a:rPr b="0" lang="en-US" sz="1400" strike="noStrike" u="none">
                <a:solidFill>
                  <a:srgbClr val="000000"/>
                </a:solidFill>
                <a:effectLst/>
                <a:uFillTx/>
                <a:latin typeface="Arial"/>
              </a:rPr>
              <a:t> stations with expansions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in :</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2 Allen Center</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3 Allen Center </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Jefferson buildings </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Pennzoil</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1201 Louisiana</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Shepard</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Enron Building</a:t>
            </a:r>
            <a:endParaRPr b="0" lang="en-US" sz="1400" strike="noStrike" u="none">
              <a:solidFill>
                <a:srgbClr val="000000"/>
              </a:solidFill>
              <a:effectLst/>
              <a:uFillTx/>
              <a:latin typeface="Arial"/>
            </a:endParaRPr>
          </a:p>
          <a:p>
            <a:pPr lvl="1" marL="11448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offices in Dubai and Tokyo</a:t>
            </a:r>
            <a:endParaRPr b="0" lang="en-US" sz="1400" strike="noStrike" u="none">
              <a:solidFill>
                <a:srgbClr val="000000"/>
              </a:solidFill>
              <a:effectLst/>
              <a:uFillTx/>
              <a:latin typeface="Arial"/>
            </a:endParaRPr>
          </a:p>
          <a:p>
            <a:pPr lvl="2" marL="228600">
              <a:lnSpc>
                <a:spcPct val="80000"/>
              </a:lnSpc>
              <a:spcBef>
                <a:spcPts val="1049"/>
              </a:spcBef>
              <a:buClr>
                <a:srgbClr val="000000"/>
              </a:buClr>
              <a:buFont typeface="Arial"/>
              <a:buChar char="-"/>
              <a:tabLst>
                <a:tab algn="l" pos="2286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12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Business Growth since 1999</a:t>
            </a:r>
            <a:endParaRPr b="0" lang="en-US" sz="2800" strike="noStrike" u="none">
              <a:solidFill>
                <a:srgbClr val="333399"/>
              </a:solidFill>
              <a:effectLst/>
              <a:uFillTx/>
              <a:latin typeface="Tahoma"/>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Headcount Changes in 2000 and 2001</a:t>
            </a:r>
            <a:endParaRPr b="0" lang="en-US" sz="2800" strike="noStrike" u="none">
              <a:solidFill>
                <a:srgbClr val="333399"/>
              </a:solidFill>
              <a:effectLst/>
              <a:uFillTx/>
              <a:latin typeface="Tahoma"/>
            </a:endParaRPr>
          </a:p>
        </p:txBody>
      </p:sp>
      <p:graphicFrame>
        <p:nvGraphicFramePr>
          <p:cNvPr id="129" name=""/>
          <p:cNvGraphicFramePr/>
          <p:nvPr/>
        </p:nvGraphicFramePr>
        <p:xfrm>
          <a:off x="1143000" y="5110200"/>
          <a:ext cx="3271680" cy="1154160"/>
        </p:xfrm>
        <a:graphic>
          <a:graphicData uri="http://schemas.openxmlformats.org/presentationml/2006/ole">
            <p:oleObj progId="Excel.Sheet.12" r:id="rId1" spid="">
              <p:embed/>
              <p:pic>
                <p:nvPicPr>
                  <p:cNvPr id="130" name="" descr=""/>
                  <p:cNvPicPr/>
                  <p:nvPr/>
                </p:nvPicPr>
                <p:blipFill>
                  <a:blip r:embed="rId2"/>
                  <a:stretch/>
                </p:blipFill>
                <p:spPr>
                  <a:xfrm>
                    <a:off x="1143000" y="5110200"/>
                    <a:ext cx="3271680" cy="1154160"/>
                  </a:xfrm>
                  <a:prstGeom prst="rect">
                    <a:avLst/>
                  </a:prstGeom>
                  <a:noFill/>
                  <a:ln w="0">
                    <a:noFill/>
                  </a:ln>
                </p:spPr>
              </p:pic>
            </p:oleObj>
          </a:graphicData>
        </a:graphic>
      </p:graphicFrame>
      <p:graphicFrame>
        <p:nvGraphicFramePr>
          <p:cNvPr id="131" name=""/>
          <p:cNvGraphicFramePr/>
          <p:nvPr/>
        </p:nvGraphicFramePr>
        <p:xfrm>
          <a:off x="328680" y="2271600"/>
          <a:ext cx="8486640" cy="2314800"/>
        </p:xfrm>
        <a:graphic>
          <a:graphicData uri="http://schemas.openxmlformats.org/presentationml/2006/ole">
            <p:oleObj progId="Excel.Sheet.12" r:id="rId3" spid="">
              <p:embed/>
              <p:pic>
                <p:nvPicPr>
                  <p:cNvPr id="132" name="" descr=""/>
                  <p:cNvPicPr/>
                  <p:nvPr/>
                </p:nvPicPr>
                <p:blipFill>
                  <a:blip r:embed="rId4"/>
                  <a:stretch/>
                </p:blipFill>
                <p:spPr>
                  <a:xfrm>
                    <a:off x="328680" y="2271600"/>
                    <a:ext cx="8486640" cy="2314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Headcount Changes in 2000 and 2001</a:t>
            </a:r>
            <a:endParaRPr b="0" lang="en-US" sz="2800" strike="noStrike" u="none">
              <a:solidFill>
                <a:srgbClr val="333399"/>
              </a:solidFill>
              <a:effectLst/>
              <a:uFillTx/>
              <a:latin typeface="Tahoma"/>
            </a:endParaRPr>
          </a:p>
        </p:txBody>
      </p:sp>
      <p:graphicFrame>
        <p:nvGraphicFramePr>
          <p:cNvPr id="134" name=""/>
          <p:cNvGraphicFramePr/>
          <p:nvPr/>
        </p:nvGraphicFramePr>
        <p:xfrm>
          <a:off x="1490760" y="1295280"/>
          <a:ext cx="6164280" cy="5029200"/>
        </p:xfrm>
        <a:graphic>
          <a:graphicData uri="http://schemas.openxmlformats.org/presentationml/2006/ole">
            <p:oleObj progId="Excel.Sheet.12" r:id="rId1" spid="">
              <p:embed/>
              <p:pic>
                <p:nvPicPr>
                  <p:cNvPr id="135" name="" descr=""/>
                  <p:cNvPicPr/>
                  <p:nvPr/>
                </p:nvPicPr>
                <p:blipFill>
                  <a:blip r:embed="rId2"/>
                  <a:stretch/>
                </p:blipFill>
                <p:spPr>
                  <a:xfrm>
                    <a:off x="1490760" y="1295280"/>
                    <a:ext cx="6164280" cy="5029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Headcount Changes in 2000 and 2001</a:t>
            </a:r>
            <a:endParaRPr b="0" lang="en-US" sz="2800" strike="noStrike" u="none">
              <a:solidFill>
                <a:srgbClr val="333399"/>
              </a:solidFill>
              <a:effectLst/>
              <a:uFillTx/>
              <a:latin typeface="Tahoma"/>
            </a:endParaRPr>
          </a:p>
        </p:txBody>
      </p:sp>
      <p:graphicFrame>
        <p:nvGraphicFramePr>
          <p:cNvPr id="137" name=""/>
          <p:cNvGraphicFramePr/>
          <p:nvPr/>
        </p:nvGraphicFramePr>
        <p:xfrm>
          <a:off x="1490760" y="1724040"/>
          <a:ext cx="6164280" cy="3409920"/>
        </p:xfrm>
        <a:graphic>
          <a:graphicData uri="http://schemas.openxmlformats.org/presentationml/2006/ole">
            <p:oleObj progId="Excel.Sheet.12" r:id="rId1" spid="">
              <p:embed/>
              <p:pic>
                <p:nvPicPr>
                  <p:cNvPr id="138" name="" descr=""/>
                  <p:cNvPicPr/>
                  <p:nvPr/>
                </p:nvPicPr>
                <p:blipFill>
                  <a:blip r:embed="rId2"/>
                  <a:stretch/>
                </p:blipFill>
                <p:spPr>
                  <a:xfrm>
                    <a:off x="1490760" y="1724040"/>
                    <a:ext cx="6164280" cy="3409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Current Ratios</a:t>
            </a:r>
            <a:endParaRPr b="0" lang="en-US" sz="2800" strike="noStrike" u="none">
              <a:solidFill>
                <a:srgbClr val="333399"/>
              </a:solidFill>
              <a:effectLst/>
              <a:uFillTx/>
              <a:latin typeface="Tahoma"/>
            </a:endParaRPr>
          </a:p>
        </p:txBody>
      </p:sp>
      <p:graphicFrame>
        <p:nvGraphicFramePr>
          <p:cNvPr id="140" name=""/>
          <p:cNvGraphicFramePr/>
          <p:nvPr/>
        </p:nvGraphicFramePr>
        <p:xfrm>
          <a:off x="2286000" y="1295280"/>
          <a:ext cx="5295960" cy="5181840"/>
        </p:xfrm>
        <a:graphic>
          <a:graphicData uri="http://schemas.openxmlformats.org/presentationml/2006/ole">
            <p:oleObj progId="Excel.Sheet.12" r:id="rId1" spid="">
              <p:embed/>
              <p:pic>
                <p:nvPicPr>
                  <p:cNvPr id="141" name="" descr=""/>
                  <p:cNvPicPr/>
                  <p:nvPr/>
                </p:nvPicPr>
                <p:blipFill>
                  <a:blip r:embed="rId2"/>
                  <a:stretch/>
                </p:blipFill>
                <p:spPr>
                  <a:xfrm>
                    <a:off x="2286000" y="1295280"/>
                    <a:ext cx="5295960" cy="51818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Outside Services Top 20 Vendor / Owners</a:t>
            </a:r>
            <a:endParaRPr b="0" lang="en-US" sz="2800" strike="noStrike" u="none">
              <a:solidFill>
                <a:srgbClr val="333399"/>
              </a:solidFill>
              <a:effectLst/>
              <a:uFillTx/>
              <a:latin typeface="Tahoma"/>
            </a:endParaRPr>
          </a:p>
        </p:txBody>
      </p:sp>
      <p:sp>
        <p:nvSpPr>
          <p:cNvPr id="79" name=""/>
          <p:cNvSpPr/>
          <p:nvPr/>
        </p:nvSpPr>
        <p:spPr>
          <a:xfrm>
            <a:off x="532440" y="1447920"/>
            <a:ext cx="7747560" cy="1055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Fact:  Enron incurred $663M in outside services in 2000 of which roughly $300M are related to</a:t>
            </a:r>
            <a:endParaRPr b="0" lang="en-US" sz="12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          base outsource functions.    </a:t>
            </a:r>
            <a:endParaRPr b="0" lang="en-US" sz="1200" strike="noStrike" u="none">
              <a:solidFill>
                <a:srgbClr val="000000"/>
              </a:solidFill>
              <a:effectLst/>
              <a:uFillTx/>
              <a:latin typeface="Arial"/>
            </a:endParaRPr>
          </a:p>
          <a:p>
            <a:pPr>
              <a:lnSpc>
                <a:spcPct val="100000"/>
              </a:lnSpc>
              <a:spcBef>
                <a:spcPts val="374"/>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Base outsource functions include Audit, Benefits,  Building Services, some IT and support functions (EES), etc.</a:t>
            </a:r>
            <a:endParaRPr b="0" lang="en-US" sz="1200" strike="noStrike" u="none">
              <a:solidFill>
                <a:srgbClr val="000000"/>
              </a:solidFill>
              <a:effectLst/>
              <a:uFillTx/>
              <a:latin typeface="Arial"/>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Top Twenty Vendors comprise $365M or 55%.  Enron uses over 500 vendors each year. </a:t>
            </a:r>
            <a:endParaRPr b="0" lang="en-US" sz="1200" strike="noStrike" u="none">
              <a:solidFill>
                <a:srgbClr val="000000"/>
              </a:solidFill>
              <a:effectLst/>
              <a:uFillTx/>
              <a:latin typeface="Arial"/>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This amount ($663M) excludes construction services being capitalized.</a:t>
            </a:r>
            <a:endParaRPr b="0" lang="en-US" sz="1200" strike="noStrike" u="none">
              <a:solidFill>
                <a:srgbClr val="000000"/>
              </a:solidFill>
              <a:effectLst/>
              <a:uFillTx/>
              <a:latin typeface="Arial"/>
            </a:endParaRPr>
          </a:p>
        </p:txBody>
      </p:sp>
      <p:graphicFrame>
        <p:nvGraphicFramePr>
          <p:cNvPr id="80" name=""/>
          <p:cNvGraphicFramePr/>
          <p:nvPr/>
        </p:nvGraphicFramePr>
        <p:xfrm>
          <a:off x="1460520" y="2730600"/>
          <a:ext cx="6235560" cy="3544920"/>
        </p:xfrm>
        <a:graphic>
          <a:graphicData uri="http://schemas.openxmlformats.org/presentationml/2006/ole">
            <p:oleObj progId="Excel.Sheet.12" r:id="rId1" spid="">
              <p:embed/>
              <p:pic>
                <p:nvPicPr>
                  <p:cNvPr id="81" name="" descr=""/>
                  <p:cNvPicPr/>
                  <p:nvPr/>
                </p:nvPicPr>
                <p:blipFill>
                  <a:blip r:embed="rId2"/>
                  <a:stretch/>
                </p:blipFill>
                <p:spPr>
                  <a:xfrm>
                    <a:off x="1460520" y="2730600"/>
                    <a:ext cx="6235560" cy="3544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Severance Plan – Houston Employers</a:t>
            </a:r>
            <a:endParaRPr b="0" lang="en-US" sz="2800" strike="noStrike" u="none">
              <a:solidFill>
                <a:srgbClr val="333399"/>
              </a:solidFill>
              <a:effectLst/>
              <a:uFillTx/>
              <a:latin typeface="Tahoma"/>
            </a:endParaRPr>
          </a:p>
        </p:txBody>
      </p:sp>
      <p:sp>
        <p:nvSpPr>
          <p:cNvPr id="83" name=""/>
          <p:cNvSpPr/>
          <p:nvPr/>
        </p:nvSpPr>
        <p:spPr>
          <a:xfrm>
            <a:off x="990720" y="6172200"/>
            <a:ext cx="7696080" cy="400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 Severance plan allows employees to modify terms. </a:t>
            </a:r>
            <a:endParaRPr b="0" lang="en-US" sz="800" strike="noStrike" u="none">
              <a:solidFill>
                <a:srgbClr val="000000"/>
              </a:solidFill>
              <a:effectLst/>
              <a:uFillTx/>
              <a:latin typeface="Arial"/>
            </a:endParaRPr>
          </a:p>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A significant number of employees come from consulting firms which traditionally provide little or no severance benefits.</a:t>
            </a:r>
            <a:endParaRPr b="0" lang="en-US" sz="800" strike="noStrike" u="none">
              <a:solidFill>
                <a:srgbClr val="000000"/>
              </a:solidFill>
              <a:effectLst/>
              <a:uFillTx/>
              <a:latin typeface="Arial"/>
            </a:endParaRPr>
          </a:p>
        </p:txBody>
      </p:sp>
      <p:pic>
        <p:nvPicPr>
          <p:cNvPr id="84" name="" descr=""/>
          <p:cNvPicPr/>
          <p:nvPr/>
        </p:nvPicPr>
        <p:blipFill>
          <a:blip r:embed="rId1"/>
          <a:stretch/>
        </p:blipFill>
        <p:spPr>
          <a:xfrm>
            <a:off x="1066680" y="1371600"/>
            <a:ext cx="7696440" cy="480060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Severance Plan – Other Major Companies</a:t>
            </a:r>
            <a:endParaRPr b="0" lang="en-US" sz="2800" strike="noStrike" u="none">
              <a:solidFill>
                <a:srgbClr val="333399"/>
              </a:solidFill>
              <a:effectLst/>
              <a:uFillTx/>
              <a:latin typeface="Tahoma"/>
            </a:endParaRPr>
          </a:p>
        </p:txBody>
      </p:sp>
      <p:sp>
        <p:nvSpPr>
          <p:cNvPr id="86" name=""/>
          <p:cNvSpPr/>
          <p:nvPr/>
        </p:nvSpPr>
        <p:spPr>
          <a:xfrm>
            <a:off x="1143000" y="5943600"/>
            <a:ext cx="8001000" cy="633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1000" strike="noStrike" u="none">
                <a:solidFill>
                  <a:srgbClr val="000000"/>
                </a:solidFill>
                <a:effectLst/>
                <a:uFillTx/>
                <a:latin typeface="Tahoma"/>
              </a:rPr>
              <a:t>* “Severance and Separation Benefits,” Lee Hecht Harrison, 1998.  Survey based on 2,000 responses from human resource executives at</a:t>
            </a:r>
            <a:endParaRPr b="0" lang="en-US" sz="1000" strike="noStrike" u="none">
              <a:solidFill>
                <a:srgbClr val="000000"/>
              </a:solidFill>
              <a:effectLst/>
              <a:uFillTx/>
              <a:latin typeface="Arial"/>
            </a:endParaRPr>
          </a:p>
          <a:p>
            <a:pPr>
              <a:lnSpc>
                <a:spcPct val="5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organizations of all sizes and in a wide range of industries.</a:t>
            </a:r>
            <a:endParaRPr b="0" lang="en-US" sz="1000" strike="noStrike" u="none">
              <a:solidFill>
                <a:srgbClr val="000000"/>
              </a:solidFill>
              <a:effectLst/>
              <a:uFillTx/>
              <a:latin typeface="Arial"/>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A significant number of employees come from consulting firms which traditionally provide little or no severance benefits.</a:t>
            </a:r>
            <a:endParaRPr b="0" lang="en-US" sz="1000" strike="noStrike" u="none">
              <a:solidFill>
                <a:srgbClr val="000000"/>
              </a:solidFill>
              <a:effectLst/>
              <a:uFillTx/>
              <a:latin typeface="Arial"/>
            </a:endParaRPr>
          </a:p>
        </p:txBody>
      </p:sp>
      <p:pic>
        <p:nvPicPr>
          <p:cNvPr id="87" name="" descr=""/>
          <p:cNvPicPr/>
          <p:nvPr/>
        </p:nvPicPr>
        <p:blipFill>
          <a:blip r:embed="rId1"/>
          <a:stretch/>
        </p:blipFill>
        <p:spPr>
          <a:xfrm>
            <a:off x="914400" y="1447920"/>
            <a:ext cx="7315200" cy="450216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Comparison of Severance Benefits</a:t>
            </a:r>
            <a:endParaRPr b="0" lang="en-US" sz="2800" strike="noStrike" u="none">
              <a:solidFill>
                <a:srgbClr val="333399"/>
              </a:solidFill>
              <a:effectLst/>
              <a:uFillTx/>
              <a:latin typeface="Tahoma"/>
            </a:endParaRPr>
          </a:p>
        </p:txBody>
      </p:sp>
      <p:pic>
        <p:nvPicPr>
          <p:cNvPr id="89" name="" descr=""/>
          <p:cNvPicPr/>
          <p:nvPr/>
        </p:nvPicPr>
        <p:blipFill>
          <a:blip r:embed="rId1"/>
          <a:stretch/>
        </p:blipFill>
        <p:spPr>
          <a:xfrm>
            <a:off x="1295280" y="1295280"/>
            <a:ext cx="6477120" cy="518184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Background of Enron’s Severance Plan</a:t>
            </a:r>
            <a:endParaRPr b="0" lang="en-US" sz="2800" strike="noStrike" u="none">
              <a:solidFill>
                <a:srgbClr val="333399"/>
              </a:solidFill>
              <a:effectLst/>
              <a:uFillTx/>
              <a:latin typeface="Tahoma"/>
            </a:endParaRPr>
          </a:p>
        </p:txBody>
      </p:sp>
      <p:sp>
        <p:nvSpPr>
          <p:cNvPr id="91" name="PlaceHolder 2"/>
          <p:cNvSpPr>
            <a:spLocks noGrp="1"/>
          </p:cNvSpPr>
          <p:nvPr>
            <p:ph/>
          </p:nvPr>
        </p:nvSpPr>
        <p:spPr>
          <a:xfrm>
            <a:off x="914400" y="1447560"/>
            <a:ext cx="7772400" cy="3886200"/>
          </a:xfrm>
          <a:prstGeom prst="rect">
            <a:avLst/>
          </a:prstGeom>
          <a:noFill/>
          <a:ln w="0">
            <a:noFill/>
          </a:ln>
        </p:spPr>
        <p:txBody>
          <a:bodyPr lIns="90000" rIns="90000" tIns="46800" bIns="46800" anchor="t">
            <a:normAutofit/>
          </a:bodyPr>
          <a:p>
            <a:pPr marL="343080" indent="-34308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Plan Last Amended and Restated in December 1992, effective January 1, 1993</a:t>
            </a:r>
            <a:endParaRPr b="0" lang="en-US" sz="14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Since approximately 1986, severance payments caps were 12 weeks for failure to meet performance objectives and 1 year for reduction in force and business reorganization. In December 1992, the plan was amended to require a signed waiver by the employee to receive this full benefit; without a signed waiver, the employee received half based on certain formulas.</a:t>
            </a:r>
            <a:endParaRPr b="0" lang="en-US" sz="1200" strike="noStrike" u="none">
              <a:solidFill>
                <a:srgbClr val="000000"/>
              </a:solidFill>
              <a:effectLst/>
              <a:uFillTx/>
              <a:latin typeface="Tahoma"/>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Redeployment</a:t>
            </a:r>
            <a:endParaRPr b="0" lang="en-US" sz="14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Commenced in early 2000</a:t>
            </a:r>
            <a:endParaRPr b="0" lang="en-US" sz="12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Redeployment, while not part of the severance plan, is essentially an extension of the employee’s current compensation, as employees have gained another 45 days of paid compensation via redeployment.</a:t>
            </a:r>
            <a:endParaRPr b="0" lang="en-US" sz="1200" strike="noStrike" u="none">
              <a:solidFill>
                <a:srgbClr val="000000"/>
              </a:solidFill>
              <a:effectLst/>
              <a:uFillTx/>
              <a:latin typeface="Tahoma"/>
            </a:endParaRPr>
          </a:p>
          <a:p>
            <a:pPr lvl="1" marL="74304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Current Enron Plan</a:t>
            </a:r>
            <a:endParaRPr b="0" lang="en-US" sz="14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ahoma"/>
              </a:rPr>
              <a:t>Cause</a:t>
            </a:r>
            <a:r>
              <a:rPr b="0" lang="en-US" sz="1200" strike="noStrike" u="none">
                <a:solidFill>
                  <a:srgbClr val="000000"/>
                </a:solidFill>
                <a:effectLst/>
                <a:uFillTx/>
                <a:latin typeface="Tahoma"/>
              </a:rPr>
              <a:t>: No severance benefit; two weeks pay when waiver is signed</a:t>
            </a:r>
            <a:endParaRPr b="0" lang="en-US" sz="12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ahoma"/>
              </a:rPr>
              <a:t>Failure to Meet Performance Objectives</a:t>
            </a:r>
            <a:r>
              <a:rPr b="0" lang="en-US" sz="1200" strike="noStrike" u="none">
                <a:solidFill>
                  <a:srgbClr val="000000"/>
                </a:solidFill>
                <a:effectLst/>
                <a:uFillTx/>
                <a:latin typeface="Tahoma"/>
              </a:rPr>
              <a:t>: One week of base for each year of service or portion thereof, up to max of 6 weeks; the same amount is paid with signed waiver (total max of 12 weeks).</a:t>
            </a:r>
            <a:endParaRPr b="0" lang="en-US" sz="1200" strike="noStrike" u="none">
              <a:solidFill>
                <a:srgbClr val="000000"/>
              </a:solidFill>
              <a:effectLst/>
              <a:uFillTx/>
              <a:latin typeface="Tahoma"/>
            </a:endParaRPr>
          </a:p>
          <a:p>
            <a:pPr lvl="1" marL="743040" indent="-285840">
              <a:lnSpc>
                <a:spcPct val="90000"/>
              </a:lnSpc>
              <a:spcBef>
                <a:spcPts val="300"/>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ahoma"/>
              </a:rPr>
              <a:t>Reorganizations</a:t>
            </a:r>
            <a:r>
              <a:rPr b="0" lang="en-US" sz="1200" strike="noStrike" u="none">
                <a:solidFill>
                  <a:srgbClr val="000000"/>
                </a:solidFill>
                <a:effectLst/>
                <a:uFillTx/>
                <a:latin typeface="Tahoma"/>
              </a:rPr>
              <a:t>: One week of base for each year of service or portion thereof, plus one week for each $10k or portion thereof of base; the same amount is paid with signed waiver (total max of 52 weeks).</a:t>
            </a:r>
            <a:endParaRPr b="0" lang="en-US" sz="1200" strike="noStrike" u="none">
              <a:solidFill>
                <a:srgbClr val="000000"/>
              </a:solidFill>
              <a:effectLst/>
              <a:uFillTx/>
              <a:latin typeface="Tahoma"/>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Enron’s 2001 YTD Severance Payments</a:t>
            </a:r>
            <a:endParaRPr b="0" lang="en-US" sz="2800" strike="noStrike" u="none">
              <a:solidFill>
                <a:srgbClr val="333399"/>
              </a:solidFill>
              <a:effectLst/>
              <a:uFillTx/>
              <a:latin typeface="Tahoma"/>
            </a:endParaRPr>
          </a:p>
        </p:txBody>
      </p:sp>
      <p:graphicFrame>
        <p:nvGraphicFramePr>
          <p:cNvPr id="93" name=""/>
          <p:cNvGraphicFramePr/>
          <p:nvPr/>
        </p:nvGraphicFramePr>
        <p:xfrm>
          <a:off x="914400" y="2133720"/>
          <a:ext cx="3290760" cy="1571400"/>
        </p:xfrm>
        <a:graphic>
          <a:graphicData uri="http://schemas.openxmlformats.org/drawingml/2006/table">
            <a:tbl>
              <a:tblPr/>
              <a:tblGrid>
                <a:gridCol w="649440"/>
                <a:gridCol w="650880"/>
                <a:gridCol w="664920"/>
                <a:gridCol w="676440"/>
                <a:gridCol w="649080"/>
              </a:tblGrid>
              <a:tr h="52092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EES</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EBS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EWS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CORP</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ETS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5028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32%</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38%</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13%</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15%</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5028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$2.97</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$3.45</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$1.23</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$1.38</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$0.13</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4992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$0.03</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$0.02</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$0.03</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$0.05</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$0.02</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94" name=""/>
          <p:cNvSpPr/>
          <p:nvPr/>
        </p:nvSpPr>
        <p:spPr>
          <a:xfrm>
            <a:off x="914400" y="1523880"/>
            <a:ext cx="32004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Severance Payment Distribution by Business Unit*</a:t>
            </a:r>
            <a:endParaRPr b="0" lang="en-US" sz="1400" strike="noStrike" u="none">
              <a:solidFill>
                <a:srgbClr val="000000"/>
              </a:solidFill>
              <a:effectLst/>
              <a:uFillTx/>
              <a:latin typeface="Arial"/>
            </a:endParaRPr>
          </a:p>
        </p:txBody>
      </p:sp>
      <p:graphicFrame>
        <p:nvGraphicFramePr>
          <p:cNvPr id="95" name=""/>
          <p:cNvGraphicFramePr/>
          <p:nvPr/>
        </p:nvGraphicFramePr>
        <p:xfrm>
          <a:off x="5105520" y="2057400"/>
          <a:ext cx="2971800" cy="1014120"/>
        </p:xfrm>
        <a:graphic>
          <a:graphicData uri="http://schemas.openxmlformats.org/drawingml/2006/table">
            <a:tbl>
              <a:tblPr/>
              <a:tblGrid>
                <a:gridCol w="1782720"/>
                <a:gridCol w="595080"/>
                <a:gridCol w="594000"/>
              </a:tblGrid>
              <a:tr h="2775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Reorganization</a:t>
                      </a:r>
                      <a:endParaRPr b="0" lang="en-US" sz="12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98%</a:t>
                      </a:r>
                      <a:endParaRPr b="0" lang="en-US" sz="12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$8.96</a:t>
                      </a:r>
                      <a:endParaRPr b="0" lang="en-US" sz="12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4597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Unsatisfactory Performance</a:t>
                      </a:r>
                      <a:endParaRPr b="0" lang="en-US" sz="12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2%</a:t>
                      </a:r>
                      <a:endParaRPr b="0" lang="en-US" sz="12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$0.18</a:t>
                      </a:r>
                      <a:endParaRPr b="0" lang="en-US" sz="12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768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Cause</a:t>
                      </a:r>
                      <a:endParaRPr b="0" lang="en-US" sz="12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0%</a:t>
                      </a:r>
                      <a:endParaRPr b="0" lang="en-US" sz="12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$0.00</a:t>
                      </a:r>
                      <a:endParaRPr b="0" lang="en-US" sz="12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96" name=""/>
          <p:cNvSpPr/>
          <p:nvPr/>
        </p:nvSpPr>
        <p:spPr>
          <a:xfrm>
            <a:off x="4800600" y="1447920"/>
            <a:ext cx="34290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Total Severance Payment Dollars by Termination Reason*</a:t>
            </a:r>
            <a:endParaRPr b="0" lang="en-US" sz="1400" strike="noStrike" u="none">
              <a:solidFill>
                <a:srgbClr val="000000"/>
              </a:solidFill>
              <a:effectLst/>
              <a:uFillTx/>
              <a:latin typeface="Arial"/>
            </a:endParaRPr>
          </a:p>
        </p:txBody>
      </p:sp>
      <p:graphicFrame>
        <p:nvGraphicFramePr>
          <p:cNvPr id="97" name=""/>
          <p:cNvGraphicFramePr/>
          <p:nvPr/>
        </p:nvGraphicFramePr>
        <p:xfrm>
          <a:off x="914400" y="4572000"/>
          <a:ext cx="3352320" cy="1096920"/>
        </p:xfrm>
        <a:graphic>
          <a:graphicData uri="http://schemas.openxmlformats.org/drawingml/2006/table">
            <a:tbl>
              <a:tblPr/>
              <a:tblGrid>
                <a:gridCol w="662040"/>
                <a:gridCol w="662040"/>
                <a:gridCol w="677880"/>
                <a:gridCol w="688320"/>
                <a:gridCol w="662040"/>
              </a:tblGrid>
              <a:tr h="52092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EES</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EBS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EWS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CORP</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ETS</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0744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27%</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49%</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14%</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8%</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07440">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88</a:t>
                      </a:r>
                      <a:endParaRPr b="0" lang="en-US" sz="1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163</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46</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27</a:t>
                      </a:r>
                      <a:endParaRPr b="0" lang="en-US" sz="14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8</a:t>
                      </a:r>
                      <a:endParaRPr b="0" lang="en-US" sz="14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98" name=""/>
          <p:cNvSpPr/>
          <p:nvPr/>
        </p:nvSpPr>
        <p:spPr>
          <a:xfrm>
            <a:off x="914400" y="4038480"/>
            <a:ext cx="32004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Total Percentage of Employees Receiving Severance Payments</a:t>
            </a:r>
            <a:endParaRPr b="0" lang="en-US" sz="1400" strike="noStrike" u="none">
              <a:solidFill>
                <a:srgbClr val="000000"/>
              </a:solidFill>
              <a:effectLst/>
              <a:uFillTx/>
              <a:latin typeface="Arial"/>
            </a:endParaRPr>
          </a:p>
        </p:txBody>
      </p:sp>
      <p:sp>
        <p:nvSpPr>
          <p:cNvPr id="99" name="PlaceHolder 2"/>
          <p:cNvSpPr>
            <a:spLocks noGrp="1"/>
          </p:cNvSpPr>
          <p:nvPr>
            <p:ph/>
          </p:nvPr>
        </p:nvSpPr>
        <p:spPr>
          <a:xfrm>
            <a:off x="4876560" y="3886200"/>
            <a:ext cx="3733560" cy="2362320"/>
          </a:xfrm>
          <a:prstGeom prst="rect">
            <a:avLst/>
          </a:prstGeom>
          <a:noFill/>
          <a:ln w="0">
            <a:noFill/>
          </a:ln>
        </p:spPr>
        <p:txBody>
          <a:bodyPr lIns="90000" rIns="90000" tIns="46800" bIns="46800" anchor="t">
            <a:normAutofit/>
          </a:bodyPr>
          <a:p>
            <a:pPr marL="343080" indent="-343080">
              <a:spcBef>
                <a:spcPts val="400"/>
              </a:spcBef>
              <a:buNone/>
              <a:tabLst>
                <a:tab algn="l" pos="0"/>
                <a:tab algn="l" pos="407880"/>
                <a:tab algn="l" pos="816120"/>
                <a:tab algn="l" pos="1224000"/>
                <a:tab algn="l" pos="1631880"/>
                <a:tab algn="l" pos="2039760"/>
                <a:tab algn="l" pos="2448000"/>
                <a:tab algn="l" pos="2855880"/>
                <a:tab algn="l" pos="3263760"/>
                <a:tab algn="l" pos="3672000"/>
                <a:tab algn="l" pos="4079880"/>
                <a:tab algn="l" pos="4487760"/>
                <a:tab algn="l" pos="4896000"/>
                <a:tab algn="l" pos="5303880"/>
                <a:tab algn="l" pos="5711760"/>
                <a:tab algn="l" pos="6119640"/>
                <a:tab algn="l" pos="6527880"/>
                <a:tab algn="l" pos="6935760"/>
                <a:tab algn="l" pos="7343640"/>
                <a:tab algn="l" pos="7751880"/>
                <a:tab algn="l" pos="8159760"/>
              </a:tabLst>
            </a:pPr>
            <a:r>
              <a:rPr b="1" lang="en-US" sz="1600" strike="noStrike" u="none">
                <a:solidFill>
                  <a:srgbClr val="000000"/>
                </a:solidFill>
                <a:effectLst/>
                <a:uFillTx/>
                <a:latin typeface="Tahoma"/>
              </a:rPr>
              <a:t>Total Severance Payments</a:t>
            </a:r>
            <a:endParaRPr b="0" lang="en-US" sz="1600" strike="noStrike" u="none">
              <a:solidFill>
                <a:srgbClr val="000000"/>
              </a:solidFill>
              <a:effectLst/>
              <a:uFillTx/>
              <a:latin typeface="Tahoma"/>
            </a:endParaRPr>
          </a:p>
          <a:p>
            <a:pPr marL="343080" indent="-343080">
              <a:spcBef>
                <a:spcPts val="349"/>
              </a:spcBef>
              <a:buClr>
                <a:srgbClr val="3333cc"/>
              </a:buClr>
              <a:buSzPct val="60000"/>
              <a:buFont typeface="Wingdings" charset="2"/>
              <a:buChar char=""/>
              <a:tabLst>
                <a:tab algn="l" pos="407880"/>
                <a:tab algn="l" pos="816120"/>
                <a:tab algn="l" pos="1224000"/>
                <a:tab algn="l" pos="1631880"/>
                <a:tab algn="l" pos="2039760"/>
                <a:tab algn="l" pos="2448000"/>
                <a:tab algn="l" pos="2855880"/>
                <a:tab algn="l" pos="3263760"/>
                <a:tab algn="l" pos="3672000"/>
                <a:tab algn="l" pos="4079880"/>
                <a:tab algn="l" pos="4487760"/>
                <a:tab algn="l" pos="4896000"/>
                <a:tab algn="l" pos="5303880"/>
                <a:tab algn="l" pos="5711760"/>
                <a:tab algn="l" pos="6119640"/>
                <a:tab algn="l" pos="6527880"/>
                <a:tab algn="l" pos="6935760"/>
                <a:tab algn="l" pos="7343640"/>
                <a:tab algn="l" pos="7751880"/>
                <a:tab algn="l" pos="8159760"/>
              </a:tabLst>
            </a:pPr>
            <a:r>
              <a:rPr b="0" lang="en-US" sz="1400" strike="noStrike" u="none">
                <a:solidFill>
                  <a:srgbClr val="000000"/>
                </a:solidFill>
                <a:effectLst/>
                <a:uFillTx/>
                <a:latin typeface="Tahoma"/>
              </a:rPr>
              <a:t>Severance is generally a small part of the compensation and benefits budget, roughly less than one-half percent.</a:t>
            </a:r>
            <a:endParaRPr b="0" lang="en-US" sz="1400" strike="noStrike" u="none">
              <a:solidFill>
                <a:srgbClr val="000000"/>
              </a:solidFill>
              <a:effectLst/>
              <a:uFillTx/>
              <a:latin typeface="Tahoma"/>
            </a:endParaRPr>
          </a:p>
          <a:p>
            <a:pPr marL="343080" indent="-343080">
              <a:spcBef>
                <a:spcPts val="349"/>
              </a:spcBef>
              <a:buClr>
                <a:srgbClr val="3333cc"/>
              </a:buClr>
              <a:buSzPct val="60000"/>
              <a:buFont typeface="Wingdings" charset="2"/>
              <a:buChar char=""/>
              <a:tabLst>
                <a:tab algn="l" pos="407880"/>
                <a:tab algn="l" pos="816120"/>
                <a:tab algn="l" pos="1224000"/>
                <a:tab algn="l" pos="1631880"/>
                <a:tab algn="l" pos="2039760"/>
                <a:tab algn="l" pos="2448000"/>
                <a:tab algn="l" pos="2855880"/>
                <a:tab algn="l" pos="3263760"/>
                <a:tab algn="l" pos="3672000"/>
                <a:tab algn="l" pos="4079880"/>
                <a:tab algn="l" pos="4487760"/>
                <a:tab algn="l" pos="4896000"/>
                <a:tab algn="l" pos="5303880"/>
                <a:tab algn="l" pos="5711760"/>
                <a:tab algn="l" pos="6119640"/>
                <a:tab algn="l" pos="6527880"/>
                <a:tab algn="l" pos="6935760"/>
                <a:tab algn="l" pos="7343640"/>
                <a:tab algn="l" pos="7751880"/>
                <a:tab algn="l" pos="8159760"/>
              </a:tabLst>
            </a:pPr>
            <a:r>
              <a:rPr b="0" lang="en-US" sz="1400" strike="noStrike" u="none">
                <a:solidFill>
                  <a:srgbClr val="000000"/>
                </a:solidFill>
                <a:effectLst/>
                <a:uFillTx/>
                <a:latin typeface="Tahoma"/>
              </a:rPr>
              <a:t>Enron spent 1% or $9M+ this year.</a:t>
            </a:r>
            <a:endParaRPr b="0" lang="en-US" sz="1400" strike="noStrike" u="none">
              <a:solidFill>
                <a:srgbClr val="000000"/>
              </a:solidFill>
              <a:effectLst/>
              <a:uFillTx/>
              <a:latin typeface="Tahoma"/>
            </a:endParaRPr>
          </a:p>
          <a:p>
            <a:pPr marL="343080" indent="0">
              <a:spcBef>
                <a:spcPts val="349"/>
              </a:spcBef>
              <a:buNone/>
              <a:tabLst>
                <a:tab algn="l" pos="407880"/>
                <a:tab algn="l" pos="816120"/>
                <a:tab algn="l" pos="1224000"/>
                <a:tab algn="l" pos="1631880"/>
                <a:tab algn="l" pos="2039760"/>
                <a:tab algn="l" pos="2448000"/>
                <a:tab algn="l" pos="2855880"/>
                <a:tab algn="l" pos="3263760"/>
                <a:tab algn="l" pos="3672000"/>
                <a:tab algn="l" pos="4079880"/>
                <a:tab algn="l" pos="4487760"/>
                <a:tab algn="l" pos="4896000"/>
                <a:tab algn="l" pos="5303880"/>
                <a:tab algn="l" pos="5711760"/>
                <a:tab algn="l" pos="6119640"/>
                <a:tab algn="l" pos="6527880"/>
                <a:tab algn="l" pos="6935760"/>
                <a:tab algn="l" pos="7343640"/>
                <a:tab algn="l" pos="7751880"/>
                <a:tab algn="l" pos="8159760"/>
              </a:tabLst>
            </a:pPr>
            <a:endParaRPr b="0" lang="en-US" sz="1400" strike="noStrike" u="none">
              <a:solidFill>
                <a:srgbClr val="000000"/>
              </a:solidFill>
              <a:effectLst/>
              <a:uFillTx/>
              <a:latin typeface="Tahoma"/>
            </a:endParaRPr>
          </a:p>
        </p:txBody>
      </p:sp>
      <p:sp>
        <p:nvSpPr>
          <p:cNvPr id="100" name=""/>
          <p:cNvSpPr/>
          <p:nvPr/>
        </p:nvSpPr>
        <p:spPr>
          <a:xfrm>
            <a:off x="1066680" y="6095880"/>
            <a:ext cx="12193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*In $M</a:t>
            </a:r>
            <a:endParaRPr b="0" lang="en-US" sz="1000" strike="noStrike" u="none">
              <a:solidFill>
                <a:srgbClr val="000000"/>
              </a:solidFill>
              <a:effectLst/>
              <a:uFillTx/>
              <a:latin typeface="Arial"/>
            </a:endParaRPr>
          </a:p>
        </p:txBody>
      </p:sp>
      <p:sp>
        <p:nvSpPr>
          <p:cNvPr id="101" name=""/>
          <p:cNvSpPr/>
          <p:nvPr/>
        </p:nvSpPr>
        <p:spPr>
          <a:xfrm>
            <a:off x="6384960" y="4910040"/>
            <a:ext cx="183960" cy="457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02" name=""/>
          <p:cNvSpPr/>
          <p:nvPr/>
        </p:nvSpPr>
        <p:spPr>
          <a:xfrm>
            <a:off x="-9000" y="3276720"/>
            <a:ext cx="7851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Avg $M</a:t>
            </a:r>
            <a:endParaRPr b="0" lang="en-US" sz="1400" strike="noStrike" u="none">
              <a:solidFill>
                <a:srgbClr val="000000"/>
              </a:solidFill>
              <a:effectLst/>
              <a:uFillTx/>
              <a:latin typeface="Arial"/>
            </a:endParaRPr>
          </a:p>
        </p:txBody>
      </p:sp>
      <p:sp>
        <p:nvSpPr>
          <p:cNvPr id="103" name=""/>
          <p:cNvSpPr/>
          <p:nvPr/>
        </p:nvSpPr>
        <p:spPr>
          <a:xfrm>
            <a:off x="-3600" y="2971800"/>
            <a:ext cx="8744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Total $M</a:t>
            </a:r>
            <a:endParaRPr b="0" lang="en-US" sz="1400" strike="noStrike" u="none">
              <a:solidFill>
                <a:srgbClr val="000000"/>
              </a:solidFill>
              <a:effectLst/>
              <a:uFillTx/>
              <a:latin typeface="Arial"/>
            </a:endParaRPr>
          </a:p>
        </p:txBody>
      </p:sp>
      <p:sp>
        <p:nvSpPr>
          <p:cNvPr id="104" name=""/>
          <p:cNvSpPr/>
          <p:nvPr/>
        </p:nvSpPr>
        <p:spPr>
          <a:xfrm>
            <a:off x="397440" y="5334120"/>
            <a:ext cx="279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a:t>
            </a:r>
            <a:endParaRPr b="0" lang="en-US" sz="1400" strike="noStrike" u="none">
              <a:solidFill>
                <a:srgbClr val="000000"/>
              </a:solidFill>
              <a:effectLst/>
              <a:uFillTx/>
              <a:latin typeface="Arial"/>
            </a:endParaRPr>
          </a:p>
        </p:txBody>
      </p:sp>
      <p:sp>
        <p:nvSpPr>
          <p:cNvPr id="105" name=""/>
          <p:cNvSpPr/>
          <p:nvPr/>
        </p:nvSpPr>
        <p:spPr>
          <a:xfrm>
            <a:off x="389880" y="4952880"/>
            <a:ext cx="339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Enron’s Current Plan vs. Revised Plan</a:t>
            </a:r>
            <a:endParaRPr b="0" lang="en-US" sz="2800" strike="noStrike" u="none">
              <a:solidFill>
                <a:srgbClr val="333399"/>
              </a:solidFill>
              <a:effectLst/>
              <a:uFillTx/>
              <a:latin typeface="Tahoma"/>
            </a:endParaRPr>
          </a:p>
        </p:txBody>
      </p:sp>
      <p:sp>
        <p:nvSpPr>
          <p:cNvPr id="107" name=""/>
          <p:cNvSpPr/>
          <p:nvPr/>
        </p:nvSpPr>
        <p:spPr>
          <a:xfrm>
            <a:off x="685800" y="1066680"/>
            <a:ext cx="8229600" cy="4255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Recomm. Chnge</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sng">
                <a:solidFill>
                  <a:srgbClr val="000000"/>
                </a:solidFill>
                <a:effectLst/>
                <a:uFillTx/>
                <a:latin typeface="Tahoma"/>
              </a:rPr>
              <a:t>Current Plan</a:t>
            </a:r>
            <a:r>
              <a:rPr b="0" lang="en-US" sz="700" strike="noStrike" u="none">
                <a:solidFill>
                  <a:srgbClr val="000000"/>
                </a:solidFill>
                <a:effectLst/>
                <a:uFillTx/>
                <a:latin typeface="Tahoma"/>
              </a:rPr>
              <a:t>	</a:t>
            </a:r>
            <a:r>
              <a:rPr b="0" lang="en-US" sz="700" strike="noStrike" u="sng">
                <a:solidFill>
                  <a:srgbClr val="000000"/>
                </a:solidFill>
                <a:effectLst/>
                <a:uFillTx/>
                <a:latin typeface="Tahoma"/>
              </a:rPr>
              <a:t>Recommended Change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sng">
                <a:solidFill>
                  <a:srgbClr val="000000"/>
                </a:solidFill>
                <a:effectLst/>
                <a:uFillTx/>
                <a:latin typeface="Tahoma"/>
              </a:rPr>
              <a:t>Mkt Indicator</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Severance Pay Floor and Ceilings</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Cause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Poor Performance (1)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Min: 1 wk of base/yr svc; max: 6 wks of base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 unless waiver is signed</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Reduction in Force/Reorganizations (2)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Min: 1 wk of base/yr svc + 1 wk of 10K base;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 unless waiver is signed</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Max: 26 wks of base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 unless waiver is signed</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Payment when Waiver is Signed</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Cause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 wks of base; not defined as severance benefit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Avg to Rich</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Poor Performance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Above (1) doubled up to a max of 12 wks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Rich</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Reduction in Force/Reorganizations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Above (2) doubled up to a max of 52 wks;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Max 39 wks and 1.5 wks/yrs of service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 wk of base/yr svc + 2 wk of 10K base;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1.5 wks/10K base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176"/>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Analyst/Associate Program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 as above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Poor Performance: 3 wk cap</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176"/>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Reduction in Force: 4 wk cap</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for similar prog</a:t>
            </a:r>
            <a:endParaRPr b="0" lang="en-US" sz="700" strike="noStrike" u="none">
              <a:solidFill>
                <a:srgbClr val="000000"/>
              </a:solidFill>
              <a:effectLst/>
              <a:uFillTx/>
              <a:latin typeface="Arial"/>
            </a:endParaRPr>
          </a:p>
          <a:p>
            <a:pPr>
              <a:lnSpc>
                <a:spcPct val="100000"/>
              </a:lnSpc>
              <a:spcBef>
                <a:spcPts val="176"/>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Severance Pay Recipients</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Regular Full-Time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Yes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Yes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Reduced hours/part-time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Below market</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Contractors</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Method of Payment</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Sec 3.2 – base pmts (1) and (2)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Monthly</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Payment unless waiver is signed</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Sec 3.3 – waiver is signed; add’l benefit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Lump sum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Change from lump sum to monthly</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Market avg</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Stock Treatment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Exercise period for vested options pursuant to grant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Rich</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agreement, generally three (3) years</a:t>
            </a:r>
            <a:r>
              <a:rPr b="0" lang="en-US" sz="700" strike="noStrike" u="none">
                <a:solidFill>
                  <a:srgbClr val="000000"/>
                </a:solidFill>
                <a:effectLst/>
                <a:uFillTx/>
                <a:latin typeface="Tahoma"/>
              </a:rPr>
              <a:t>	</a:t>
            </a:r>
            <a:endParaRPr b="0" lang="en-US" sz="700" strike="noStrike" u="none">
              <a:solidFill>
                <a:srgbClr val="000000"/>
              </a:solidFill>
              <a:effectLst/>
              <a:uFillTx/>
              <a:latin typeface="Arial"/>
            </a:endParaRPr>
          </a:p>
          <a:p>
            <a:pPr>
              <a:lnSpc>
                <a:spcPct val="100000"/>
              </a:lnSpc>
              <a:spcBef>
                <a:spcPts val="437"/>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Benefits Treatment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Active coverage terminates at the end of term month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Below market</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COBRA up to 18 months (employee’s expense)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Req’d by law</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Portable coverage unlimited (employee’s expense)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Same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Rich</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Portable is available to those with 5 yrs of service</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and age of 40 yrs.</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endParaRPr b="0" lang="en-US" sz="700" strike="noStrike" u="none">
              <a:solidFill>
                <a:srgbClr val="000000"/>
              </a:solidFill>
              <a:effectLst/>
              <a:uFillTx/>
              <a:latin typeface="Arial"/>
            </a:endParaRPr>
          </a:p>
          <a:p>
            <a:pPr>
              <a:lnSpc>
                <a:spcPct val="30000"/>
              </a:lnSpc>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Relocation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No severance benefit if employee declines</a:t>
            </a:r>
            <a:endParaRPr b="0" lang="en-US" sz="700" strike="noStrike" u="none">
              <a:solidFill>
                <a:srgbClr val="000000"/>
              </a:solidFill>
              <a:effectLst/>
              <a:uFillTx/>
              <a:latin typeface="Arial"/>
            </a:endParaRPr>
          </a:p>
          <a:p>
            <a:pPr>
              <a:lnSpc>
                <a:spcPct val="100000"/>
              </a:lnSpc>
              <a:spcBef>
                <a:spcPts val="88"/>
              </a:spcBef>
              <a:tabLst>
                <a:tab algn="l" pos="0"/>
                <a:tab algn="l" pos="407880"/>
                <a:tab algn="l" pos="2511360"/>
                <a:tab algn="l" pos="51372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relocation offer</a:t>
            </a:r>
            <a:endParaRPr b="0" lang="en-US" sz="700" strike="noStrike" u="none">
              <a:solidFill>
                <a:srgbClr val="000000"/>
              </a:solidFill>
              <a:effectLst/>
              <a:uFillTx/>
              <a:latin typeface="Arial"/>
            </a:endParaRPr>
          </a:p>
        </p:txBody>
      </p:sp>
      <p:sp>
        <p:nvSpPr>
          <p:cNvPr id="108" name=""/>
          <p:cNvSpPr/>
          <p:nvPr/>
        </p:nvSpPr>
        <p:spPr>
          <a:xfrm>
            <a:off x="914400" y="5197320"/>
            <a:ext cx="8153280" cy="1211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24"/>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ahoma"/>
              </a:rPr>
              <a:t> Summary of Recommendations</a:t>
            </a:r>
            <a:r>
              <a:rPr b="0" lang="en-US" sz="900" strike="noStrike" u="none">
                <a:solidFill>
                  <a:srgbClr val="000000"/>
                </a:solidFill>
                <a:effectLst/>
                <a:uFillTx/>
                <a:latin typeface="Tahoma"/>
              </a:rPr>
              <a:t>:</a:t>
            </a:r>
            <a:endParaRPr b="0" lang="en-US" sz="9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Eliminate any severance payment unless waiver is signed</a:t>
            </a:r>
            <a:endParaRPr b="0" lang="en-US" sz="8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Reduce cap on reorganizations from 52 weeks to 39 weeks and reduce formula from 2 wks to 1.5 wks</a:t>
            </a:r>
            <a:endParaRPr b="0" lang="en-US" sz="8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Eliminate lump sum payout and only payout periodically (i.e., monthly) </a:t>
            </a:r>
            <a:endParaRPr b="0" lang="en-US" sz="8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Create separate stipulation for Analysts and Associates</a:t>
            </a:r>
            <a:endParaRPr b="0" lang="en-US" sz="800" strike="noStrike" u="none">
              <a:solidFill>
                <a:srgbClr val="000000"/>
              </a:solidFill>
              <a:effectLst/>
              <a:uFillTx/>
              <a:latin typeface="Arial"/>
            </a:endParaRPr>
          </a:p>
          <a:p>
            <a:pPr lvl="1" marL="457200">
              <a:lnSpc>
                <a:spcPct val="100000"/>
              </a:lnSpc>
              <a:spcBef>
                <a:spcPts val="201"/>
              </a:spcBef>
              <a:buClr>
                <a:srgbClr val="ffcf01"/>
              </a:buClr>
              <a:buFont typeface="Monotype Sorts" charset="2"/>
              <a:buChar char=""/>
              <a:tabLst>
                <a:tab algn="l" pos="171360"/>
                <a:tab algn="l" pos="177840"/>
                <a:tab algn="l" pos="5634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Eliminate severance benefit if employee receives offer or transfer of employment at employee’s same salary or accepts offer or transfer of employment at any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salary from the Company or from a divested employer or another employer which at the time of transfer is affiliated by reasons of stock ownership, partnership or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business venture with Enron Corp or one of its subsidiaries or affiliated companies.  </a:t>
            </a:r>
            <a:endParaRPr b="0" lang="en-US" sz="800" strike="noStrike" u="none">
              <a:solidFill>
                <a:srgbClr val="000000"/>
              </a:solidFill>
              <a:effectLst/>
              <a:uFillTx/>
              <a:latin typeface="Arial"/>
            </a:endParaRPr>
          </a:p>
        </p:txBody>
      </p:sp>
      <p:sp>
        <p:nvSpPr>
          <p:cNvPr id="109" name=""/>
          <p:cNvSpPr/>
          <p:nvPr/>
        </p:nvSpPr>
        <p:spPr>
          <a:xfrm>
            <a:off x="990720" y="5257800"/>
            <a:ext cx="8001000" cy="11430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Severance Plan Trends</a:t>
            </a:r>
            <a:endParaRPr b="0" lang="en-US" sz="2800" strike="noStrike" u="none">
              <a:solidFill>
                <a:srgbClr val="333399"/>
              </a:solidFill>
              <a:effectLst/>
              <a:uFillTx/>
              <a:latin typeface="Tahoma"/>
            </a:endParaRPr>
          </a:p>
        </p:txBody>
      </p:sp>
      <p:sp>
        <p:nvSpPr>
          <p:cNvPr id="111" name="PlaceHolder 2"/>
          <p:cNvSpPr>
            <a:spLocks noGrp="1"/>
          </p:cNvSpPr>
          <p:nvPr>
            <p:ph/>
          </p:nvPr>
        </p:nvSpPr>
        <p:spPr>
          <a:xfrm>
            <a:off x="914040" y="1447920"/>
            <a:ext cx="3809880" cy="4114800"/>
          </a:xfrm>
          <a:prstGeom prst="rect">
            <a:avLst/>
          </a:prstGeom>
          <a:noFill/>
          <a:ln w="0">
            <a:noFill/>
          </a:ln>
        </p:spPr>
        <p:txBody>
          <a:bodyPr lIns="90000" rIns="90000" tIns="46800" bIns="46800" anchor="t">
            <a:normAutofit/>
          </a:bodyPr>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Who Receives Severance Payments*?</a:t>
            </a:r>
            <a:endParaRPr b="0" lang="en-US" sz="1200" strike="noStrike" u="none">
              <a:solidFill>
                <a:srgbClr val="000000"/>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a:t>
            </a:r>
            <a:r>
              <a:rPr b="0" lang="en-US" sz="1100" strike="noStrike" u="sng">
                <a:solidFill>
                  <a:srgbClr val="000000"/>
                </a:solidFill>
                <a:effectLst/>
                <a:uFillTx/>
                <a:latin typeface="Tahoma"/>
              </a:rPr>
              <a:t>Employment Status</a:t>
            </a:r>
            <a:r>
              <a:rPr b="0" lang="en-US" sz="1200" strike="noStrike" u="none">
                <a:solidFill>
                  <a:srgbClr val="000000"/>
                </a:solidFill>
                <a:effectLst/>
                <a:uFillTx/>
                <a:latin typeface="Tahoma"/>
              </a:rPr>
              <a:t>:</a:t>
            </a:r>
            <a:endParaRPr b="0" lang="en-US" sz="12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48% offered severance to part-time employees</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7% offered to temporary or contract staff</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ahoma"/>
              </a:rPr>
              <a:t>Enron</a:t>
            </a:r>
            <a:r>
              <a:rPr b="0" lang="en-US" sz="1000" strike="noStrike" u="none">
                <a:solidFill>
                  <a:srgbClr val="000000"/>
                </a:solidFill>
                <a:effectLst/>
                <a:uFillTx/>
                <a:latin typeface="Tahoma"/>
              </a:rPr>
              <a:t> - no severance for the above groups</a:t>
            </a:r>
            <a:endParaRPr b="0" lang="en-US" sz="1000" strike="noStrike" u="none">
              <a:solidFill>
                <a:srgbClr val="000000"/>
              </a:solidFill>
              <a:effectLst/>
              <a:uFillTx/>
              <a:latin typeface="Tahoma"/>
            </a:endParaRPr>
          </a:p>
          <a:p>
            <a:pPr marL="343080" indent="-343080">
              <a:lnSpc>
                <a:spcPct val="90000"/>
              </a:lnSpc>
              <a:spcBef>
                <a:spcPts val="68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ahoma"/>
              </a:rPr>
              <a:t>	</a:t>
            </a:r>
            <a:r>
              <a:rPr b="0" lang="en-US" sz="1100" strike="noStrike" u="sng">
                <a:solidFill>
                  <a:srgbClr val="000000"/>
                </a:solidFill>
                <a:effectLst/>
                <a:uFillTx/>
                <a:latin typeface="Tahoma"/>
              </a:rPr>
              <a:t>Termination Reason</a:t>
            </a:r>
            <a:r>
              <a:rPr b="0" lang="en-US" sz="1100" strike="noStrike" u="none">
                <a:solidFill>
                  <a:srgbClr val="000000"/>
                </a:solidFill>
                <a:effectLst/>
                <a:uFillTx/>
                <a:latin typeface="Tahoma"/>
              </a:rPr>
              <a:t>:</a:t>
            </a:r>
            <a:endParaRPr b="0" lang="en-US" sz="11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96% for downsizing/job elimination</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 for poor performance</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13% for cause</a:t>
            </a:r>
            <a:endParaRPr b="0" lang="en-US" sz="1000" strike="noStrike" u="none">
              <a:solidFill>
                <a:srgbClr val="000000"/>
              </a:solidFill>
              <a:effectLst/>
              <a:uFillTx/>
              <a:latin typeface="Tahoma"/>
            </a:endParaRPr>
          </a:p>
          <a:p>
            <a:pPr lvl="1" marL="743040" indent="-285840">
              <a:lnSpc>
                <a:spcPct val="90000"/>
              </a:lnSpc>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ahoma"/>
              </a:rPr>
              <a:t>Enron</a:t>
            </a:r>
            <a:r>
              <a:rPr b="0" lang="en-US" sz="1000" strike="noStrike" u="none">
                <a:solidFill>
                  <a:srgbClr val="000000"/>
                </a:solidFill>
                <a:effectLst/>
                <a:uFillTx/>
                <a:latin typeface="Tahoma"/>
              </a:rPr>
              <a:t>: max of 52 weeks for reorganizations; max of 12 weeks for poor performance; no severance for cause</a:t>
            </a:r>
            <a:endParaRPr b="0" lang="en-US" sz="10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70% require a release in exchange for severance payments.*</a:t>
            </a: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343080">
              <a:lnSpc>
                <a:spcPct val="90000"/>
              </a:lnSpc>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Recent trends show while the money employees receive in severance packages has declined throughout the past decade, other benefits in the package have increased (i.e., stock options and tuition reimbursement).</a:t>
            </a: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p:txBody>
      </p:sp>
      <p:sp>
        <p:nvSpPr>
          <p:cNvPr id="112" name="PlaceHolder 3"/>
          <p:cNvSpPr>
            <a:spLocks noGrp="1"/>
          </p:cNvSpPr>
          <p:nvPr>
            <p:ph/>
          </p:nvPr>
        </p:nvSpPr>
        <p:spPr>
          <a:xfrm>
            <a:off x="4876560" y="1447920"/>
            <a:ext cx="3809880" cy="4114800"/>
          </a:xfrm>
          <a:prstGeom prst="rect">
            <a:avLst/>
          </a:prstGeom>
          <a:noFill/>
          <a:ln w="0">
            <a:noFill/>
          </a:ln>
        </p:spPr>
        <p:txBody>
          <a:bodyPr lIns="90000" rIns="90000" tIns="46800" bIns="46800" anchor="t">
            <a:normAutofit/>
          </a:bodyPr>
          <a:p>
            <a:pPr marL="343080" indent="-343080">
              <a:spcBef>
                <a:spcPts val="3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Severance Pay Formula</a:t>
            </a:r>
            <a:endParaRPr b="0" lang="en-US" sz="12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Most employers use a formula based on years of service; some factor in salary and job level.</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17% use a graduated scale, with weeks of severance increasing with tenure.</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Those with employment agreements tend to have guaranteed severance payments not dictated by formulas (i.e., one year)</a:t>
            </a:r>
            <a:endParaRPr b="0" lang="en-US" sz="1000" strike="noStrike" u="none">
              <a:solidFill>
                <a:srgbClr val="000000"/>
              </a:solidFill>
              <a:effectLst/>
              <a:uFillTx/>
              <a:latin typeface="Tahoma"/>
            </a:endParaRPr>
          </a:p>
          <a:p>
            <a:pPr lvl="1" marL="743040" indent="-285840">
              <a:spcBef>
                <a:spcPts val="2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Most employers do not stop payments when the laid-off employee finds a new job.</a:t>
            </a:r>
            <a:endParaRPr b="0" lang="en-US" sz="1000" strike="noStrike" u="none">
              <a:solidFill>
                <a:srgbClr val="000000"/>
              </a:solidFill>
              <a:effectLst/>
              <a:uFillTx/>
              <a:latin typeface="Tahoma"/>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p:txBody>
      </p:sp>
      <p:graphicFrame>
        <p:nvGraphicFramePr>
          <p:cNvPr id="113" name=""/>
          <p:cNvGraphicFramePr/>
          <p:nvPr/>
        </p:nvGraphicFramePr>
        <p:xfrm>
          <a:off x="5181480" y="3581280"/>
          <a:ext cx="3587760" cy="1143000"/>
        </p:xfrm>
        <a:graphic>
          <a:graphicData uri="http://schemas.openxmlformats.org/drawingml/2006/table">
            <a:tbl>
              <a:tblPr/>
              <a:tblGrid>
                <a:gridCol w="1219320"/>
                <a:gridCol w="774720"/>
                <a:gridCol w="661680"/>
                <a:gridCol w="932040"/>
              </a:tblGrid>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Executives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Exempts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Non-Exempts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Minimum Amount (median)*</a:t>
                      </a:r>
                      <a:endParaRPr b="0" lang="en-US" sz="10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Maximum Amount (median)*</a:t>
                      </a:r>
                      <a:endParaRPr b="0" lang="en-US" sz="1000" strike="noStrike" u="none">
                        <a:solidFill>
                          <a:srgbClr val="000000"/>
                        </a:solidFill>
                        <a:effectLst/>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26 wks</a:t>
                      </a:r>
                      <a:endParaRPr b="0" lang="en-US" sz="1000" strike="noStrike" u="none">
                        <a:solidFill>
                          <a:srgbClr val="000000"/>
                        </a:solidFill>
                        <a:effectLst/>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14" name=""/>
          <p:cNvSpPr/>
          <p:nvPr/>
        </p:nvSpPr>
        <p:spPr>
          <a:xfrm>
            <a:off x="914400" y="6110280"/>
            <a:ext cx="44956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“Severance and Separation Benefits,” Lee Hecht Harrison, 1998.</a:t>
            </a:r>
            <a:endParaRPr b="0" lang="en-US" sz="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12150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2001-02-10T14:13:02Z</dcterms:created>
  <dc:creator>Preferred Customer</dc:creator>
  <dc:description/>
  <dc:language>en-US</dc:language>
  <cp:lastModifiedBy>ECT User</cp:lastModifiedBy>
  <cp:lastPrinted>2001-02-16T12:27:15Z</cp:lastPrinted>
  <dcterms:modified xsi:type="dcterms:W3CDTF">2001-05-19T19:54:35Z</dcterms:modified>
  <cp:revision>416</cp:revision>
  <dc:subject/>
  <dc:title>Global Cost Control</dc:title>
</cp:coreProperties>
</file>