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5.wmf" ContentType="image/x-wmf"/>
  <Override PartName="/ppt/media/image2.wmf" ContentType="image/x-wmf"/>
  <Override PartName="/ppt/media/image3.wmf" ContentType="image/x-wmf"/>
  <Override PartName="/ppt/media/image4.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embeddings/oleObject2.xlsx" ContentType="application/vnd.openxmlformats-officedocument.spreadsheetml.sheet"/>
  <Override PartName="/ppt/embeddings/oleObject5.bin" ContentType="application/vnd.openxmlformats-officedocument.oleObject"/>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6.bin" ContentType="application/vnd.openxmlformats-officedocument.oleObject"/>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8.xml.rels" ContentType="application/vnd.openxmlformats-package.relationships+xml"/>
  <Override PartName="/ppt/notesSlides/notesSlide8.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52" name="PlaceHolder 1"/>
          <p:cNvSpPr>
            <a:spLocks noGrp="1"/>
          </p:cNvSpPr>
          <p:nvPr>
            <p:ph type="hdr"/>
          </p:nvPr>
        </p:nvSpPr>
        <p:spPr>
          <a:xfrm>
            <a:off x="-360" y="0"/>
            <a:ext cx="304812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&lt;header&gt;</a:t>
            </a:r>
            <a:endParaRPr b="0" lang="en-US" sz="1200" strike="noStrike" u="none">
              <a:solidFill>
                <a:srgbClr val="000000"/>
              </a:solidFill>
              <a:effectLst/>
              <a:uFillTx/>
              <a:latin typeface="Times New Roman"/>
            </a:endParaRPr>
          </a:p>
        </p:txBody>
      </p:sp>
      <p:sp>
        <p:nvSpPr>
          <p:cNvPr id="53" name="PlaceHolder 2"/>
          <p:cNvSpPr>
            <a:spLocks noGrp="1"/>
          </p:cNvSpPr>
          <p:nvPr>
            <p:ph type="dt" idx="10"/>
          </p:nvPr>
        </p:nvSpPr>
        <p:spPr>
          <a:xfrm>
            <a:off x="3962520" y="0"/>
            <a:ext cx="304776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&lt;date/time&gt;</a:t>
            </a:r>
            <a:endParaRPr b="0" lang="en-US" sz="1200" strike="noStrike" u="none">
              <a:solidFill>
                <a:srgbClr val="000000"/>
              </a:solidFill>
              <a:effectLst/>
              <a:uFillTx/>
              <a:latin typeface="Times New Roman"/>
            </a:endParaRPr>
          </a:p>
        </p:txBody>
      </p:sp>
      <p:sp>
        <p:nvSpPr>
          <p:cNvPr id="54" name="PlaceHolder 3"/>
          <p:cNvSpPr>
            <a:spLocks noGrp="1"/>
          </p:cNvSpPr>
          <p:nvPr>
            <p:ph type="sldImg"/>
          </p:nvPr>
        </p:nvSpPr>
        <p:spPr>
          <a:xfrm>
            <a:off x="1168560" y="685440"/>
            <a:ext cx="4673520" cy="350532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move the slide</a:t>
            </a:r>
            <a:endParaRPr b="0" lang="en-US" sz="2800" strike="noStrike" u="none">
              <a:solidFill>
                <a:srgbClr val="333399"/>
              </a:solidFill>
              <a:effectLst/>
              <a:uFillTx/>
              <a:latin typeface="Tahoma"/>
            </a:endParaRPr>
          </a:p>
        </p:txBody>
      </p:sp>
      <p:sp>
        <p:nvSpPr>
          <p:cNvPr id="55" name="PlaceHolder 4"/>
          <p:cNvSpPr>
            <a:spLocks noGrp="1"/>
          </p:cNvSpPr>
          <p:nvPr>
            <p:ph type="body"/>
          </p:nvPr>
        </p:nvSpPr>
        <p:spPr>
          <a:xfrm>
            <a:off x="914040" y="4419360"/>
            <a:ext cx="5181480" cy="41907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56" name="PlaceHolder 5"/>
          <p:cNvSpPr>
            <a:spLocks noGrp="1"/>
          </p:cNvSpPr>
          <p:nvPr>
            <p:ph type="ftr" idx="11"/>
          </p:nvPr>
        </p:nvSpPr>
        <p:spPr>
          <a:xfrm>
            <a:off x="-360" y="8839080"/>
            <a:ext cx="3048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&lt;footer&gt;</a:t>
            </a:r>
            <a:endParaRPr b="0" lang="en-US" sz="1200" strike="noStrike" u="none">
              <a:solidFill>
                <a:srgbClr val="000000"/>
              </a:solidFill>
              <a:effectLst/>
              <a:uFillTx/>
              <a:latin typeface="Times New Roman"/>
            </a:endParaRPr>
          </a:p>
        </p:txBody>
      </p:sp>
      <p:sp>
        <p:nvSpPr>
          <p:cNvPr id="57" name="PlaceHolder 6"/>
          <p:cNvSpPr>
            <a:spLocks noGrp="1"/>
          </p:cNvSpPr>
          <p:nvPr>
            <p:ph type="sldNum" idx="12"/>
          </p:nvPr>
        </p:nvSpPr>
        <p:spPr>
          <a:xfrm>
            <a:off x="3962520" y="8839080"/>
            <a:ext cx="304776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62F3F05-D09F-435F-8C56-F2F7951727EB}" type="slidenum">
              <a:rPr b="0" lang="en-US" sz="1200" strike="noStrike" u="none">
                <a:solidFill>
                  <a:srgbClr val="000000"/>
                </a:solidFill>
                <a:effectLst/>
                <a:uFillTx/>
                <a:latin typeface="Tahoma"/>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1166760" y="685800"/>
            <a:ext cx="4673520" cy="3505320"/>
          </a:xfrm>
          <a:prstGeom prst="rect">
            <a:avLst/>
          </a:prstGeom>
          <a:ln w="0">
            <a:noFill/>
          </a:ln>
        </p:spPr>
      </p:sp>
      <p:sp>
        <p:nvSpPr>
          <p:cNvPr id="129" name="PlaceHolder 2"/>
          <p:cNvSpPr>
            <a:spLocks noGrp="1"/>
          </p:cNvSpPr>
          <p:nvPr>
            <p:ph type="body"/>
          </p:nvPr>
        </p:nvSpPr>
        <p:spPr>
          <a:xfrm>
            <a:off x="914040" y="4419360"/>
            <a:ext cx="5181480" cy="4190760"/>
          </a:xfrm>
          <a:prstGeom prst="rect">
            <a:avLst/>
          </a:prstGeom>
          <a:solidFill>
            <a:srgbClr val="ffffff"/>
          </a:solidFill>
          <a:ln w="9360">
            <a:solidFill>
              <a:srgbClr val="000000"/>
            </a:solidFill>
            <a:miter/>
          </a:ln>
        </p:spPr>
        <p:txBody>
          <a:bodyPr lIns="92520" rIns="92520" tIns="46440" bIns="46440" anchor="t">
            <a:noAutofit/>
          </a:bodyPr>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Chart source: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Active Employees as of 3-12-01.xls</a:t>
            </a:r>
            <a:endParaRPr b="0" lang="en-US" sz="10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8"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9" name="PlaceHolder 3"/>
          <p:cNvSpPr>
            <a:spLocks noGrp="1"/>
          </p:cNvSpPr>
          <p:nvPr>
            <p:ph type="dt" idx="1"/>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2"/>
          </p:nvPr>
        </p:nvSpPr>
        <p:spPr>
          <a:xfrm>
            <a:off x="152352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B5F2DD-8C88-4C3F-9277-F35E669A4677}"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1" name="PlaceHolder 5"/>
          <p:cNvSpPr>
            <a:spLocks noGrp="1"/>
          </p:cNvSpPr>
          <p:nvPr>
            <p:ph type="sldNum" idx="3"/>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80FBF81-DF7B-41C7-A0F2-D64AAF30518B}"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13" name=""/>
          <p:cNvGrpSpPr/>
          <p:nvPr/>
        </p:nvGrpSpPr>
        <p:grpSpPr>
          <a:xfrm>
            <a:off x="304920" y="5791320"/>
            <a:ext cx="685800" cy="649080"/>
            <a:chOff x="304920" y="5791320"/>
            <a:chExt cx="685800" cy="649080"/>
          </a:xfrm>
        </p:grpSpPr>
        <p:grpSp>
          <p:nvGrpSpPr>
            <p:cNvPr id="14"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pic>
        <p:nvPicPr>
          <p:cNvPr id="26" name="" descr=""/>
          <p:cNvPicPr/>
          <p:nvPr/>
        </p:nvPicPr>
        <p:blipFill>
          <a:blip r:embed="rId2"/>
          <a:stretch/>
        </p:blipFill>
        <p:spPr>
          <a:xfrm>
            <a:off x="7391520" y="5784840"/>
            <a:ext cx="1600200" cy="897120"/>
          </a:xfrm>
          <a:prstGeom prst="rect">
            <a:avLst/>
          </a:prstGeom>
          <a:noFill/>
          <a:ln w="0">
            <a:noFill/>
          </a:ln>
        </p:spPr>
      </p:pic>
      <p:sp>
        <p:nvSpPr>
          <p:cNvPr id="27" name=""/>
          <p:cNvSpPr/>
          <p:nvPr/>
        </p:nvSpPr>
        <p:spPr>
          <a:xfrm>
            <a:off x="7844760" y="6400800"/>
            <a:ext cx="29088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3333cc"/>
                </a:solidFill>
                <a:effectLst/>
                <a:uFillTx/>
                <a:latin typeface="Tahoma"/>
              </a:rPr>
              <a:t>HR</a:t>
            </a:r>
            <a:endParaRPr b="0" lang="en-US" sz="6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85640" y="480960"/>
            <a:ext cx="43812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68320" y="480960"/>
            <a:ext cx="32868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609480" y="903240"/>
            <a:ext cx="42228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79560" y="903240"/>
            <a:ext cx="36828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95120" y="83016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830160" y="37296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511200" y="1163520"/>
            <a:ext cx="8226360" cy="320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4760" bIns="-1476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8"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29" name="PlaceHolder 2"/>
          <p:cNvSpPr>
            <a:spLocks noGrp="1"/>
          </p:cNvSpPr>
          <p:nvPr>
            <p:ph type="body"/>
          </p:nvPr>
        </p:nvSpPr>
        <p:spPr>
          <a:xfrm>
            <a:off x="914400" y="1371600"/>
            <a:ext cx="7772400" cy="4114800"/>
          </a:xfrm>
          <a:prstGeom prst="rect">
            <a:avLst/>
          </a:prstGeom>
          <a:noFill/>
          <a:ln w="0">
            <a:noFill/>
          </a:ln>
        </p:spPr>
        <p:txBody>
          <a:bodyPr lIns="90000" rIns="90000" tIns="46800" bIns="4680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743040" indent="-285840">
              <a:spcBef>
                <a:spcPts val="4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Second Outline Level</a:t>
            </a:r>
            <a:endParaRPr b="0" lang="en-US" sz="2000" strike="noStrike" u="none">
              <a:solidFill>
                <a:srgbClr val="000000"/>
              </a:solidFill>
              <a:effectLst/>
              <a:uFillTx/>
              <a:latin typeface="Tahoma"/>
            </a:endParaRPr>
          </a:p>
          <a:p>
            <a:pPr lvl="2" marL="1143000" indent="-228600">
              <a:spcBef>
                <a:spcPts val="4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Third Outline Level</a:t>
            </a:r>
            <a:endParaRPr b="0" lang="en-US" sz="2000" strike="noStrike" u="none">
              <a:solidFill>
                <a:srgbClr val="000000"/>
              </a:solidFill>
              <a:effectLst/>
              <a:uFillTx/>
              <a:latin typeface="Tahoma"/>
            </a:endParaRPr>
          </a:p>
          <a:p>
            <a:pPr lvl="3" marL="1600200" indent="-228600">
              <a:spcBef>
                <a:spcPts val="4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2057400" indent="-228600">
              <a:spcBef>
                <a:spcPts val="4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2057400" indent="-2286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
        <p:nvSpPr>
          <p:cNvPr id="30" name="PlaceHolder 3"/>
          <p:cNvSpPr>
            <a:spLocks noGrp="1"/>
          </p:cNvSpPr>
          <p:nvPr>
            <p:ph type="dt" idx="4"/>
          </p:nvPr>
        </p:nvSpPr>
        <p:spPr>
          <a:xfrm>
            <a:off x="1371600" y="617220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31" name="PlaceHolder 4"/>
          <p:cNvSpPr>
            <a:spLocks noGrp="1"/>
          </p:cNvSpPr>
          <p:nvPr>
            <p:ph type="ftr" idx="5"/>
          </p:nvPr>
        </p:nvSpPr>
        <p:spPr>
          <a:xfrm>
            <a:off x="1523520" y="6172200"/>
            <a:ext cx="5257800" cy="457200"/>
          </a:xfrm>
          <a:prstGeom prst="rect">
            <a:avLst/>
          </a:prstGeom>
          <a:noFill/>
          <a:ln w="0">
            <a:noFill/>
          </a:ln>
        </p:spPr>
        <p:txBody>
          <a:bodyPr lIns="90000" rIns="90000" tIns="46800" bIns="46800" anchor="b">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000" strike="noStrike" u="none">
                <a:solidFill>
                  <a:srgbClr val="33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BD00C5C-021B-4D33-AD99-98C3B820F338}" type="slidenum">
              <a:rPr b="1" lang="en-US" sz="1000" strike="noStrike" u="none">
                <a:solidFill>
                  <a:srgbClr val="333399"/>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2" name="PlaceHolder 5"/>
          <p:cNvSpPr>
            <a:spLocks noGrp="1"/>
          </p:cNvSpPr>
          <p:nvPr>
            <p:ph type="sldNum" idx="6"/>
          </p:nvPr>
        </p:nvSpPr>
        <p:spPr>
          <a:xfrm>
            <a:off x="6781680" y="617220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08F9188-435C-466C-959D-1311C45DE1D9}" type="slidenum">
              <a:rPr b="0" lang="en-US" sz="1400" strike="noStrike" u="none">
                <a:solidFill>
                  <a:srgbClr val="000000"/>
                </a:solidFill>
                <a:effectLst/>
                <a:uFillTx/>
                <a:latin typeface="Tahoma"/>
              </a:rPr>
              <a:t>&lt;number&gt;</a:t>
            </a:fld>
            <a:endParaRPr b="0" lang="en-US" sz="1400" strike="noStrike" u="none">
              <a:solidFill>
                <a:srgbClr val="000000"/>
              </a:solidFill>
              <a:effectLst/>
              <a:uFillTx/>
              <a:latin typeface="Times New Roman"/>
            </a:endParaRPr>
          </a:p>
        </p:txBody>
      </p:sp>
      <p:sp>
        <p:nvSpPr>
          <p:cNvPr id="12"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33" name=""/>
          <p:cNvGrpSpPr/>
          <p:nvPr/>
        </p:nvGrpSpPr>
        <p:grpSpPr>
          <a:xfrm>
            <a:off x="304920" y="5791320"/>
            <a:ext cx="685800" cy="649080"/>
            <a:chOff x="304920" y="5791320"/>
            <a:chExt cx="685800" cy="649080"/>
          </a:xfrm>
        </p:grpSpPr>
        <p:grpSp>
          <p:nvGrpSpPr>
            <p:cNvPr id="34" name=""/>
            <p:cNvGrpSpPr/>
            <p:nvPr/>
          </p:nvGrpSpPr>
          <p:grpSpPr>
            <a:xfrm>
              <a:off x="304920" y="6031080"/>
              <a:ext cx="685800" cy="409320"/>
              <a:chOff x="304920" y="6031080"/>
              <a:chExt cx="685800" cy="409320"/>
            </a:xfrm>
          </p:grpSpPr>
          <p:sp>
            <p:nvSpPr>
              <p:cNvPr id="15"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19"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20"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pic>
        <p:nvPicPr>
          <p:cNvPr id="35" name="" descr=""/>
          <p:cNvPicPr/>
          <p:nvPr/>
        </p:nvPicPr>
        <p:blipFill>
          <a:blip r:embed="rId2"/>
          <a:stretch/>
        </p:blipFill>
        <p:spPr>
          <a:xfrm>
            <a:off x="7391520" y="5784840"/>
            <a:ext cx="1600200" cy="897120"/>
          </a:xfrm>
          <a:prstGeom prst="rect">
            <a:avLst/>
          </a:prstGeom>
          <a:noFill/>
          <a:ln w="0">
            <a:noFill/>
          </a:ln>
        </p:spPr>
      </p:pic>
      <p:sp>
        <p:nvSpPr>
          <p:cNvPr id="27" name=""/>
          <p:cNvSpPr/>
          <p:nvPr/>
        </p:nvSpPr>
        <p:spPr>
          <a:xfrm>
            <a:off x="7844760" y="6400800"/>
            <a:ext cx="29088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3333cc"/>
                </a:solidFill>
                <a:effectLst/>
                <a:uFillTx/>
                <a:latin typeface="Tahoma"/>
              </a:rPr>
              <a:t>HR</a:t>
            </a:r>
            <a:endParaRPr b="0" lang="en-US" sz="6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36" name=""/>
          <p:cNvGrpSpPr/>
          <p:nvPr/>
        </p:nvGrpSpPr>
        <p:grpSpPr>
          <a:xfrm>
            <a:off x="0" y="2438280"/>
            <a:ext cx="9009000" cy="1052640"/>
            <a:chOff x="0" y="2438280"/>
            <a:chExt cx="9009000" cy="1052640"/>
          </a:xfrm>
        </p:grpSpPr>
        <p:grpSp>
          <p:nvGrpSpPr>
            <p:cNvPr id="37" name=""/>
            <p:cNvGrpSpPr/>
            <p:nvPr/>
          </p:nvGrpSpPr>
          <p:grpSpPr>
            <a:xfrm>
              <a:off x="290520" y="2546280"/>
              <a:ext cx="711360" cy="474840"/>
              <a:chOff x="290520" y="2546280"/>
              <a:chExt cx="711360" cy="474840"/>
            </a:xfrm>
          </p:grpSpPr>
          <p:sp>
            <p:nvSpPr>
              <p:cNvPr id="38"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40" name=""/>
            <p:cNvGrpSpPr/>
            <p:nvPr/>
          </p:nvGrpSpPr>
          <p:grpSpPr>
            <a:xfrm>
              <a:off x="414360" y="2968560"/>
              <a:ext cx="737640" cy="474840"/>
              <a:chOff x="414360" y="2968560"/>
              <a:chExt cx="737640" cy="474840"/>
            </a:xfrm>
          </p:grpSpPr>
          <p:sp>
            <p:nvSpPr>
              <p:cNvPr id="41"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3"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5"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Arial"/>
              </a:endParaRPr>
            </a:p>
          </p:txBody>
        </p:sp>
      </p:grpSp>
      <p:sp>
        <p:nvSpPr>
          <p:cNvPr id="46"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Click to edit the title text format</a:t>
            </a:r>
            <a:endParaRPr b="0" lang="en-US" sz="2800" strike="noStrike" u="none">
              <a:solidFill>
                <a:srgbClr val="333399"/>
              </a:solidFill>
              <a:effectLst/>
              <a:uFillTx/>
              <a:latin typeface="Tahoma"/>
            </a:endParaRPr>
          </a:p>
        </p:txBody>
      </p:sp>
      <p:sp>
        <p:nvSpPr>
          <p:cNvPr id="47" name="PlaceHolder 2"/>
          <p:cNvSpPr>
            <a:spLocks noGrp="1"/>
          </p:cNvSpPr>
          <p:nvPr>
            <p:ph type="dt" idx="7"/>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&lt;date/time&gt;</a:t>
            </a:r>
            <a:endParaRPr b="0" lang="en-US" sz="1400" strike="noStrike" u="none">
              <a:solidFill>
                <a:srgbClr val="000000"/>
              </a:solidFill>
              <a:effectLst/>
              <a:uFillTx/>
              <a:latin typeface="Times New Roman"/>
            </a:endParaRPr>
          </a:p>
        </p:txBody>
      </p:sp>
      <p:sp>
        <p:nvSpPr>
          <p:cNvPr id="48" name="PlaceHolder 3"/>
          <p:cNvSpPr>
            <a:spLocks noGrp="1"/>
          </p:cNvSpPr>
          <p:nvPr>
            <p:ph type="ftr" idx="8"/>
          </p:nvPr>
        </p:nvSpPr>
        <p:spPr>
          <a:xfrm>
            <a:off x="3428640" y="624852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49" name="PlaceHolder 4"/>
          <p:cNvSpPr>
            <a:spLocks noGrp="1"/>
          </p:cNvSpPr>
          <p:nvPr>
            <p:ph type="sldNum" idx="9"/>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F1EB9E-C04F-49B0-BDAA-A472C8C68B02}" type="slidenum">
              <a:rPr b="0" lang="en-US" sz="1400" strike="noStrike" u="none">
                <a:solidFill>
                  <a:srgbClr val="1c1c1c"/>
                </a:solidFill>
                <a:effectLst/>
                <a:uFillTx/>
                <a:latin typeface="Tahoma"/>
              </a:rPr>
              <a:t>&lt;number&gt;</a:t>
            </a:fld>
            <a:endParaRPr b="0" lang="en-US" sz="1400" strike="noStrike" u="none">
              <a:solidFill>
                <a:srgbClr val="000000"/>
              </a:solidFill>
              <a:effectLst/>
              <a:uFillTx/>
              <a:latin typeface="Times New Roman"/>
            </a:endParaRPr>
          </a:p>
        </p:txBody>
      </p:sp>
      <p:sp>
        <p:nvSpPr>
          <p:cNvPr id="5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Click to edit the outline text format</a:t>
            </a:r>
            <a:endParaRPr b="0" lang="en-US" sz="2000" strike="noStrike" u="none">
              <a:solidFill>
                <a:srgbClr val="000000"/>
              </a:solidFill>
              <a:effectLst/>
              <a:uFillTx/>
              <a:latin typeface="Tahoma"/>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Second Outline Level</a:t>
            </a:r>
            <a:endParaRPr b="0" lang="en-US" sz="1800" strike="noStrike" u="none">
              <a:solidFill>
                <a:srgbClr val="000000"/>
              </a:solidFill>
              <a:effectLst/>
              <a:uFillTx/>
              <a:latin typeface="Tahoma"/>
            </a:endParaRPr>
          </a:p>
          <a:p>
            <a:pPr lvl="2" marL="914400" algn="ctr">
              <a:spcBef>
                <a:spcPts val="349"/>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Third Outline Level</a:t>
            </a:r>
            <a:endParaRPr b="0" lang="en-US" sz="1400" strike="noStrike" u="none">
              <a:solidFill>
                <a:srgbClr val="000000"/>
              </a:solidFill>
              <a:effectLst/>
              <a:uFillTx/>
              <a:latin typeface="Tahoma"/>
            </a:endParaRPr>
          </a:p>
          <a:p>
            <a:pPr lvl="3" marL="1371600" algn="ctr">
              <a:spcBef>
                <a:spcPts val="34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Fourth Outline Level</a:t>
            </a:r>
            <a:endParaRPr b="0" lang="en-US" sz="1400" strike="noStrike" u="none">
              <a:solidFill>
                <a:srgbClr val="000000"/>
              </a:solidFill>
              <a:effectLst/>
              <a:uFillTx/>
              <a:latin typeface="Tahoma"/>
            </a:endParaRPr>
          </a:p>
          <a:p>
            <a:pPr lvl="4" marL="1828800" algn="ctr">
              <a:spcBef>
                <a:spcPts val="34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Fifth Outline Level</a:t>
            </a:r>
            <a:endParaRPr b="0" lang="en-US" sz="1400" strike="noStrike" u="none">
              <a:solidFill>
                <a:srgbClr val="000000"/>
              </a:solidFill>
              <a:effectLst/>
              <a:uFillTx/>
              <a:latin typeface="Tahoma"/>
            </a:endParaRPr>
          </a:p>
          <a:p>
            <a:pPr lvl="5"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Sixth Outline Level</a:t>
            </a:r>
            <a:endParaRPr b="0" lang="en-US" sz="1400" strike="noStrike" u="none">
              <a:solidFill>
                <a:srgbClr val="000000"/>
              </a:solidFill>
              <a:effectLst/>
              <a:uFillTx/>
              <a:latin typeface="Tahoma"/>
            </a:endParaRPr>
          </a:p>
          <a:p>
            <a:pPr lvl="6" marL="1828800">
              <a:spcBef>
                <a:spcPts val="34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Seventh Outline Level</a:t>
            </a:r>
            <a:endParaRPr b="0" lang="en-US" sz="14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6.wmf"/><Relationship Id="rId5" Type="http://schemas.openxmlformats.org/officeDocument/2006/relationships/slideLayout" Target="../slideLayouts/slideLayout1.xml"/><Relationship Id="rId6"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oleObject" Target="../embeddings/oleObject2.bin"/><Relationship Id="rId4" Type="http://schemas.openxmlformats.org/officeDocument/2006/relationships/image" Target="../media/image8.wmf"/><Relationship Id="rId5" Type="http://schemas.openxmlformats.org/officeDocument/2006/relationships/oleObject" Target="../embeddings/oleObject3.bin"/><Relationship Id="rId6" Type="http://schemas.openxmlformats.org/officeDocument/2006/relationships/image" Target="../media/image9.wmf"/><Relationship Id="rId7" Type="http://schemas.openxmlformats.org/officeDocument/2006/relationships/oleObject" Target="../embeddings/oleObject4.bin"/><Relationship Id="rId8" Type="http://schemas.openxmlformats.org/officeDocument/2006/relationships/image" Target="../media/image10.wmf"/><Relationship Id="rId9" Type="http://schemas.openxmlformats.org/officeDocument/2006/relationships/oleObject" Target="../embeddings/oleObject5.bin"/><Relationship Id="rId10" Type="http://schemas.openxmlformats.org/officeDocument/2006/relationships/image" Target="../media/image11.wmf"/><Relationship Id="rId11" Type="http://schemas.openxmlformats.org/officeDocument/2006/relationships/oleObject" Target="../embeddings/oleObject6.bin"/><Relationship Id="rId12" Type="http://schemas.openxmlformats.org/officeDocument/2006/relationships/image" Target="../media/image12.wmf"/><Relationship Id="rId1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Project 300M (Kean)</a:t>
            </a:r>
            <a:endParaRPr b="0" lang="en-US" sz="2800" strike="noStrike" u="none">
              <a:solidFill>
                <a:srgbClr val="333399"/>
              </a:solidFill>
              <a:effectLst/>
              <a:uFillTx/>
              <a:latin typeface="Tahoma"/>
            </a:endParaRPr>
          </a:p>
        </p:txBody>
      </p:sp>
      <p:sp>
        <p:nvSpPr>
          <p:cNvPr id="59"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April 2001</a:t>
            </a:r>
            <a:endParaRPr b="0" lang="en-US" sz="2000" strike="noStrike" u="none">
              <a:solidFill>
                <a:srgbClr val="000000"/>
              </a:solidFill>
              <a:effectLst/>
              <a:uFillTx/>
              <a:latin typeface="Tahoma"/>
            </a:endParaRPr>
          </a:p>
        </p:txBody>
      </p:sp>
      <p:pic>
        <p:nvPicPr>
          <p:cNvPr id="60" name="" descr=""/>
          <p:cNvPicPr/>
          <p:nvPr/>
        </p:nvPicPr>
        <p:blipFill>
          <a:blip r:embed="rId1"/>
          <a:stretch/>
        </p:blipFill>
        <p:spPr>
          <a:xfrm>
            <a:off x="7162920" y="5657760"/>
            <a:ext cx="1828800" cy="1024200"/>
          </a:xfrm>
          <a:prstGeom prst="rect">
            <a:avLst/>
          </a:prstGeom>
          <a:noFill/>
          <a:ln w="0">
            <a:noFill/>
          </a:ln>
        </p:spPr>
      </p:pic>
      <p:sp>
        <p:nvSpPr>
          <p:cNvPr id="61" name=""/>
          <p:cNvSpPr/>
          <p:nvPr/>
        </p:nvSpPr>
        <p:spPr>
          <a:xfrm>
            <a:off x="0" y="6477120"/>
            <a:ext cx="1473120" cy="185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600" strike="noStrike" u="none">
                <a:solidFill>
                  <a:srgbClr val="000000"/>
                </a:solidFill>
                <a:effectLst/>
                <a:uFillTx/>
                <a:latin typeface="Frutiger 55 Roman"/>
              </a:rPr>
              <a:t>Confidential and Proprietary</a:t>
            </a:r>
            <a:endParaRPr b="0" lang="en-US" sz="600" strike="noStrike" u="none">
              <a:solidFill>
                <a:srgbClr val="000000"/>
              </a:solidFill>
              <a:effectLst/>
              <a:uFillTx/>
              <a:latin typeface="Arial"/>
            </a:endParaRPr>
          </a:p>
        </p:txBody>
      </p:sp>
      <p:grpSp>
        <p:nvGrpSpPr>
          <p:cNvPr id="62" name=""/>
          <p:cNvGrpSpPr/>
          <p:nvPr/>
        </p:nvGrpSpPr>
        <p:grpSpPr>
          <a:xfrm>
            <a:off x="304920" y="5791320"/>
            <a:ext cx="685800" cy="649080"/>
            <a:chOff x="304920" y="5791320"/>
            <a:chExt cx="685800" cy="649080"/>
          </a:xfrm>
        </p:grpSpPr>
        <p:grpSp>
          <p:nvGrpSpPr>
            <p:cNvPr id="63" name=""/>
            <p:cNvGrpSpPr/>
            <p:nvPr/>
          </p:nvGrpSpPr>
          <p:grpSpPr>
            <a:xfrm>
              <a:off x="304920" y="6031080"/>
              <a:ext cx="685800" cy="409320"/>
              <a:chOff x="304920" y="6031080"/>
              <a:chExt cx="685800" cy="409320"/>
            </a:xfrm>
          </p:grpSpPr>
          <p:sp>
            <p:nvSpPr>
              <p:cNvPr id="64" name=""/>
              <p:cNvSpPr/>
              <p:nvPr/>
            </p:nvSpPr>
            <p:spPr>
              <a:xfrm>
                <a:off x="304920" y="6032880"/>
                <a:ext cx="137160" cy="129600"/>
              </a:xfrm>
              <a:custGeom>
                <a:avLst/>
                <a:gdLst/>
                <a:ahLst/>
                <a:rect l="l" t="t" r="r" b="b"/>
                <a:pathLst>
                  <a:path w="352" h="351">
                    <a:moveTo>
                      <a:pt x="0" y="225"/>
                    </a:moveTo>
                    <a:lnTo>
                      <a:pt x="226" y="0"/>
                    </a:lnTo>
                    <a:lnTo>
                      <a:pt x="351" y="125"/>
                    </a:lnTo>
                    <a:lnTo>
                      <a:pt x="308" y="167"/>
                    </a:lnTo>
                    <a:lnTo>
                      <a:pt x="230" y="90"/>
                    </a:lnTo>
                    <a:lnTo>
                      <a:pt x="189" y="131"/>
                    </a:lnTo>
                    <a:lnTo>
                      <a:pt x="265" y="208"/>
                    </a:lnTo>
                    <a:lnTo>
                      <a:pt x="222" y="249"/>
                    </a:lnTo>
                    <a:lnTo>
                      <a:pt x="146" y="174"/>
                    </a:lnTo>
                    <a:lnTo>
                      <a:pt x="90" y="229"/>
                    </a:lnTo>
                    <a:lnTo>
                      <a:pt x="168" y="307"/>
                    </a:lnTo>
                    <a:lnTo>
                      <a:pt x="126" y="350"/>
                    </a:lnTo>
                    <a:lnTo>
                      <a:pt x="0" y="225"/>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 name=""/>
              <p:cNvSpPr/>
              <p:nvPr/>
            </p:nvSpPr>
            <p:spPr>
              <a:xfrm>
                <a:off x="371520" y="6095880"/>
                <a:ext cx="145800" cy="138240"/>
              </a:xfrm>
              <a:custGeom>
                <a:avLst/>
                <a:gdLst/>
                <a:ahLst/>
                <a:rect l="l" t="t" r="r" b="b"/>
                <a:pathLst>
                  <a:path w="374" h="374">
                    <a:moveTo>
                      <a:pt x="226" y="0"/>
                    </a:moveTo>
                    <a:lnTo>
                      <a:pt x="282" y="56"/>
                    </a:lnTo>
                    <a:lnTo>
                      <a:pt x="200" y="225"/>
                    </a:lnTo>
                    <a:lnTo>
                      <a:pt x="201" y="226"/>
                    </a:lnTo>
                    <a:lnTo>
                      <a:pt x="327" y="100"/>
                    </a:lnTo>
                    <a:lnTo>
                      <a:pt x="373" y="146"/>
                    </a:lnTo>
                    <a:lnTo>
                      <a:pt x="148" y="373"/>
                    </a:lnTo>
                    <a:lnTo>
                      <a:pt x="94" y="319"/>
                    </a:lnTo>
                    <a:lnTo>
                      <a:pt x="174" y="146"/>
                    </a:lnTo>
                    <a:lnTo>
                      <a:pt x="48" y="272"/>
                    </a:lnTo>
                    <a:lnTo>
                      <a:pt x="0" y="225"/>
                    </a:lnTo>
                    <a:lnTo>
                      <a:pt x="226"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 name=""/>
              <p:cNvSpPr/>
              <p:nvPr/>
            </p:nvSpPr>
            <p:spPr>
              <a:xfrm>
                <a:off x="590760" y="6303240"/>
                <a:ext cx="145440" cy="137160"/>
              </a:xfrm>
              <a:custGeom>
                <a:avLst/>
                <a:gdLst/>
                <a:ahLst/>
                <a:rect l="l" t="t" r="r" b="b"/>
                <a:pathLst>
                  <a:path w="373" h="371">
                    <a:moveTo>
                      <a:pt x="225" y="0"/>
                    </a:moveTo>
                    <a:lnTo>
                      <a:pt x="281" y="56"/>
                    </a:lnTo>
                    <a:lnTo>
                      <a:pt x="200" y="226"/>
                    </a:lnTo>
                    <a:lnTo>
                      <a:pt x="325" y="100"/>
                    </a:lnTo>
                    <a:lnTo>
                      <a:pt x="372" y="147"/>
                    </a:lnTo>
                    <a:lnTo>
                      <a:pt x="147" y="370"/>
                    </a:lnTo>
                    <a:lnTo>
                      <a:pt x="94" y="320"/>
                    </a:lnTo>
                    <a:lnTo>
                      <a:pt x="174" y="146"/>
                    </a:lnTo>
                    <a:lnTo>
                      <a:pt x="47" y="273"/>
                    </a:lnTo>
                    <a:lnTo>
                      <a:pt x="0" y="225"/>
                    </a:lnTo>
                    <a:lnTo>
                      <a:pt x="225"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 name=""/>
              <p:cNvSpPr/>
              <p:nvPr/>
            </p:nvSpPr>
            <p:spPr>
              <a:xfrm>
                <a:off x="534240" y="6247800"/>
                <a:ext cx="6480" cy="20880"/>
              </a:xfrm>
              <a:custGeom>
                <a:avLst/>
                <a:gdLst/>
                <a:ahLst/>
                <a:rect l="l" t="t" r="r" b="b"/>
                <a:pathLst>
                  <a:path w="17" h="57">
                    <a:moveTo>
                      <a:pt x="0" y="0"/>
                    </a:moveTo>
                    <a:lnTo>
                      <a:pt x="0" y="56"/>
                    </a:lnTo>
                    <a:lnTo>
                      <a:pt x="2" y="53"/>
                    </a:lnTo>
                    <a:lnTo>
                      <a:pt x="16" y="33"/>
                    </a:lnTo>
                    <a:lnTo>
                      <a:pt x="13" y="14"/>
                    </a:lnTo>
                    <a:lnTo>
                      <a:pt x="0" y="0"/>
                    </a:lnTo>
                  </a:path>
                </a:pathLst>
              </a:custGeom>
              <a:solidFill>
                <a:srgbClr val="1c77ff"/>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Arial"/>
                </a:endParaRPr>
              </a:p>
            </p:txBody>
          </p:sp>
          <p:sp>
            <p:nvSpPr>
              <p:cNvPr id="68" name=""/>
              <p:cNvSpPr/>
              <p:nvPr/>
            </p:nvSpPr>
            <p:spPr>
              <a:xfrm>
                <a:off x="534240" y="6168240"/>
                <a:ext cx="44280" cy="82440"/>
              </a:xfrm>
              <a:custGeom>
                <a:avLst/>
                <a:gdLst/>
                <a:ahLst/>
                <a:rect l="l" t="t" r="r" b="b"/>
                <a:pathLst>
                  <a:path w="114" h="223">
                    <a:moveTo>
                      <a:pt x="0" y="164"/>
                    </a:moveTo>
                    <a:lnTo>
                      <a:pt x="0" y="211"/>
                    </a:lnTo>
                    <a:lnTo>
                      <a:pt x="10" y="216"/>
                    </a:lnTo>
                    <a:lnTo>
                      <a:pt x="22" y="221"/>
                    </a:lnTo>
                    <a:lnTo>
                      <a:pt x="33" y="222"/>
                    </a:lnTo>
                    <a:lnTo>
                      <a:pt x="44" y="221"/>
                    </a:lnTo>
                    <a:lnTo>
                      <a:pt x="66" y="211"/>
                    </a:lnTo>
                    <a:lnTo>
                      <a:pt x="88" y="192"/>
                    </a:lnTo>
                    <a:lnTo>
                      <a:pt x="103" y="174"/>
                    </a:lnTo>
                    <a:lnTo>
                      <a:pt x="111" y="155"/>
                    </a:lnTo>
                    <a:lnTo>
                      <a:pt x="113" y="138"/>
                    </a:lnTo>
                    <a:lnTo>
                      <a:pt x="109" y="121"/>
                    </a:lnTo>
                    <a:lnTo>
                      <a:pt x="101" y="103"/>
                    </a:lnTo>
                    <a:lnTo>
                      <a:pt x="88" y="85"/>
                    </a:lnTo>
                    <a:lnTo>
                      <a:pt x="53" y="48"/>
                    </a:lnTo>
                    <a:lnTo>
                      <a:pt x="6" y="0"/>
                    </a:lnTo>
                    <a:lnTo>
                      <a:pt x="0" y="6"/>
                    </a:lnTo>
                    <a:lnTo>
                      <a:pt x="0" y="100"/>
                    </a:lnTo>
                    <a:lnTo>
                      <a:pt x="19" y="82"/>
                    </a:lnTo>
                    <a:lnTo>
                      <a:pt x="34" y="100"/>
                    </a:lnTo>
                    <a:lnTo>
                      <a:pt x="41" y="117"/>
                    </a:lnTo>
                    <a:lnTo>
                      <a:pt x="40" y="134"/>
                    </a:lnTo>
                    <a:lnTo>
                      <a:pt x="28" y="151"/>
                    </a:lnTo>
                    <a:lnTo>
                      <a:pt x="12" y="163"/>
                    </a:lnTo>
                    <a:lnTo>
                      <a:pt x="0" y="164"/>
                    </a:lnTo>
                  </a:path>
                </a:pathLst>
              </a:custGeom>
              <a:solidFill>
                <a:srgbClr val="1c77ff"/>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a:endParaRPr>
              </a:p>
            </p:txBody>
          </p:sp>
          <p:sp>
            <p:nvSpPr>
              <p:cNvPr id="69" name=""/>
              <p:cNvSpPr/>
              <p:nvPr/>
            </p:nvSpPr>
            <p:spPr>
              <a:xfrm>
                <a:off x="448200" y="6170400"/>
                <a:ext cx="86040" cy="133920"/>
              </a:xfrm>
              <a:custGeom>
                <a:avLst/>
                <a:gdLst/>
                <a:ahLst/>
                <a:rect l="l" t="t" r="r" b="b"/>
                <a:pathLst>
                  <a:path w="221" h="363">
                    <a:moveTo>
                      <a:pt x="220" y="94"/>
                    </a:moveTo>
                    <a:lnTo>
                      <a:pt x="220" y="0"/>
                    </a:lnTo>
                    <a:lnTo>
                      <a:pt x="0" y="220"/>
                    </a:lnTo>
                    <a:lnTo>
                      <a:pt x="47" y="267"/>
                    </a:lnTo>
                    <a:lnTo>
                      <a:pt x="144" y="170"/>
                    </a:lnTo>
                    <a:lnTo>
                      <a:pt x="153" y="179"/>
                    </a:lnTo>
                    <a:lnTo>
                      <a:pt x="161" y="189"/>
                    </a:lnTo>
                    <a:lnTo>
                      <a:pt x="167" y="204"/>
                    </a:lnTo>
                    <a:lnTo>
                      <a:pt x="167" y="221"/>
                    </a:lnTo>
                    <a:lnTo>
                      <a:pt x="159" y="234"/>
                    </a:lnTo>
                    <a:lnTo>
                      <a:pt x="120" y="274"/>
                    </a:lnTo>
                    <a:lnTo>
                      <a:pt x="105" y="292"/>
                    </a:lnTo>
                    <a:lnTo>
                      <a:pt x="99" y="302"/>
                    </a:lnTo>
                    <a:lnTo>
                      <a:pt x="95" y="315"/>
                    </a:lnTo>
                    <a:lnTo>
                      <a:pt x="142" y="362"/>
                    </a:lnTo>
                    <a:lnTo>
                      <a:pt x="146" y="350"/>
                    </a:lnTo>
                    <a:lnTo>
                      <a:pt x="152" y="339"/>
                    </a:lnTo>
                    <a:lnTo>
                      <a:pt x="167" y="321"/>
                    </a:lnTo>
                    <a:lnTo>
                      <a:pt x="201" y="286"/>
                    </a:lnTo>
                    <a:lnTo>
                      <a:pt x="220" y="265"/>
                    </a:lnTo>
                    <a:lnTo>
                      <a:pt x="220" y="209"/>
                    </a:lnTo>
                    <a:lnTo>
                      <a:pt x="216" y="204"/>
                    </a:lnTo>
                    <a:lnTo>
                      <a:pt x="217" y="203"/>
                    </a:lnTo>
                    <a:lnTo>
                      <a:pt x="220" y="205"/>
                    </a:lnTo>
                    <a:lnTo>
                      <a:pt x="220" y="158"/>
                    </a:lnTo>
                    <a:lnTo>
                      <a:pt x="215" y="158"/>
                    </a:lnTo>
                    <a:lnTo>
                      <a:pt x="196" y="151"/>
                    </a:lnTo>
                    <a:lnTo>
                      <a:pt x="178" y="136"/>
                    </a:lnTo>
                    <a:lnTo>
                      <a:pt x="220" y="9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590400" y="6247800"/>
                <a:ext cx="58320" cy="103680"/>
              </a:xfrm>
              <a:custGeom>
                <a:avLst/>
                <a:gdLst/>
                <a:ahLst/>
                <a:rect l="l" t="t" r="r" b="b"/>
                <a:pathLst>
                  <a:path w="150" h="281">
                    <a:moveTo>
                      <a:pt x="0" y="189"/>
                    </a:moveTo>
                    <a:lnTo>
                      <a:pt x="0" y="280"/>
                    </a:lnTo>
                    <a:lnTo>
                      <a:pt x="20" y="263"/>
                    </a:lnTo>
                    <a:lnTo>
                      <a:pt x="115" y="168"/>
                    </a:lnTo>
                    <a:lnTo>
                      <a:pt x="133" y="147"/>
                    </a:lnTo>
                    <a:lnTo>
                      <a:pt x="143" y="128"/>
                    </a:lnTo>
                    <a:lnTo>
                      <a:pt x="148" y="109"/>
                    </a:lnTo>
                    <a:lnTo>
                      <a:pt x="149" y="91"/>
                    </a:lnTo>
                    <a:lnTo>
                      <a:pt x="145" y="75"/>
                    </a:lnTo>
                    <a:lnTo>
                      <a:pt x="138" y="58"/>
                    </a:lnTo>
                    <a:lnTo>
                      <a:pt x="117" y="31"/>
                    </a:lnTo>
                    <a:lnTo>
                      <a:pt x="89" y="10"/>
                    </a:lnTo>
                    <a:lnTo>
                      <a:pt x="73" y="4"/>
                    </a:lnTo>
                    <a:lnTo>
                      <a:pt x="56" y="0"/>
                    </a:lnTo>
                    <a:lnTo>
                      <a:pt x="39" y="0"/>
                    </a:lnTo>
                    <a:lnTo>
                      <a:pt x="20" y="5"/>
                    </a:lnTo>
                    <a:lnTo>
                      <a:pt x="1" y="15"/>
                    </a:lnTo>
                    <a:lnTo>
                      <a:pt x="0" y="16"/>
                    </a:lnTo>
                    <a:lnTo>
                      <a:pt x="0" y="108"/>
                    </a:lnTo>
                    <a:lnTo>
                      <a:pt x="40" y="67"/>
                    </a:lnTo>
                    <a:lnTo>
                      <a:pt x="49" y="61"/>
                    </a:lnTo>
                    <a:lnTo>
                      <a:pt x="58" y="61"/>
                    </a:lnTo>
                    <a:lnTo>
                      <a:pt x="70" y="63"/>
                    </a:lnTo>
                    <a:lnTo>
                      <a:pt x="79" y="69"/>
                    </a:lnTo>
                    <a:lnTo>
                      <a:pt x="86" y="78"/>
                    </a:lnTo>
                    <a:lnTo>
                      <a:pt x="88" y="89"/>
                    </a:lnTo>
                    <a:lnTo>
                      <a:pt x="87" y="99"/>
                    </a:lnTo>
                    <a:lnTo>
                      <a:pt x="81" y="107"/>
                    </a:lnTo>
                    <a:lnTo>
                      <a:pt x="0" y="189"/>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532440" y="6253560"/>
                <a:ext cx="57960" cy="104040"/>
              </a:xfrm>
              <a:custGeom>
                <a:avLst/>
                <a:gdLst/>
                <a:ahLst/>
                <a:rect l="l" t="t" r="r" b="b"/>
                <a:pathLst>
                  <a:path w="149" h="282">
                    <a:moveTo>
                      <a:pt x="148" y="92"/>
                    </a:moveTo>
                    <a:lnTo>
                      <a:pt x="148" y="0"/>
                    </a:lnTo>
                    <a:lnTo>
                      <a:pt x="128" y="17"/>
                    </a:lnTo>
                    <a:lnTo>
                      <a:pt x="32" y="113"/>
                    </a:lnTo>
                    <a:lnTo>
                      <a:pt x="16" y="132"/>
                    </a:lnTo>
                    <a:lnTo>
                      <a:pt x="6" y="152"/>
                    </a:lnTo>
                    <a:lnTo>
                      <a:pt x="0" y="170"/>
                    </a:lnTo>
                    <a:lnTo>
                      <a:pt x="0" y="189"/>
                    </a:lnTo>
                    <a:lnTo>
                      <a:pt x="3" y="206"/>
                    </a:lnTo>
                    <a:lnTo>
                      <a:pt x="10" y="222"/>
                    </a:lnTo>
                    <a:lnTo>
                      <a:pt x="31" y="249"/>
                    </a:lnTo>
                    <a:lnTo>
                      <a:pt x="58" y="271"/>
                    </a:lnTo>
                    <a:lnTo>
                      <a:pt x="74" y="277"/>
                    </a:lnTo>
                    <a:lnTo>
                      <a:pt x="91" y="281"/>
                    </a:lnTo>
                    <a:lnTo>
                      <a:pt x="109" y="280"/>
                    </a:lnTo>
                    <a:lnTo>
                      <a:pt x="128" y="275"/>
                    </a:lnTo>
                    <a:lnTo>
                      <a:pt x="148" y="264"/>
                    </a:lnTo>
                    <a:lnTo>
                      <a:pt x="148" y="173"/>
                    </a:lnTo>
                    <a:lnTo>
                      <a:pt x="108" y="213"/>
                    </a:lnTo>
                    <a:lnTo>
                      <a:pt x="99" y="218"/>
                    </a:lnTo>
                    <a:lnTo>
                      <a:pt x="89" y="220"/>
                    </a:lnTo>
                    <a:lnTo>
                      <a:pt x="78" y="218"/>
                    </a:lnTo>
                    <a:lnTo>
                      <a:pt x="69" y="211"/>
                    </a:lnTo>
                    <a:lnTo>
                      <a:pt x="62" y="202"/>
                    </a:lnTo>
                    <a:lnTo>
                      <a:pt x="60" y="191"/>
                    </a:lnTo>
                    <a:lnTo>
                      <a:pt x="62" y="181"/>
                    </a:lnTo>
                    <a:lnTo>
                      <a:pt x="68" y="173"/>
                    </a:lnTo>
                    <a:lnTo>
                      <a:pt x="148" y="92"/>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a:off x="717840" y="6031080"/>
                <a:ext cx="272880" cy="326880"/>
              </a:xfrm>
              <a:custGeom>
                <a:avLst/>
                <a:gdLst/>
                <a:ahLst/>
                <a:rect l="l" t="t" r="r" b="b"/>
                <a:pathLst>
                  <a:path w="699" h="884">
                    <a:moveTo>
                      <a:pt x="698" y="230"/>
                    </a:moveTo>
                    <a:lnTo>
                      <a:pt x="471" y="0"/>
                    </a:lnTo>
                    <a:lnTo>
                      <a:pt x="7" y="463"/>
                    </a:lnTo>
                    <a:lnTo>
                      <a:pt x="54" y="510"/>
                    </a:lnTo>
                    <a:lnTo>
                      <a:pt x="471" y="94"/>
                    </a:lnTo>
                    <a:lnTo>
                      <a:pt x="606" y="230"/>
                    </a:lnTo>
                    <a:lnTo>
                      <a:pt x="0" y="836"/>
                    </a:lnTo>
                    <a:lnTo>
                      <a:pt x="47" y="883"/>
                    </a:lnTo>
                    <a:lnTo>
                      <a:pt x="698" y="2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73" name=""/>
            <p:cNvSpPr/>
            <p:nvPr/>
          </p:nvSpPr>
          <p:spPr>
            <a:xfrm>
              <a:off x="393120" y="5791320"/>
              <a:ext cx="345240" cy="326520"/>
            </a:xfrm>
            <a:custGeom>
              <a:avLst/>
              <a:gdLst/>
              <a:ahLst/>
              <a:rect l="l" t="t" r="r" b="b"/>
              <a:pathLst>
                <a:path w="884" h="883">
                  <a:moveTo>
                    <a:pt x="561" y="835"/>
                  </a:moveTo>
                  <a:lnTo>
                    <a:pt x="419" y="694"/>
                  </a:lnTo>
                  <a:lnTo>
                    <a:pt x="883" y="230"/>
                  </a:lnTo>
                  <a:lnTo>
                    <a:pt x="653" y="0"/>
                  </a:lnTo>
                  <a:lnTo>
                    <a:pt x="0" y="654"/>
                  </a:lnTo>
                  <a:lnTo>
                    <a:pt x="47" y="701"/>
                  </a:lnTo>
                  <a:lnTo>
                    <a:pt x="653" y="95"/>
                  </a:lnTo>
                  <a:lnTo>
                    <a:pt x="788" y="230"/>
                  </a:lnTo>
                  <a:lnTo>
                    <a:pt x="325" y="694"/>
                  </a:lnTo>
                  <a:lnTo>
                    <a:pt x="514" y="882"/>
                  </a:lnTo>
                  <a:lnTo>
                    <a:pt x="561" y="835"/>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594000" y="5910840"/>
              <a:ext cx="271440" cy="326520"/>
            </a:xfrm>
            <a:custGeom>
              <a:avLst/>
              <a:gdLst/>
              <a:ahLst/>
              <a:rect l="l" t="t" r="r" b="b"/>
              <a:pathLst>
                <a:path w="695" h="884">
                  <a:moveTo>
                    <a:pt x="371" y="835"/>
                  </a:moveTo>
                  <a:lnTo>
                    <a:pt x="230" y="694"/>
                  </a:lnTo>
                  <a:lnTo>
                    <a:pt x="694" y="231"/>
                  </a:lnTo>
                  <a:lnTo>
                    <a:pt x="463" y="0"/>
                  </a:lnTo>
                  <a:lnTo>
                    <a:pt x="0" y="464"/>
                  </a:lnTo>
                  <a:lnTo>
                    <a:pt x="47" y="511"/>
                  </a:lnTo>
                  <a:lnTo>
                    <a:pt x="463" y="95"/>
                  </a:lnTo>
                  <a:lnTo>
                    <a:pt x="599" y="231"/>
                  </a:lnTo>
                  <a:lnTo>
                    <a:pt x="136" y="694"/>
                  </a:lnTo>
                  <a:lnTo>
                    <a:pt x="324" y="883"/>
                  </a:lnTo>
                  <a:lnTo>
                    <a:pt x="371" y="835"/>
                  </a:lnTo>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
          <p:cNvSpPr/>
          <p:nvPr/>
        </p:nvSpPr>
        <p:spPr>
          <a:xfrm>
            <a:off x="1066680" y="1447920"/>
            <a:ext cx="80773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Summary of Recommendations total $84M in cost savings from annualized run rate :</a:t>
            </a:r>
            <a:endParaRPr b="0" lang="en-US" sz="1200" strike="noStrike" u="none">
              <a:solidFill>
                <a:srgbClr val="000000"/>
              </a:solidFill>
              <a:effectLst/>
              <a:uFillTx/>
              <a:latin typeface="Arial"/>
            </a:endParaRPr>
          </a:p>
        </p:txBody>
      </p:sp>
      <p:sp>
        <p:nvSpPr>
          <p:cNvPr id="76"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Summary </a:t>
            </a:r>
            <a:endParaRPr b="0" lang="en-US" sz="2800" strike="noStrike" u="none">
              <a:solidFill>
                <a:srgbClr val="333399"/>
              </a:solidFill>
              <a:effectLst/>
              <a:uFillTx/>
              <a:latin typeface="Tahoma"/>
            </a:endParaRPr>
          </a:p>
        </p:txBody>
      </p:sp>
      <p:sp>
        <p:nvSpPr>
          <p:cNvPr id="77" name=""/>
          <p:cNvSpPr/>
          <p:nvPr/>
        </p:nvSpPr>
        <p:spPr>
          <a:xfrm>
            <a:off x="0" y="5410080"/>
            <a:ext cx="7543800" cy="825480"/>
          </a:xfrm>
          <a:prstGeom prst="rect">
            <a:avLst/>
          </a:prstGeom>
          <a:noFill/>
          <a:ln w="0">
            <a:noFill/>
          </a:ln>
        </p:spPr>
        <p:style>
          <a:lnRef idx="0"/>
          <a:fillRef idx="0"/>
          <a:effectRef idx="0"/>
          <a:fontRef idx="minor"/>
        </p:style>
        <p:txBody>
          <a:bodyPr lIns="90000" rIns="90000" tIns="46800" bIns="46800" anchor="t">
            <a:spAutoFit/>
          </a:bodyPr>
          <a:p>
            <a:pPr lvl="4" marL="1828800">
              <a:lnSpc>
                <a:spcPct val="100000"/>
              </a:lnSpc>
              <a:spcBef>
                <a:spcPts val="751"/>
              </a:spcBef>
              <a:buClr>
                <a:srgbClr val="000000"/>
              </a:buClr>
              <a:buSzPct val="75000"/>
              <a:buFont typeface="Monotype Sorts" charset="2"/>
              <a:buChar char=""/>
              <a:tabLst>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Fully-loaded cost per employee </a:t>
            </a:r>
            <a:r>
              <a:rPr b="0" lang="en-US" sz="1200" strike="noStrike" u="none">
                <a:solidFill>
                  <a:srgbClr val="000000"/>
                </a:solidFill>
                <a:effectLst/>
                <a:uFillTx/>
                <a:latin typeface="Arial"/>
              </a:rPr>
              <a:t>includes Cash and Equity Compensation, Benefits and other employee subsidies, Travel, Office Services including rent, etc. on average is </a:t>
            </a:r>
            <a:r>
              <a:rPr b="0" lang="en-US" sz="1200" strike="noStrike" u="none">
                <a:solidFill>
                  <a:srgbClr val="ff0000"/>
                </a:solidFill>
                <a:effectLst/>
                <a:uFillTx/>
                <a:latin typeface="Arial"/>
              </a:rPr>
              <a:t>$120K. </a:t>
            </a:r>
            <a:r>
              <a:rPr b="0" lang="en-US" sz="1200" strike="noStrike" u="none">
                <a:solidFill>
                  <a:srgbClr val="000000"/>
                </a:solidFill>
                <a:effectLst/>
                <a:uFillTx/>
                <a:latin typeface="Arial"/>
              </a:rPr>
              <a:t> Dilution effects of our earnings per share when new AESOP shares are granted are not quantified here.</a:t>
            </a:r>
            <a:endParaRPr b="0" lang="en-US" sz="1200" strike="noStrike" u="none">
              <a:solidFill>
                <a:srgbClr val="000000"/>
              </a:solidFill>
              <a:effectLst/>
              <a:uFillTx/>
              <a:latin typeface="Arial"/>
            </a:endParaRPr>
          </a:p>
        </p:txBody>
      </p:sp>
      <p:graphicFrame>
        <p:nvGraphicFramePr>
          <p:cNvPr id="78" name=""/>
          <p:cNvGraphicFramePr/>
          <p:nvPr/>
        </p:nvGraphicFramePr>
        <p:xfrm>
          <a:off x="1371600" y="2514600"/>
          <a:ext cx="6477120" cy="2284560"/>
        </p:xfrm>
        <a:graphic>
          <a:graphicData uri="http://schemas.openxmlformats.org/presentationml/2006/ole">
            <p:oleObj progId="Excel.Sheet.12" r:id="rId1" spid="">
              <p:embed/>
              <p:pic>
                <p:nvPicPr>
                  <p:cNvPr id="79" name="" descr=""/>
                  <p:cNvPicPr/>
                  <p:nvPr/>
                </p:nvPicPr>
                <p:blipFill>
                  <a:blip r:embed="rId2"/>
                  <a:stretch/>
                </p:blipFill>
                <p:spPr>
                  <a:xfrm>
                    <a:off x="1371600" y="2514600"/>
                    <a:ext cx="6477120" cy="2284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
          <p:cNvSpPr/>
          <p:nvPr/>
        </p:nvSpPr>
        <p:spPr>
          <a:xfrm>
            <a:off x="457200" y="1295280"/>
            <a:ext cx="8534520" cy="208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00"/>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Severance Benefit Policy</a:t>
            </a:r>
            <a:endParaRPr b="0" lang="en-US" sz="16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	</a:t>
            </a:r>
            <a:r>
              <a:rPr b="1" lang="en-US" sz="1000" strike="noStrike" u="none">
                <a:solidFill>
                  <a:srgbClr val="000000"/>
                </a:solidFill>
                <a:effectLst/>
                <a:uFillTx/>
                <a:latin typeface="Tahoma"/>
              </a:rPr>
              <a:t>Cause</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No Severance Benefit</a:t>
            </a:r>
            <a:endParaRPr b="0" lang="en-US" sz="1000" strike="noStrike" u="none">
              <a:solidFill>
                <a:srgbClr val="000000"/>
              </a:solidFill>
              <a:effectLst/>
              <a:uFillTx/>
              <a:latin typeface="Arial"/>
            </a:endParaRPr>
          </a:p>
          <a:p>
            <a:pPr lvl="1" marL="457200">
              <a:lnSpc>
                <a:spcPct val="5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Failure to meet performance objectives</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One week of base pay for each year of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service, up to max of six weeks.  Doubled with signed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waiver, total max of </a:t>
            </a:r>
            <a:r>
              <a:rPr b="1" lang="en-US" sz="1000" strike="noStrike" u="none">
                <a:solidFill>
                  <a:srgbClr val="ff0000"/>
                </a:solidFill>
                <a:effectLst/>
                <a:uFillTx/>
                <a:latin typeface="Tahoma"/>
              </a:rPr>
              <a:t>twelve </a:t>
            </a:r>
            <a:r>
              <a:rPr b="1" lang="en-US" sz="1000" strike="noStrike" u="none">
                <a:solidFill>
                  <a:srgbClr val="000000"/>
                </a:solidFill>
                <a:effectLst/>
                <a:uFillTx/>
                <a:latin typeface="Tahoma"/>
              </a:rPr>
              <a:t>weeks, avg max $19K.</a:t>
            </a: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Reorganizations</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One week of base pay for each year of service, plus</a:t>
            </a:r>
            <a:endParaRPr b="0" lang="en-US" sz="1000" strike="noStrike" u="none">
              <a:solidFill>
                <a:srgbClr val="000000"/>
              </a:solidFill>
              <a:effectLst/>
              <a:uFillTx/>
              <a:latin typeface="Arial"/>
            </a:endParaRPr>
          </a:p>
          <a:p>
            <a:pPr lvl="4" marL="1828800">
              <a:lnSpc>
                <a:spcPct val="100000"/>
              </a:lnSpc>
              <a:spcBef>
                <a:spcPts val="249"/>
              </a:spcBef>
              <a:tabLst>
                <a:tab algn="l" pos="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One week of each $10K of base. Doubled with signed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waiver, total max of </a:t>
            </a:r>
            <a:r>
              <a:rPr b="1" lang="en-US" sz="1000" strike="noStrike" u="none">
                <a:solidFill>
                  <a:srgbClr val="ff0000"/>
                </a:solidFill>
                <a:effectLst/>
                <a:uFillTx/>
                <a:latin typeface="Tahoma"/>
              </a:rPr>
              <a:t>fifty two</a:t>
            </a:r>
            <a:r>
              <a:rPr b="1" lang="en-US" sz="1000" strike="noStrike" u="none">
                <a:solidFill>
                  <a:srgbClr val="000000"/>
                </a:solidFill>
                <a:effectLst/>
                <a:uFillTx/>
                <a:latin typeface="Tahoma"/>
              </a:rPr>
              <a:t> weeks, avg max $80K.</a:t>
            </a:r>
            <a:endParaRPr b="0" lang="en-US" sz="1000" strike="noStrike" u="none">
              <a:solidFill>
                <a:srgbClr val="000000"/>
              </a:solidFill>
              <a:effectLst/>
              <a:uFillTx/>
              <a:latin typeface="Arial"/>
            </a:endParaRPr>
          </a:p>
          <a:p>
            <a:pPr lvl="1" marL="45720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81"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Severance Policy and Payments </a:t>
            </a:r>
            <a:endParaRPr b="0" lang="en-US" sz="2800" strike="noStrike" u="none">
              <a:solidFill>
                <a:srgbClr val="333399"/>
              </a:solidFill>
              <a:effectLst/>
              <a:uFillTx/>
              <a:latin typeface="Tahoma"/>
            </a:endParaRPr>
          </a:p>
        </p:txBody>
      </p:sp>
      <p:sp>
        <p:nvSpPr>
          <p:cNvPr id="82" name=""/>
          <p:cNvSpPr/>
          <p:nvPr/>
        </p:nvSpPr>
        <p:spPr>
          <a:xfrm>
            <a:off x="533520" y="2971800"/>
            <a:ext cx="8610480" cy="3898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00"/>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Severance Benefit Policy vs Payments ( 2001)</a:t>
            </a:r>
            <a:endParaRPr b="0" lang="en-US" sz="1600" strike="noStrike" u="none">
              <a:solidFill>
                <a:srgbClr val="000000"/>
              </a:solidFill>
              <a:effectLst/>
              <a:uFillTx/>
              <a:latin typeface="Arial"/>
            </a:endParaRPr>
          </a:p>
          <a:p>
            <a:pPr lvl="3" marL="1371600">
              <a:lnSpc>
                <a:spcPct val="100000"/>
              </a:lnSpc>
              <a:spcBef>
                <a:spcPts val="249"/>
              </a:spcBef>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sng">
                <a:solidFill>
                  <a:srgbClr val="000000"/>
                </a:solidFill>
                <a:effectLst/>
                <a:uFillTx/>
                <a:latin typeface="Tahoma"/>
              </a:rPr>
              <a:t>Max Policy YTD  Annualized*</a:t>
            </a:r>
            <a:r>
              <a:rPr b="1" lang="en-US" sz="1000" strike="noStrike" u="none">
                <a:solidFill>
                  <a:srgbClr val="000000"/>
                </a:solidFill>
                <a:effectLst/>
                <a:uFillTx/>
                <a:latin typeface="Tahoma"/>
              </a:rPr>
              <a:t>	</a:t>
            </a:r>
            <a:r>
              <a:rPr b="1" lang="en-US" sz="1000" strike="noStrike" u="sng">
                <a:solidFill>
                  <a:srgbClr val="000000"/>
                </a:solidFill>
                <a:effectLst/>
                <a:uFillTx/>
                <a:latin typeface="Tahoma"/>
              </a:rPr>
              <a:t>Paid/Committed YTD**</a:t>
            </a: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Cause</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$0</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$0</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$0.006M</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Failure to meet performance objectives</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$ 1.254M</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$ 6.520M</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$1.248M</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Reorganizations*</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$13.20M</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$68.640M</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$5.298M</a:t>
            </a: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lvl="1" marL="457200">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Other</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$0.000</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$0.000</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sng">
                <a:solidFill>
                  <a:srgbClr val="000000"/>
                </a:solidFill>
                <a:effectLst/>
                <a:uFillTx/>
                <a:latin typeface="Tahoma"/>
              </a:rPr>
              <a:t>$0.054M</a:t>
            </a:r>
            <a:endParaRPr b="0" lang="en-US" sz="1000" strike="noStrike" u="none">
              <a:solidFill>
                <a:srgbClr val="000000"/>
              </a:solidFill>
              <a:effectLst/>
              <a:uFillTx/>
              <a:latin typeface="Arial"/>
            </a:endParaRPr>
          </a:p>
          <a:p>
            <a:pPr>
              <a:lnSpc>
                <a:spcPct val="125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Total</a:t>
            </a:r>
            <a:r>
              <a:rPr b="1" lang="en-US" sz="1000" strike="noStrike" u="none">
                <a:solidFill>
                  <a:srgbClr val="000000"/>
                </a:solidFill>
                <a:effectLst/>
                <a:uFillTx/>
                <a:latin typeface="Tahoma"/>
              </a:rPr>
              <a:t>	</a:t>
            </a:r>
            <a:r>
              <a:rPr b="1" lang="en-US" sz="1000" strike="noStrike" u="none">
                <a:solidFill>
                  <a:srgbClr val="000000"/>
                </a:solidFill>
                <a:effectLst/>
                <a:uFillTx/>
                <a:latin typeface="Tahoma"/>
              </a:rPr>
              <a:t>$6.606M</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Recommendation : (1) Eliminate any severance payment unless a waiver is signed, annualized savings </a:t>
            </a:r>
            <a:r>
              <a:rPr b="1" lang="en-US" sz="1000" strike="noStrike" u="none">
                <a:solidFill>
                  <a:srgbClr val="ff0000"/>
                </a:solidFill>
                <a:effectLst/>
                <a:uFillTx/>
                <a:latin typeface="Tahoma"/>
              </a:rPr>
              <a:t>$9M</a:t>
            </a:r>
            <a:r>
              <a:rPr b="1" lang="en-US" sz="1000" strike="noStrike" u="none">
                <a:solidFill>
                  <a:srgbClr val="000000"/>
                </a:solidFill>
                <a:effectLst/>
                <a:uFillTx/>
                <a:latin typeface="Tahoma"/>
              </a:rPr>
              <a:t>, assuming 25% waivers are not signed, (2) reduce the payment when a waiver is signed from two weeks/doubling to 1.5 weeks, savings </a:t>
            </a:r>
            <a:r>
              <a:rPr b="1" lang="en-US" sz="1000" strike="noStrike" u="none">
                <a:solidFill>
                  <a:srgbClr val="ff0000"/>
                </a:solidFill>
                <a:effectLst/>
                <a:uFillTx/>
                <a:latin typeface="Tahoma"/>
              </a:rPr>
              <a:t>$19M</a:t>
            </a:r>
            <a:endParaRPr b="0" lang="en-US" sz="1000" strike="noStrike" u="none">
              <a:solidFill>
                <a:srgbClr val="000000"/>
              </a:solidFill>
              <a:effectLst/>
              <a:uFillTx/>
              <a:latin typeface="Arial"/>
            </a:endParaRPr>
          </a:p>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(3) rewrite the plan to eliminate Medicare matching on this lump sum can eliminate </a:t>
            </a:r>
            <a:r>
              <a:rPr b="1" lang="en-US" sz="1000" strike="noStrike" u="none">
                <a:solidFill>
                  <a:srgbClr val="ff0000"/>
                </a:solidFill>
                <a:effectLst/>
                <a:uFillTx/>
                <a:latin typeface="Tahoma"/>
              </a:rPr>
              <a:t>$1M</a:t>
            </a:r>
            <a:r>
              <a:rPr b="1" lang="en-US" sz="1000" strike="noStrike" u="none">
                <a:solidFill>
                  <a:srgbClr val="000000"/>
                </a:solidFill>
                <a:effectLst/>
                <a:uFillTx/>
                <a:latin typeface="Tahoma"/>
              </a:rPr>
              <a:t> annually, causing employees to file for unemployment to get matching. (Tax to confirm): </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a:p>
            <a:pPr>
              <a:spcBef>
                <a:spcPts val="300"/>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Recommendations to change the policy total </a:t>
            </a:r>
            <a:r>
              <a:rPr b="1" lang="en-US" sz="1200" strike="noStrike" u="none">
                <a:solidFill>
                  <a:srgbClr val="ff0000"/>
                </a:solidFill>
                <a:effectLst/>
                <a:uFillTx/>
                <a:latin typeface="Arial"/>
              </a:rPr>
              <a:t>$29M </a:t>
            </a:r>
            <a:r>
              <a:rPr b="1" lang="en-US" sz="1200" strike="noStrike" u="none">
                <a:solidFill>
                  <a:srgbClr val="000000"/>
                </a:solidFill>
                <a:effectLst/>
                <a:uFillTx/>
                <a:latin typeface="Arial"/>
              </a:rPr>
              <a:t>savings, annualized run rate.</a:t>
            </a:r>
            <a:endParaRPr b="0" lang="en-US" sz="1200" strike="noStrike" u="none">
              <a:solidFill>
                <a:srgbClr val="000000"/>
              </a:solidFill>
              <a:effectLst/>
              <a:uFillTx/>
              <a:latin typeface="Arial"/>
            </a:endParaRPr>
          </a:p>
          <a:p>
            <a:pPr>
              <a:lnSpc>
                <a:spcPct val="100000"/>
              </a:lnSpc>
              <a:spcBef>
                <a:spcPts val="201"/>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a:endParaRPr>
          </a:p>
          <a:p>
            <a:pP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*Annualized estimates are based on YTD run rates; Max is 80K avg salary and 5 years of tenure; 165 left based on reduction in force or business reorgs</a:t>
            </a:r>
            <a:endParaRPr b="0" lang="en-US" sz="800" strike="noStrike" u="none">
              <a:solidFill>
                <a:srgbClr val="000000"/>
              </a:solidFill>
              <a:effectLst/>
              <a:uFillTx/>
              <a:latin typeface="Arial"/>
            </a:endParaRPr>
          </a:p>
          <a:p>
            <a:pPr>
              <a:lnSpc>
                <a:spcPct val="100000"/>
              </a:lnSpc>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ahoma"/>
              </a:rPr>
              <a:t>** The payments ytd did not reach the policy max which may be a result of lower tenured or compensated employees.  It may also be an indication that employees did not sign the waiver to double their payment.</a:t>
            </a:r>
            <a:endParaRPr b="0" lang="en-US" sz="800" strike="noStrike" u="none">
              <a:solidFill>
                <a:srgbClr val="000000"/>
              </a:solidFill>
              <a:effectLst/>
              <a:uFillTx/>
              <a:latin typeface="Arial"/>
            </a:endParaRPr>
          </a:p>
          <a:p>
            <a:pPr lvl="1" marL="45720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
          <p:cNvSpPr/>
          <p:nvPr/>
        </p:nvSpPr>
        <p:spPr>
          <a:xfrm>
            <a:off x="838080" y="1828800"/>
            <a:ext cx="6934320" cy="53028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1500"/>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84"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All Rated Employees</a:t>
            </a:r>
            <a:endParaRPr b="0" lang="en-US" sz="2800" strike="noStrike" u="none">
              <a:solidFill>
                <a:srgbClr val="333399"/>
              </a:solidFill>
              <a:effectLst/>
              <a:uFillTx/>
              <a:latin typeface="Tahoma"/>
            </a:endParaRPr>
          </a:p>
        </p:txBody>
      </p:sp>
      <p:graphicFrame>
        <p:nvGraphicFramePr>
          <p:cNvPr id="85" name=""/>
          <p:cNvGraphicFramePr/>
          <p:nvPr/>
        </p:nvGraphicFramePr>
        <p:xfrm>
          <a:off x="152280" y="2514600"/>
          <a:ext cx="8991720" cy="4557600"/>
        </p:xfrm>
        <a:graphic>
          <a:graphicData uri="http://schemas.openxmlformats.org/drawingml/2006/table">
            <a:tbl>
              <a:tblPr/>
              <a:tblGrid>
                <a:gridCol w="1149480"/>
                <a:gridCol w="573120"/>
                <a:gridCol w="749160"/>
                <a:gridCol w="638280"/>
                <a:gridCol w="655560"/>
                <a:gridCol w="650880"/>
                <a:gridCol w="652680"/>
                <a:gridCol w="655560"/>
                <a:gridCol w="652320"/>
                <a:gridCol w="654120"/>
                <a:gridCol w="588960"/>
                <a:gridCol w="719280"/>
                <a:gridCol w="652320"/>
              </a:tblGrid>
              <a:tr h="32868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w="5760">
                      <a:solidFill>
                        <a:srgbClr val="ffffff"/>
                      </a:solidFill>
                      <a:prstDash val="solid"/>
                    </a:lnR>
                    <a:lnT>
                      <a:noFill/>
                    </a:lnT>
                    <a:lnB w="5760">
                      <a:solidFill>
                        <a:srgbClr val="000000"/>
                      </a:solidFill>
                      <a:prstDash val="solid"/>
                    </a:lnB>
                    <a:no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Satisfactory</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Needs Improvement</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Issues</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3">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Total</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a:noFill/>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ahoma"/>
                        </a:rPr>
                        <a:t>All Employees</a:t>
                      </a:r>
                      <a:endParaRPr b="0" lang="en-US" sz="12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*Base Salary</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*Bonus</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3240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Commercial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$50.47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$14.24 </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108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$10.20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$2.42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629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$63.09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$15.02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4154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Commercial Support</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1,026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$58.68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$5.59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206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$11.58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$.003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1,249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$70.99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$5.63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4140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Specialized Technical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409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$31.14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$2.53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79</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$5.55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492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$37.02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$2.53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3474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ahoma"/>
                        </a:rPr>
                        <a:t>Technical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367</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$27.13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$2.10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61</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$4.10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$.45</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433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$31.68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$2.12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000000"/>
                      </a:solidFill>
                      <a:prstDash val="solid"/>
                    </a:lnB>
                    <a:noFill/>
                  </a:tcPr>
                </a:tc>
              </a:tr>
              <a:tr h="32688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Total</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2,306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$167.42</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$24.46</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454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$31.43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$.10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43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$3.93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$.74</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2,803</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$202.78</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c>
                  <a:txBody>
                    <a:bodyPr lIns="90000" rIns="90000" tIns="46800" bIns="46800" anchor="t">
                      <a:noAutofit/>
                    </a:bodyPr>
                    <a:p>
                      <a:pPr algn="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$25.30</a:t>
                      </a:r>
                      <a:endParaRPr b="0" lang="en-US" sz="1000" strike="noStrike" u="none">
                        <a:solidFill>
                          <a:srgbClr val="000000"/>
                        </a:solidFill>
                        <a:effectLst/>
                        <a:uFillTx/>
                        <a:latin typeface="Arial"/>
                      </a:endParaRPr>
                    </a:p>
                  </a:txBody>
                  <a:tcPr anchor="t" marL="90000" marR="90000">
                    <a:lnL w="5760">
                      <a:solidFill>
                        <a:srgbClr val="ffffff"/>
                      </a:solidFill>
                      <a:prstDash val="solid"/>
                    </a:lnL>
                    <a:lnR w="5760">
                      <a:solidFill>
                        <a:srgbClr val="ffffff"/>
                      </a:solidFill>
                      <a:prstDash val="solid"/>
                    </a:lnR>
                    <a:lnT w="5760">
                      <a:solidFill>
                        <a:srgbClr val="000000"/>
                      </a:solidFill>
                      <a:prstDash val="solid"/>
                    </a:lnT>
                    <a:lnB w="5760">
                      <a:solidFill>
                        <a:srgbClr val="ffffff"/>
                      </a:solidFill>
                      <a:prstDash val="solid"/>
                    </a:lnB>
                    <a:noFill/>
                  </a:tcPr>
                </a:tc>
              </a:tr>
              <a:tr h="1288080">
                <a:tc rowSpan="3">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w="5760">
                      <a:solidFill>
                        <a:srgbClr val="ffffff"/>
                      </a:solidFill>
                      <a:prstDash val="solid"/>
                    </a:lnT>
                    <a:lnB>
                      <a:noFill/>
                    </a:lnB>
                    <a:noFill/>
                  </a:tcPr>
                </a:tc>
                <a:tc gridSpan="12">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w="5760">
                      <a:solidFill>
                        <a:srgbClr val="ffffff"/>
                      </a:solidFill>
                      <a:prstDash val="solid"/>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327240">
                <a:tc v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4">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8" rowSpan="2">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row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326160">
                <a:tc v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gridSpan="4">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txBody>
                  <a:tcPr anchor="t" marL="90000" marR="90000">
                    <a:lnL>
                      <a:noFill/>
                    </a:lnL>
                    <a:lnR>
                      <a:noFill/>
                    </a:lnR>
                    <a:lnT>
                      <a:noFill/>
                    </a:lnT>
                    <a:lnB>
                      <a:noFill/>
                    </a:lnB>
                    <a:no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gridSpan="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en-US" sz="24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
        <p:nvSpPr>
          <p:cNvPr id="86" name=""/>
          <p:cNvSpPr/>
          <p:nvPr/>
        </p:nvSpPr>
        <p:spPr>
          <a:xfrm>
            <a:off x="1143000" y="5715000"/>
            <a:ext cx="670572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*If satisfactory performance is not bonusable, savings $24M.  The adverse impact to not funding satisfactory bonuses may be losing these employees who perform a necessary function and also, that some of these satisfactory employees may have been borderline Strong, in which case they would have received a bonus. </a:t>
            </a:r>
            <a:endParaRPr b="0" lang="en-US" sz="1000" strike="noStrike" u="none">
              <a:solidFill>
                <a:srgbClr val="000000"/>
              </a:solidFill>
              <a:effectLst/>
              <a:uFillTx/>
              <a:latin typeface="Arial"/>
            </a:endParaRPr>
          </a:p>
        </p:txBody>
      </p:sp>
      <p:sp>
        <p:nvSpPr>
          <p:cNvPr id="87" name=""/>
          <p:cNvSpPr/>
          <p:nvPr/>
        </p:nvSpPr>
        <p:spPr>
          <a:xfrm>
            <a:off x="2787480" y="5181480"/>
            <a:ext cx="5467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Tahoma"/>
              </a:rPr>
              <a:t>Total Needs Improvement and Issues at 497 employees is </a:t>
            </a:r>
            <a:r>
              <a:rPr b="1" lang="en-US" sz="1000" strike="noStrike" u="none">
                <a:solidFill>
                  <a:srgbClr val="ff0000"/>
                </a:solidFill>
                <a:effectLst/>
                <a:uFillTx/>
                <a:latin typeface="Tahoma"/>
              </a:rPr>
              <a:t>$35.36M base</a:t>
            </a:r>
            <a:r>
              <a:rPr b="1" lang="en-US" sz="1000" strike="noStrike" u="none">
                <a:solidFill>
                  <a:srgbClr val="333399"/>
                </a:solidFill>
                <a:effectLst/>
                <a:uFillTx/>
                <a:latin typeface="Tahoma"/>
              </a:rPr>
              <a:t>, $0.840M bonus</a:t>
            </a:r>
            <a:endParaRPr b="0" lang="en-US" sz="1000" strike="noStrike" u="none">
              <a:solidFill>
                <a:srgbClr val="000000"/>
              </a:solidFill>
              <a:effectLst/>
              <a:uFillTx/>
              <a:latin typeface="Arial"/>
            </a:endParaRPr>
          </a:p>
        </p:txBody>
      </p:sp>
      <p:sp>
        <p:nvSpPr>
          <p:cNvPr id="88" name=""/>
          <p:cNvSpPr/>
          <p:nvPr/>
        </p:nvSpPr>
        <p:spPr>
          <a:xfrm>
            <a:off x="762120" y="1219320"/>
            <a:ext cx="7848360" cy="1355760"/>
          </a:xfrm>
          <a:prstGeom prst="rect">
            <a:avLst/>
          </a:prstGeom>
          <a:noFill/>
          <a:ln w="0">
            <a:noFill/>
          </a:ln>
        </p:spPr>
        <p:style>
          <a:lnRef idx="0"/>
          <a:fillRef idx="0"/>
          <a:effectRef idx="0"/>
          <a:fontRef idx="minor"/>
        </p:style>
        <p:txBody>
          <a:bodyPr lIns="90000" rIns="90000" tIns="46800" bIns="46800" anchor="t">
            <a:spAutoFit/>
          </a:bodyPr>
          <a:p>
            <a:pPr lvl="1" marL="457200">
              <a:lnSpc>
                <a:spcPct val="100000"/>
              </a:lnSpc>
              <a:spcBef>
                <a:spcPts val="68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Diligent performance management is necessary to remain competitive.  There is not necessarily savings IF open positions are filled. The costs of turnover averages $60K ie. Severance payment, new hire costs, lost productivity, etc.  When positions are filled, filling slots from within is indeed the greatest motivator among employees.  If positions are not filled, there would be savings, net of severance payment.</a:t>
            </a:r>
            <a:endParaRPr b="0" lang="en-US" sz="1100" strike="noStrike" u="none">
              <a:solidFill>
                <a:srgbClr val="000000"/>
              </a:solidFill>
              <a:effectLst/>
              <a:uFillTx/>
              <a:latin typeface="Arial"/>
            </a:endParaRPr>
          </a:p>
          <a:p>
            <a:pPr lvl="1" marL="457200">
              <a:lnSpc>
                <a:spcPct val="100000"/>
              </a:lnSpc>
              <a:spcBef>
                <a:spcPts val="689"/>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If the remaining Needs Improvement and Issues employees left and these 500 positions were not filled, the ongoing savings would be $35M without severance payments, and </a:t>
            </a:r>
            <a:r>
              <a:rPr b="1" lang="en-US" sz="1100" strike="noStrike" u="none">
                <a:solidFill>
                  <a:srgbClr val="ff0000"/>
                </a:solidFill>
                <a:effectLst/>
                <a:uFillTx/>
                <a:latin typeface="Arial"/>
              </a:rPr>
              <a:t>$25M</a:t>
            </a:r>
            <a:r>
              <a:rPr b="0" lang="en-US" sz="1100" strike="noStrike" u="none">
                <a:solidFill>
                  <a:srgbClr val="000000"/>
                </a:solidFill>
                <a:effectLst/>
                <a:uFillTx/>
                <a:latin typeface="Arial"/>
              </a:rPr>
              <a:t> after severance payments if involuntarily terminated. The positive effects to EPS dilution are not included.</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
          <p:cNvSpPr/>
          <p:nvPr/>
        </p:nvSpPr>
        <p:spPr>
          <a:xfrm>
            <a:off x="762120" y="1523880"/>
            <a:ext cx="8001000" cy="4732920"/>
          </a:xfrm>
          <a:prstGeom prst="rect">
            <a:avLst/>
          </a:prstGeom>
          <a:noFill/>
          <a:ln w="0">
            <a:noFill/>
          </a:ln>
        </p:spPr>
        <p:style>
          <a:lnRef idx="0"/>
          <a:fillRef idx="0"/>
          <a:effectRef idx="0"/>
          <a:fontRef idx="minor"/>
        </p:style>
        <p:txBody>
          <a:bodyPr lIns="90000" rIns="90000" tIns="46800" bIns="46800" anchor="t">
            <a:spAutoFit/>
          </a:bodyPr>
          <a:p>
            <a:pPr>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Current Ratio</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has one admin per every 10 employees, which is lower than industry benchmarks.</a:t>
            </a:r>
            <a:endParaRPr b="0" lang="en-US" sz="1200" strike="noStrike" u="none">
              <a:solidFill>
                <a:srgbClr val="000000"/>
              </a:solidFill>
              <a:effectLst/>
              <a:uFillTx/>
              <a:latin typeface="Arial"/>
            </a:endParaRPr>
          </a:p>
          <a:p>
            <a:pPr>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High Level thoughts</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Exempt Trading groups, Legal and Vice Presidents and Above</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others, share a pool of admins across departments, floors, etc.</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Eliminate assistant’s assistant.</a:t>
            </a:r>
            <a:endParaRPr b="0" lang="en-US" sz="1200" strike="noStrike" u="none">
              <a:solidFill>
                <a:srgbClr val="000000"/>
              </a:solidFill>
              <a:effectLst/>
              <a:uFillTx/>
              <a:latin typeface="Arial"/>
            </a:endParaRPr>
          </a:p>
          <a:p>
            <a:pPr>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Savings from :</a:t>
            </a:r>
            <a:endParaRPr b="0" lang="en-US" sz="1200" strike="noStrike" u="none">
              <a:solidFill>
                <a:srgbClr val="000000"/>
              </a:solidFill>
              <a:effectLst/>
              <a:uFillTx/>
              <a:latin typeface="Arial"/>
            </a:endParaRPr>
          </a:p>
          <a:p>
            <a:pPr lvl="1" marL="457200">
              <a:lnSpc>
                <a:spcPct val="10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Reduction of 300 in addition to the cost savings from Performance Management through streamlined use and other benefits could total </a:t>
            </a:r>
            <a:r>
              <a:rPr b="1" lang="en-US" sz="1200" strike="noStrike" u="none">
                <a:solidFill>
                  <a:srgbClr val="ff0000"/>
                </a:solidFill>
                <a:effectLst/>
                <a:uFillTx/>
                <a:latin typeface="Arial"/>
              </a:rPr>
              <a:t>$21M</a:t>
            </a:r>
            <a:r>
              <a:rPr b="0" lang="en-US" sz="1200" strike="noStrike" u="none">
                <a:solidFill>
                  <a:srgbClr val="ff0000"/>
                </a:solidFill>
                <a:effectLst/>
                <a:uFillTx/>
                <a:latin typeface="Arial"/>
              </a:rPr>
              <a:t>, </a:t>
            </a:r>
            <a:r>
              <a:rPr b="0" lang="en-US" sz="1200" strike="noStrike" u="none">
                <a:solidFill>
                  <a:srgbClr val="000000"/>
                </a:solidFill>
                <a:effectLst/>
                <a:uFillTx/>
                <a:latin typeface="Arial"/>
              </a:rPr>
              <a:t>excluding procurement savings (travel, etc.) and assuming no additional overtime is generated and </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Streamlining </a:t>
            </a:r>
            <a:endParaRPr b="0" lang="en-US" sz="1200" strike="noStrike" u="none">
              <a:solidFill>
                <a:srgbClr val="000000"/>
              </a:solidFill>
              <a:effectLst/>
              <a:uFillTx/>
              <a:latin typeface="Arial"/>
            </a:endParaRPr>
          </a:p>
          <a:p>
            <a:pPr lvl="2" marL="914400">
              <a:lnSpc>
                <a:spcPct val="120000"/>
              </a:lnSpc>
              <a:spcBef>
                <a:spcPts val="751"/>
              </a:spcBef>
              <a:buClr>
                <a:srgbClr val="000000"/>
              </a:buClr>
              <a:buSzPct val="7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Ratio 1 to 13 (300 admins)</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Savings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$12M, (avg sal $40K)</a:t>
            </a:r>
            <a:endParaRPr b="0" lang="en-US" sz="1200" strike="noStrike" u="none">
              <a:solidFill>
                <a:srgbClr val="000000"/>
              </a:solidFill>
              <a:effectLst/>
              <a:uFillTx/>
              <a:latin typeface="Arial"/>
            </a:endParaRPr>
          </a:p>
          <a:p>
            <a:pPr lvl="3" marL="1371600">
              <a:lnSpc>
                <a:spcPct val="120000"/>
              </a:lnSpc>
              <a:spcBef>
                <a:spcPts val="751"/>
              </a:spcBef>
              <a:buClr>
                <a:srgbClr val="000000"/>
              </a:buClr>
              <a:buSzPct val="7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With rent, benefits and stock options </a:t>
            </a:r>
            <a:r>
              <a:rPr b="0" lang="en-US" sz="1200" strike="noStrike" u="none">
                <a:solidFill>
                  <a:srgbClr val="000000"/>
                </a:solidFill>
                <a:effectLst/>
                <a:uFillTx/>
                <a:latin typeface="Arial"/>
              </a:rPr>
              <a:t>	</a:t>
            </a:r>
            <a:r>
              <a:rPr b="0" lang="en-US" sz="1200" strike="noStrike" u="none">
                <a:solidFill>
                  <a:srgbClr val="ff0000"/>
                </a:solidFill>
                <a:effectLst/>
                <a:uFillTx/>
                <a:latin typeface="Arial"/>
              </a:rPr>
              <a:t>$17M</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lvl="3" marL="1371600">
              <a:lnSpc>
                <a:spcPct val="120000"/>
              </a:lnSpc>
              <a:spcBef>
                <a:spcPts val="751"/>
              </a:spcBef>
              <a:buClr>
                <a:srgbClr val="000000"/>
              </a:buClr>
              <a:buSzPct val="75000"/>
              <a:buFont typeface="Monotype Sort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Does not include dilution effects of EPS</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Elimination of temporary clerical assistance.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ff0000"/>
                </a:solidFill>
                <a:effectLst/>
                <a:uFillTx/>
                <a:latin typeface="Arial"/>
              </a:rPr>
              <a:t>$4M</a:t>
            </a:r>
            <a:endParaRPr b="0" lang="en-US" sz="1200" strike="noStrike" u="none">
              <a:solidFill>
                <a:srgbClr val="000000"/>
              </a:solidFill>
              <a:effectLst/>
              <a:uFillTx/>
              <a:latin typeface="Arial"/>
            </a:endParaRPr>
          </a:p>
          <a:p>
            <a:pPr lvl="1" marL="457200">
              <a:lnSpc>
                <a:spcPct val="120000"/>
              </a:lnSpc>
              <a:spcBef>
                <a:spcPts val="751"/>
              </a:spcBef>
              <a:buClr>
                <a:srgbClr val="000000"/>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Sharing best practices, more cost effective procurement, improved training and development</a:t>
            </a:r>
            <a:endParaRPr b="0" lang="en-US" sz="1200" strike="noStrike" u="none">
              <a:solidFill>
                <a:srgbClr val="000000"/>
              </a:solidFill>
              <a:effectLst/>
              <a:uFillTx/>
              <a:latin typeface="Arial"/>
            </a:endParaRPr>
          </a:p>
        </p:txBody>
      </p:sp>
      <p:sp>
        <p:nvSpPr>
          <p:cNvPr id="90"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Admin Pool </a:t>
            </a:r>
            <a:endParaRPr b="0" lang="en-US" sz="2800" strike="noStrike" u="none">
              <a:solidFill>
                <a:srgbClr val="333399"/>
              </a:solidFill>
              <a:effectLst/>
              <a:uFillTx/>
              <a:latin typeface="Tahoma"/>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228600" y="1371600"/>
            <a:ext cx="8610480" cy="1378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Recommendation :   Freeze new contractors; Use available redeployed resources to fill existing contractor positions; Evaluate contractors’ tenure to prevent benefits and stock option liabilities (historical data is lacking) which could be $20K per event.  </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Replacing contractors with available existing Enron employees could save </a:t>
            </a:r>
            <a:r>
              <a:rPr b="1" lang="en-US" sz="1000" strike="noStrike" u="none">
                <a:solidFill>
                  <a:srgbClr val="000000"/>
                </a:solidFill>
                <a:effectLst/>
                <a:uFillTx/>
                <a:latin typeface="Tahoma"/>
              </a:rPr>
              <a:t>$60K </a:t>
            </a:r>
            <a:r>
              <a:rPr b="0" lang="en-US" sz="1000" strike="noStrike" u="none">
                <a:solidFill>
                  <a:srgbClr val="000000"/>
                </a:solidFill>
                <a:effectLst/>
                <a:uFillTx/>
                <a:latin typeface="Tahoma"/>
              </a:rPr>
              <a:t>per employee. With redeploying 100 Enron employees into contractor positions or 5%, the savings could be </a:t>
            </a:r>
            <a:r>
              <a:rPr b="1" lang="en-US" sz="1000" strike="noStrike" u="none">
                <a:solidFill>
                  <a:srgbClr val="ff0000"/>
                </a:solidFill>
                <a:effectLst/>
                <a:uFillTx/>
                <a:latin typeface="Tahoma"/>
              </a:rPr>
              <a:t>$6M</a:t>
            </a:r>
            <a:r>
              <a:rPr b="0" lang="en-US" sz="1000" strike="noStrike" u="none">
                <a:solidFill>
                  <a:srgbClr val="000000"/>
                </a:solidFill>
                <a:effectLst/>
                <a:uFillTx/>
                <a:latin typeface="Tahoma"/>
              </a:rPr>
              <a:t> assuming skills match. </a:t>
            </a:r>
            <a:endParaRPr b="0" lang="en-US" sz="1000" strike="noStrike" u="none">
              <a:solidFill>
                <a:srgbClr val="000000"/>
              </a:solidFill>
              <a:effectLst/>
              <a:uFillTx/>
              <a:latin typeface="Arial"/>
            </a:endParaRPr>
          </a:p>
          <a:p>
            <a:pPr>
              <a:lnSpc>
                <a:spcPct val="100000"/>
              </a:lnSpc>
              <a:spcBef>
                <a:spcPts val="249"/>
              </a:spcBef>
              <a:buClr>
                <a:srgbClr val="ffcf01"/>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ahoma"/>
              </a:rPr>
              <a:t>2,038 contractors have been identified and tracked in the current HR systems.  This represents 10% of the global workforce.  13% have been identified in Corporate as serving base corporate outsourcing functions such as Accounts Payable (46), Building Srvs (72), Benefits (15), GSS (31), HR-non Benefits (36), ISC (66), Payroll/Relocation (11).  Contractors in Networks represent mainly IT skills and those in EES represent mainly technical and field operations.</a:t>
            </a:r>
            <a:endParaRPr b="0" lang="en-US" sz="1000" strike="noStrike" u="none">
              <a:solidFill>
                <a:srgbClr val="000000"/>
              </a:solidFill>
              <a:effectLst/>
              <a:uFillTx/>
              <a:latin typeface="Arial"/>
            </a:endParaRPr>
          </a:p>
        </p:txBody>
      </p:sp>
      <p:sp>
        <p:nvSpPr>
          <p:cNvPr id="92" name="PlaceHolder 1"/>
          <p:cNvSpPr>
            <a:spLocks noGrp="1"/>
          </p:cNvSpPr>
          <p:nvPr>
            <p:ph type="title"/>
          </p:nvPr>
        </p:nvSpPr>
        <p:spPr>
          <a:xfrm>
            <a:off x="135072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Contractors </a:t>
            </a:r>
            <a:endParaRPr b="0" lang="en-US" sz="2800" strike="noStrike" u="none">
              <a:solidFill>
                <a:srgbClr val="333399"/>
              </a:solidFill>
              <a:effectLst/>
              <a:uFillTx/>
              <a:latin typeface="Tahoma"/>
            </a:endParaRPr>
          </a:p>
        </p:txBody>
      </p:sp>
      <p:graphicFrame>
        <p:nvGraphicFramePr>
          <p:cNvPr id="93" name=""/>
          <p:cNvGraphicFramePr/>
          <p:nvPr/>
        </p:nvGraphicFramePr>
        <p:xfrm>
          <a:off x="0" y="3505320"/>
          <a:ext cx="4495680" cy="2541600"/>
        </p:xfrm>
        <a:graphic>
          <a:graphicData uri="http://schemas.openxmlformats.org/presentationml/2006/ole">
            <p:oleObj progId="Excel.Sheet.12" r:id="rId1" spid="">
              <p:embed/>
              <p:pic>
                <p:nvPicPr>
                  <p:cNvPr id="94" name="" descr=""/>
                  <p:cNvPicPr/>
                  <p:nvPr/>
                </p:nvPicPr>
                <p:blipFill>
                  <a:blip r:embed="rId2"/>
                  <a:stretch/>
                </p:blipFill>
                <p:spPr>
                  <a:xfrm>
                    <a:off x="0" y="3505320"/>
                    <a:ext cx="4495680" cy="2541600"/>
                  </a:xfrm>
                  <a:prstGeom prst="rect">
                    <a:avLst/>
                  </a:prstGeom>
                  <a:noFill/>
                  <a:ln w="9360">
                    <a:solidFill>
                      <a:srgbClr val="000000"/>
                    </a:solidFill>
                    <a:miter/>
                  </a:ln>
                </p:spPr>
              </p:pic>
            </p:oleObj>
          </a:graphicData>
        </a:graphic>
      </p:graphicFrame>
      <p:graphicFrame>
        <p:nvGraphicFramePr>
          <p:cNvPr id="95" name=""/>
          <p:cNvGraphicFramePr/>
          <p:nvPr/>
        </p:nvGraphicFramePr>
        <p:xfrm>
          <a:off x="4457880" y="3429000"/>
          <a:ext cx="4686120" cy="2610000"/>
        </p:xfrm>
        <a:graphic>
          <a:graphicData uri="http://schemas.openxmlformats.org/presentationml/2006/ole">
            <p:oleObj progId="Excel.Sheet.12" r:id="rId3" spid="">
              <p:embed/>
              <p:pic>
                <p:nvPicPr>
                  <p:cNvPr id="96" name="" descr=""/>
                  <p:cNvPicPr/>
                  <p:nvPr/>
                </p:nvPicPr>
                <p:blipFill>
                  <a:blip r:embed="rId4"/>
                  <a:stretch/>
                </p:blipFill>
                <p:spPr>
                  <a:xfrm>
                    <a:off x="4457880" y="3429000"/>
                    <a:ext cx="4686120" cy="26100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Vacation Payout at Termination</a:t>
            </a:r>
            <a:endParaRPr b="0" lang="en-US" sz="2800" strike="noStrike" u="none">
              <a:solidFill>
                <a:srgbClr val="333399"/>
              </a:solidFill>
              <a:effectLst/>
              <a:uFillTx/>
              <a:latin typeface="Tahoma"/>
            </a:endParaRPr>
          </a:p>
        </p:txBody>
      </p:sp>
      <p:sp>
        <p:nvSpPr>
          <p:cNvPr id="98" name=""/>
          <p:cNvSpPr/>
          <p:nvPr/>
        </p:nvSpPr>
        <p:spPr>
          <a:xfrm>
            <a:off x="609480" y="1371600"/>
            <a:ext cx="7925040" cy="178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Vacation Allowance</a:t>
            </a:r>
            <a:endParaRPr b="0" lang="en-US" sz="1600" strike="noStrike" u="none">
              <a:solidFill>
                <a:srgbClr val="000000"/>
              </a:solidFill>
              <a:effectLst/>
              <a:uFillTx/>
              <a:latin typeface="Arial"/>
            </a:endParaRPr>
          </a:p>
          <a:p>
            <a:pPr>
              <a:lnSpc>
                <a:spcPct val="1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Length of Continuous 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Vacation Allowed</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From hire date to the end of the calendar year in which</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Prorated accrual of 10 hours per month for each full</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employee was hired</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calendar month completed</a:t>
            </a:r>
            <a:endParaRPr b="0" lang="en-US" sz="1000" strike="noStrike" u="none">
              <a:solidFill>
                <a:srgbClr val="000000"/>
              </a:solidFill>
              <a:effectLst/>
              <a:uFillTx/>
              <a:latin typeface="Arial"/>
            </a:endParaRPr>
          </a:p>
          <a:p>
            <a:pPr>
              <a:lnSpc>
                <a:spcPct val="1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 an employee hired in a prior calendar year who has</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3 weeks (120 hours) per year</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less than 10 years of service</a:t>
            </a:r>
            <a:endParaRPr b="0" lang="en-US" sz="1000" strike="noStrike" u="none">
              <a:solidFill>
                <a:srgbClr val="000000"/>
              </a:solidFill>
              <a:effectLst/>
              <a:uFillTx/>
              <a:latin typeface="Arial"/>
            </a:endParaRPr>
          </a:p>
          <a:p>
            <a:pPr>
              <a:lnSpc>
                <a:spcPct val="1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 an employee with at least 10 but less than 20 years</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4 weeks (160 hours) per year</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of service</a:t>
            </a:r>
            <a:endParaRPr b="0" lang="en-US" sz="1000" strike="noStrike" u="none">
              <a:solidFill>
                <a:srgbClr val="000000"/>
              </a:solidFill>
              <a:effectLst/>
              <a:uFillTx/>
              <a:latin typeface="Arial"/>
            </a:endParaRPr>
          </a:p>
          <a:p>
            <a:pPr>
              <a:lnSpc>
                <a:spcPct val="13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 an employee with at least 20 years of service</a:t>
            </a:r>
            <a:r>
              <a:rPr b="0" lang="en-US" sz="1000" strike="noStrike" u="none">
                <a:solidFill>
                  <a:srgbClr val="000000"/>
                </a:solidFill>
                <a:effectLst/>
                <a:uFillTx/>
                <a:latin typeface="Arial"/>
              </a:rPr>
              <a:t>	</a:t>
            </a:r>
            <a:r>
              <a:rPr b="0" lang="en-US" sz="1000" strike="noStrike" u="none">
                <a:solidFill>
                  <a:srgbClr val="000000"/>
                </a:solidFill>
                <a:effectLst/>
                <a:uFillTx/>
                <a:latin typeface="Arial"/>
              </a:rPr>
              <a:t>5 weeks (200 hours) per year</a:t>
            </a:r>
            <a:endParaRPr b="0" lang="en-US" sz="1000" strike="noStrike" u="none">
              <a:solidFill>
                <a:srgbClr val="000000"/>
              </a:solidFill>
              <a:effectLst/>
              <a:uFillTx/>
              <a:latin typeface="Arial"/>
            </a:endParaRPr>
          </a:p>
        </p:txBody>
      </p:sp>
      <p:sp>
        <p:nvSpPr>
          <p:cNvPr id="99" name=""/>
          <p:cNvSpPr/>
          <p:nvPr/>
        </p:nvSpPr>
        <p:spPr>
          <a:xfrm>
            <a:off x="1676520" y="6305400"/>
            <a:ext cx="183960" cy="2448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0" name=""/>
          <p:cNvSpPr/>
          <p:nvPr/>
        </p:nvSpPr>
        <p:spPr>
          <a:xfrm>
            <a:off x="599040" y="3138480"/>
            <a:ext cx="8347320" cy="886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Vacation Payout at Termination Policy - Current</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Cash payments are made for vacation allowed in the year of termination, regardless of months of service.  For example,</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 employee terminates in their second year of service on January 2, their vacation payout would be based on 120 hours</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Equal to 6% of their total base salary.</a:t>
            </a:r>
            <a:endParaRPr b="0" lang="en-US" sz="1200" strike="noStrike" u="none">
              <a:solidFill>
                <a:srgbClr val="000000"/>
              </a:solidFill>
              <a:effectLst/>
              <a:uFillTx/>
              <a:latin typeface="Arial"/>
            </a:endParaRPr>
          </a:p>
        </p:txBody>
      </p:sp>
      <p:sp>
        <p:nvSpPr>
          <p:cNvPr id="101" name=""/>
          <p:cNvSpPr/>
          <p:nvPr/>
        </p:nvSpPr>
        <p:spPr>
          <a:xfrm>
            <a:off x="611640" y="4114800"/>
            <a:ext cx="6768000" cy="886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YTD Vacation Payout with Existing Policy vs. Payout as Accrual*</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Number of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Payout Under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Payout if</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rPr>
              <a:t>Employees Terminated</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Existing Policy</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Using Accrual</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sng">
                <a:solidFill>
                  <a:srgbClr val="000000"/>
                </a:solidFill>
                <a:effectLst/>
                <a:uFillTx/>
                <a:latin typeface="Arial"/>
              </a:rPr>
              <a:t>YTD Savings</a:t>
            </a: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887</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$3.5M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$.06M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$2.9M</a:t>
            </a:r>
            <a:endParaRPr b="0" lang="en-US" sz="1200" strike="noStrike" u="none">
              <a:solidFill>
                <a:srgbClr val="000000"/>
              </a:solidFill>
              <a:effectLst/>
              <a:uFillTx/>
              <a:latin typeface="Arial"/>
            </a:endParaRPr>
          </a:p>
        </p:txBody>
      </p:sp>
      <p:sp>
        <p:nvSpPr>
          <p:cNvPr id="102" name=""/>
          <p:cNvSpPr/>
          <p:nvPr/>
        </p:nvSpPr>
        <p:spPr>
          <a:xfrm>
            <a:off x="1198080" y="6308640"/>
            <a:ext cx="749304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Assumes employees have taken 2 days vacation in 2001.  Uses 8 hour workday, 40 hour workweek and 50 weeks per work year.</a:t>
            </a:r>
            <a:endParaRPr b="0" lang="en-US" sz="1000" strike="noStrike" u="none">
              <a:solidFill>
                <a:srgbClr val="000000"/>
              </a:solidFill>
              <a:effectLst/>
              <a:uFillTx/>
              <a:latin typeface="Arial"/>
            </a:endParaRPr>
          </a:p>
        </p:txBody>
      </p:sp>
      <p:sp>
        <p:nvSpPr>
          <p:cNvPr id="103" name=""/>
          <p:cNvSpPr/>
          <p:nvPr/>
        </p:nvSpPr>
        <p:spPr>
          <a:xfrm>
            <a:off x="127080" y="4923000"/>
            <a:ext cx="9185040" cy="1069200"/>
          </a:xfrm>
          <a:prstGeom prst="rect">
            <a:avLst/>
          </a:prstGeom>
          <a:noFill/>
          <a:ln w="0">
            <a:noFill/>
          </a:ln>
        </p:spPr>
        <p:style>
          <a:lnRef idx="0"/>
          <a:fillRef idx="0"/>
          <a:effectRef idx="0"/>
          <a:fontRef idx="minor"/>
        </p:style>
        <p:txBody>
          <a:bodyPr wrap="none" lIns="90000" rIns="90000" tIns="46800" bIns="46800" anchor="t">
            <a:spAutoFit/>
          </a:bodyPr>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Recommendations</a:t>
            </a:r>
            <a:endParaRPr b="0" lang="en-US" sz="1600" strike="noStrike" u="none">
              <a:solidFill>
                <a:srgbClr val="000000"/>
              </a:solidFill>
              <a:effectLst/>
              <a:uFillTx/>
              <a:latin typeface="Arial"/>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Switch to payout using accrual – estimated annual savings </a:t>
            </a:r>
            <a:r>
              <a:rPr b="1" lang="en-US" sz="1200" strike="noStrike" u="none">
                <a:solidFill>
                  <a:srgbClr val="ff0000"/>
                </a:solidFill>
                <a:effectLst/>
                <a:uFillTx/>
                <a:latin typeface="Arial"/>
              </a:rPr>
              <a:t>&gt; $3M</a:t>
            </a:r>
            <a:endParaRPr b="0" lang="en-US" sz="1200" strike="noStrike" u="none">
              <a:solidFill>
                <a:srgbClr val="000000"/>
              </a:solidFill>
              <a:effectLst/>
              <a:uFillTx/>
              <a:latin typeface="Arial"/>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Employees with less than 10 years of service would accrue 10 hours/month; employees with greater than 10 years</a:t>
            </a:r>
            <a:endParaRPr b="0" lang="en-US" sz="1200" strike="noStrike" u="none">
              <a:solidFill>
                <a:srgbClr val="000000"/>
              </a:solidFill>
              <a:effectLst/>
              <a:uFillTx/>
              <a:latin typeface="Arial"/>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but less than 20 years would accrue 13.3 hours/month, etc. Employees can borrow from accrued balance at any time.</a:t>
            </a:r>
            <a:endParaRPr b="0" lang="en-US" sz="1200" strike="noStrike" u="none">
              <a:solidFill>
                <a:srgbClr val="000000"/>
              </a:solidFill>
              <a:effectLst/>
              <a:uFillTx/>
              <a:latin typeface="Arial"/>
            </a:endParaRPr>
          </a:p>
          <a:p>
            <a:pPr marL="457200" indent="-4572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Mechanical details on borrowing from balance to be worked out.  (Source – Legal)</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1218960" y="533160"/>
            <a:ext cx="7792920" cy="60948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Metrics by Job Function</a:t>
            </a:r>
            <a:endParaRPr b="0" lang="en-US" sz="2800" strike="noStrike" u="none">
              <a:solidFill>
                <a:srgbClr val="333399"/>
              </a:solidFill>
              <a:effectLst/>
              <a:uFillTx/>
              <a:latin typeface="Tahoma"/>
            </a:endParaRPr>
          </a:p>
        </p:txBody>
      </p:sp>
      <p:sp>
        <p:nvSpPr>
          <p:cNvPr id="105" name=""/>
          <p:cNvSpPr/>
          <p:nvPr/>
        </p:nvSpPr>
        <p:spPr>
          <a:xfrm>
            <a:off x="1295280" y="6324480"/>
            <a:ext cx="44197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06" name=""/>
          <p:cNvSpPr/>
          <p:nvPr/>
        </p:nvSpPr>
        <p:spPr>
          <a:xfrm>
            <a:off x="1295280" y="6014880"/>
            <a:ext cx="4191120" cy="46548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 All metrics based on data as of March 2001.  “Clients to HR FTE” excludes clerical HR functions.</a:t>
            </a:r>
            <a:endParaRPr b="0" lang="en-US" sz="600" strike="noStrike" u="none">
              <a:solidFill>
                <a:srgbClr val="000000"/>
              </a:solidFill>
              <a:effectLst/>
              <a:uFillTx/>
              <a:latin typeface="Arial"/>
            </a:endParaRPr>
          </a:p>
          <a:p>
            <a:pPr>
              <a:lnSpc>
                <a:spcPct val="7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 The administrative function has not been tracked in EEL.</a:t>
            </a:r>
            <a:endParaRPr b="0" lang="en-US" sz="600" strike="noStrike" u="none">
              <a:solidFill>
                <a:srgbClr val="000000"/>
              </a:solidFill>
              <a:effectLst/>
              <a:uFillTx/>
              <a:latin typeface="Arial"/>
            </a:endParaRPr>
          </a:p>
          <a:p>
            <a:pPr>
              <a:lnSpc>
                <a:spcPct val="7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Risk management includes the following job functions:  account management, commercial trading support, direct</a:t>
            </a:r>
            <a:endParaRPr b="0" lang="en-US" sz="600" strike="noStrike" u="none">
              <a:solidFill>
                <a:srgbClr val="000000"/>
              </a:solidFill>
              <a:effectLst/>
              <a:uFillTx/>
              <a:latin typeface="Arial"/>
            </a:endParaRPr>
          </a:p>
          <a:p>
            <a:pPr>
              <a:lnSpc>
                <a:spcPct val="4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sales support, risk analytics, risk assessment control, risk management, transaction support and underwriting.</a:t>
            </a:r>
            <a:endParaRPr b="0" lang="en-US" sz="600" strike="noStrike" u="none">
              <a:solidFill>
                <a:srgbClr val="000000"/>
              </a:solidFill>
              <a:effectLst/>
              <a:uFillTx/>
              <a:latin typeface="Arial"/>
            </a:endParaRPr>
          </a:p>
        </p:txBody>
      </p:sp>
      <p:graphicFrame>
        <p:nvGraphicFramePr>
          <p:cNvPr id="107" name=""/>
          <p:cNvGraphicFramePr/>
          <p:nvPr/>
        </p:nvGraphicFramePr>
        <p:xfrm>
          <a:off x="380880" y="1371600"/>
          <a:ext cx="5486400" cy="3360600"/>
        </p:xfrm>
        <a:graphic>
          <a:graphicData uri="http://schemas.openxmlformats.org/presentationml/2006/ole">
            <p:oleObj r:id="rId1" spid="">
              <p:embed/>
              <p:pic>
                <p:nvPicPr>
                  <p:cNvPr id="108" name="" descr=""/>
                  <p:cNvPicPr/>
                  <p:nvPr/>
                </p:nvPicPr>
                <p:blipFill>
                  <a:blip r:embed="rId2"/>
                  <a:stretch/>
                </p:blipFill>
                <p:spPr>
                  <a:xfrm>
                    <a:off x="380880" y="1371600"/>
                    <a:ext cx="5486400" cy="3360600"/>
                  </a:xfrm>
                  <a:prstGeom prst="rect">
                    <a:avLst/>
                  </a:prstGeom>
                  <a:noFill/>
                  <a:ln w="0">
                    <a:noFill/>
                  </a:ln>
                </p:spPr>
              </p:pic>
            </p:oleObj>
          </a:graphicData>
        </a:graphic>
      </p:graphicFrame>
      <p:graphicFrame>
        <p:nvGraphicFramePr>
          <p:cNvPr id="109" name=""/>
          <p:cNvGraphicFramePr/>
          <p:nvPr/>
        </p:nvGraphicFramePr>
        <p:xfrm>
          <a:off x="4343400" y="1371600"/>
          <a:ext cx="4800600" cy="3581280"/>
        </p:xfrm>
        <a:graphic>
          <a:graphicData uri="http://schemas.openxmlformats.org/presentationml/2006/ole">
            <p:oleObj r:id="rId3" spid="">
              <p:embed/>
              <p:pic>
                <p:nvPicPr>
                  <p:cNvPr id="110" name="" descr=""/>
                  <p:cNvPicPr/>
                  <p:nvPr/>
                </p:nvPicPr>
                <p:blipFill>
                  <a:blip r:embed="rId4"/>
                  <a:stretch/>
                </p:blipFill>
                <p:spPr>
                  <a:xfrm>
                    <a:off x="4343400" y="1371600"/>
                    <a:ext cx="4800600" cy="3581280"/>
                  </a:xfrm>
                  <a:prstGeom prst="rect">
                    <a:avLst/>
                  </a:prstGeom>
                  <a:noFill/>
                  <a:ln w="0">
                    <a:noFill/>
                  </a:ln>
                </p:spPr>
              </p:pic>
            </p:oleObj>
          </a:graphicData>
        </a:graphic>
      </p:graphicFrame>
      <p:sp>
        <p:nvSpPr>
          <p:cNvPr id="3" name="PlaceHolder 2"/>
          <p:cNvSpPr>
            <a:spLocks noGrp="1"/>
          </p:cNvSpPr>
          <p:nvPr>
            <p:ph type="sldNum" idx="3"/>
          </p:nvPr>
        </p:nvSpPr>
        <p:spPr/>
        <p:txBody>
          <a:bodyPr/>
          <a:p>
            <a:fld id="{9DFD5AE4-AF25-4751-9BAD-6334EAA556F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1218960" y="-36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333399"/>
                </a:solidFill>
                <a:effectLst/>
                <a:uFillTx/>
                <a:latin typeface="Tahoma"/>
              </a:rPr>
              <a:t>Financial Metrics by Business Unit</a:t>
            </a:r>
            <a:endParaRPr b="0" lang="en-US" sz="2800" strike="noStrike" u="none">
              <a:solidFill>
                <a:srgbClr val="333399"/>
              </a:solidFill>
              <a:effectLst/>
              <a:uFillTx/>
              <a:latin typeface="Tahoma"/>
            </a:endParaRPr>
          </a:p>
        </p:txBody>
      </p:sp>
      <p:graphicFrame>
        <p:nvGraphicFramePr>
          <p:cNvPr id="112" name=""/>
          <p:cNvGraphicFramePr/>
          <p:nvPr/>
        </p:nvGraphicFramePr>
        <p:xfrm>
          <a:off x="3352680" y="3581280"/>
          <a:ext cx="2362320" cy="1676520"/>
        </p:xfrm>
        <a:graphic>
          <a:graphicData uri="http://schemas.openxmlformats.org/presentationml/2006/ole">
            <p:oleObj r:id="rId1" spid="">
              <p:embed/>
              <p:pic>
                <p:nvPicPr>
                  <p:cNvPr id="113" name="" descr=""/>
                  <p:cNvPicPr/>
                  <p:nvPr/>
                </p:nvPicPr>
                <p:blipFill>
                  <a:blip r:embed="rId2"/>
                  <a:stretch/>
                </p:blipFill>
                <p:spPr>
                  <a:xfrm>
                    <a:off x="3352680" y="3581280"/>
                    <a:ext cx="2362320" cy="1676520"/>
                  </a:xfrm>
                  <a:prstGeom prst="rect">
                    <a:avLst/>
                  </a:prstGeom>
                  <a:noFill/>
                  <a:ln w="0">
                    <a:noFill/>
                  </a:ln>
                </p:spPr>
              </p:pic>
            </p:oleObj>
          </a:graphicData>
        </a:graphic>
      </p:graphicFrame>
      <p:sp>
        <p:nvSpPr>
          <p:cNvPr id="114" name=""/>
          <p:cNvSpPr/>
          <p:nvPr/>
        </p:nvSpPr>
        <p:spPr>
          <a:xfrm>
            <a:off x="1295280" y="6108840"/>
            <a:ext cx="5562720" cy="352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  All financial metrics as of year-end 2000 except for market cap metrics which is as of 2/21/01.</a:t>
            </a:r>
            <a:endParaRPr b="0" lang="en-US" sz="600" strike="noStrike" u="none">
              <a:solidFill>
                <a:srgbClr val="000000"/>
              </a:solidFill>
              <a:effectLst/>
              <a:uFillTx/>
              <a:latin typeface="Arial"/>
            </a:endParaRPr>
          </a:p>
          <a:p>
            <a:pPr>
              <a:lnSpc>
                <a:spcPct val="5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Total FTE headcount as of year-end 2000; commercial headcount as of 3/2/01.</a:t>
            </a:r>
            <a:endParaRPr b="0" lang="en-US" sz="600" strike="noStrike" u="none">
              <a:solidFill>
                <a:srgbClr val="000000"/>
              </a:solidFill>
              <a:effectLst/>
              <a:uFillTx/>
              <a:latin typeface="Arial"/>
            </a:endParaRPr>
          </a:p>
          <a:p>
            <a:pPr>
              <a:lnSpc>
                <a:spcPct val="5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ahoma"/>
              </a:rPr>
              <a:t>    Values for Corp, EIM and Unknown Business Unit excluded from averages.</a:t>
            </a:r>
            <a:endParaRPr b="0" lang="en-US" sz="600" strike="noStrike" u="none">
              <a:solidFill>
                <a:srgbClr val="000000"/>
              </a:solidFill>
              <a:effectLst/>
              <a:uFillTx/>
              <a:latin typeface="Arial"/>
            </a:endParaRPr>
          </a:p>
        </p:txBody>
      </p:sp>
      <p:graphicFrame>
        <p:nvGraphicFramePr>
          <p:cNvPr id="115" name=""/>
          <p:cNvGraphicFramePr/>
          <p:nvPr/>
        </p:nvGraphicFramePr>
        <p:xfrm>
          <a:off x="762120" y="3581280"/>
          <a:ext cx="2286000" cy="1828800"/>
        </p:xfrm>
        <a:graphic>
          <a:graphicData uri="http://schemas.openxmlformats.org/presentationml/2006/ole">
            <p:oleObj r:id="rId3" spid="">
              <p:embed/>
              <p:pic>
                <p:nvPicPr>
                  <p:cNvPr id="116" name="" descr=""/>
                  <p:cNvPicPr/>
                  <p:nvPr/>
                </p:nvPicPr>
                <p:blipFill>
                  <a:blip r:embed="rId4"/>
                  <a:stretch/>
                </p:blipFill>
                <p:spPr>
                  <a:xfrm>
                    <a:off x="762120" y="3581280"/>
                    <a:ext cx="2286000" cy="1828800"/>
                  </a:xfrm>
                  <a:prstGeom prst="rect">
                    <a:avLst/>
                  </a:prstGeom>
                  <a:noFill/>
                  <a:ln w="0">
                    <a:noFill/>
                  </a:ln>
                </p:spPr>
              </p:pic>
            </p:oleObj>
          </a:graphicData>
        </a:graphic>
      </p:graphicFrame>
      <p:graphicFrame>
        <p:nvGraphicFramePr>
          <p:cNvPr id="117" name=""/>
          <p:cNvGraphicFramePr/>
          <p:nvPr/>
        </p:nvGraphicFramePr>
        <p:xfrm>
          <a:off x="3200400" y="1447920"/>
          <a:ext cx="2743200" cy="1904760"/>
        </p:xfrm>
        <a:graphic>
          <a:graphicData uri="http://schemas.openxmlformats.org/presentationml/2006/ole">
            <p:oleObj r:id="rId5" spid="">
              <p:embed/>
              <p:pic>
                <p:nvPicPr>
                  <p:cNvPr id="118" name="" descr=""/>
                  <p:cNvPicPr/>
                  <p:nvPr/>
                </p:nvPicPr>
                <p:blipFill>
                  <a:blip r:embed="rId6"/>
                  <a:stretch/>
                </p:blipFill>
                <p:spPr>
                  <a:xfrm>
                    <a:off x="3200400" y="1447920"/>
                    <a:ext cx="2743200" cy="1904760"/>
                  </a:xfrm>
                  <a:prstGeom prst="rect">
                    <a:avLst/>
                  </a:prstGeom>
                  <a:noFill/>
                  <a:ln w="0">
                    <a:noFill/>
                  </a:ln>
                </p:spPr>
              </p:pic>
            </p:oleObj>
          </a:graphicData>
        </a:graphic>
      </p:graphicFrame>
      <p:graphicFrame>
        <p:nvGraphicFramePr>
          <p:cNvPr id="119" name=""/>
          <p:cNvGraphicFramePr/>
          <p:nvPr/>
        </p:nvGraphicFramePr>
        <p:xfrm>
          <a:off x="6172200" y="1484280"/>
          <a:ext cx="2286000" cy="1563840"/>
        </p:xfrm>
        <a:graphic>
          <a:graphicData uri="http://schemas.openxmlformats.org/presentationml/2006/ole">
            <p:oleObj r:id="rId7" spid="">
              <p:embed/>
              <p:pic>
                <p:nvPicPr>
                  <p:cNvPr id="120" name="" descr=""/>
                  <p:cNvPicPr/>
                  <p:nvPr/>
                </p:nvPicPr>
                <p:blipFill>
                  <a:blip r:embed="rId8"/>
                  <a:stretch/>
                </p:blipFill>
                <p:spPr>
                  <a:xfrm>
                    <a:off x="6172200" y="1484280"/>
                    <a:ext cx="2286000" cy="1563840"/>
                  </a:xfrm>
                  <a:prstGeom prst="rect">
                    <a:avLst/>
                  </a:prstGeom>
                  <a:noFill/>
                  <a:ln w="0">
                    <a:noFill/>
                  </a:ln>
                </p:spPr>
              </p:pic>
            </p:oleObj>
          </a:graphicData>
        </a:graphic>
      </p:graphicFrame>
      <p:graphicFrame>
        <p:nvGraphicFramePr>
          <p:cNvPr id="121" name=""/>
          <p:cNvGraphicFramePr/>
          <p:nvPr/>
        </p:nvGraphicFramePr>
        <p:xfrm>
          <a:off x="762120" y="1471680"/>
          <a:ext cx="2361960" cy="1652400"/>
        </p:xfrm>
        <a:graphic>
          <a:graphicData uri="http://schemas.openxmlformats.org/presentationml/2006/ole">
            <p:oleObj r:id="rId9" spid="">
              <p:embed/>
              <p:pic>
                <p:nvPicPr>
                  <p:cNvPr id="122" name="" descr=""/>
                  <p:cNvPicPr/>
                  <p:nvPr/>
                </p:nvPicPr>
                <p:blipFill>
                  <a:blip r:embed="rId10"/>
                  <a:stretch/>
                </p:blipFill>
                <p:spPr>
                  <a:xfrm>
                    <a:off x="762120" y="1471680"/>
                    <a:ext cx="2361960" cy="1652400"/>
                  </a:xfrm>
                  <a:prstGeom prst="rect">
                    <a:avLst/>
                  </a:prstGeom>
                  <a:noFill/>
                  <a:ln w="0">
                    <a:noFill/>
                  </a:ln>
                </p:spPr>
              </p:pic>
            </p:oleObj>
          </a:graphicData>
        </a:graphic>
      </p:graphicFrame>
      <p:graphicFrame>
        <p:nvGraphicFramePr>
          <p:cNvPr id="123" name=""/>
          <p:cNvGraphicFramePr/>
          <p:nvPr/>
        </p:nvGraphicFramePr>
        <p:xfrm>
          <a:off x="6248520" y="3581280"/>
          <a:ext cx="2286000" cy="1828800"/>
        </p:xfrm>
        <a:graphic>
          <a:graphicData uri="http://schemas.openxmlformats.org/presentationml/2006/ole">
            <p:oleObj r:id="rId11" spid="">
              <p:embed/>
              <p:pic>
                <p:nvPicPr>
                  <p:cNvPr id="124" name="" descr=""/>
                  <p:cNvPicPr/>
                  <p:nvPr/>
                </p:nvPicPr>
                <p:blipFill>
                  <a:blip r:embed="rId12"/>
                  <a:stretch/>
                </p:blipFill>
                <p:spPr>
                  <a:xfrm>
                    <a:off x="6248520" y="3581280"/>
                    <a:ext cx="2286000" cy="1828800"/>
                  </a:xfrm>
                  <a:prstGeom prst="rect">
                    <a:avLst/>
                  </a:prstGeom>
                  <a:noFill/>
                  <a:ln w="0">
                    <a:noFill/>
                  </a:ln>
                </p:spPr>
              </p:pic>
            </p:oleObj>
          </a:graphicData>
        </a:graphic>
      </p:graphicFrame>
      <p:sp>
        <p:nvSpPr>
          <p:cNvPr id="125" name=""/>
          <p:cNvSpPr/>
          <p:nvPr/>
        </p:nvSpPr>
        <p:spPr>
          <a:xfrm>
            <a:off x="8457840" y="4191120"/>
            <a:ext cx="35028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cea700"/>
                </a:solidFill>
                <a:effectLst/>
                <a:uFillTx/>
                <a:latin typeface="Tahoma"/>
              </a:rPr>
              <a:t>$423</a:t>
            </a:r>
            <a:endParaRPr b="0" lang="en-US" sz="600" strike="noStrike" u="none">
              <a:solidFill>
                <a:srgbClr val="000000"/>
              </a:solidFill>
              <a:effectLst/>
              <a:uFillTx/>
              <a:latin typeface="Arial"/>
            </a:endParaRPr>
          </a:p>
        </p:txBody>
      </p:sp>
      <p:sp>
        <p:nvSpPr>
          <p:cNvPr id="126" name=""/>
          <p:cNvSpPr/>
          <p:nvPr/>
        </p:nvSpPr>
        <p:spPr>
          <a:xfrm>
            <a:off x="8457840" y="4343400"/>
            <a:ext cx="35028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8663"/>
                </a:solidFill>
                <a:effectLst/>
                <a:uFillTx/>
                <a:latin typeface="Tahoma"/>
              </a:rPr>
              <a:t>$227</a:t>
            </a:r>
            <a:endParaRPr b="0" lang="en-US" sz="600" strike="noStrike" u="none">
              <a:solidFill>
                <a:srgbClr val="000000"/>
              </a:solidFill>
              <a:effectLst/>
              <a:uFillTx/>
              <a:latin typeface="Arial"/>
            </a:endParaRPr>
          </a:p>
        </p:txBody>
      </p:sp>
      <p:sp>
        <p:nvSpPr>
          <p:cNvPr id="127" name=""/>
          <p:cNvSpPr/>
          <p:nvPr/>
        </p:nvSpPr>
        <p:spPr>
          <a:xfrm>
            <a:off x="8457840" y="4267080"/>
            <a:ext cx="350280" cy="185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ff0000"/>
                </a:solidFill>
                <a:effectLst/>
                <a:uFillTx/>
                <a:latin typeface="Tahoma"/>
              </a:rPr>
              <a:t>$237</a:t>
            </a:r>
            <a:endParaRPr b="0" lang="en-US" sz="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6972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2001-02-10T14:13:02Z</dcterms:created>
  <dc:creator>Preferred Customer</dc:creator>
  <dc:description/>
  <dc:language>en-US</dc:language>
  <cp:lastModifiedBy>ECT User</cp:lastModifiedBy>
  <cp:lastPrinted>2001-02-16T12:27:15Z</cp:lastPrinted>
  <dcterms:modified xsi:type="dcterms:W3CDTF">2001-04-13T15:32:20Z</dcterms:modified>
  <cp:revision>156</cp:revision>
  <dc:subject/>
  <dc:title>Global Cost Control</dc:title>
</cp:coreProperties>
</file>