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png" ContentType="image/png"/>
  <Override PartName="/ppt/media/image7.png" ContentType="image/png"/>
  <Override PartName="/ppt/media/image8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564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6832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0948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7956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95120" y="830160"/>
            <a:ext cx="56052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83016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1120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13716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1523520" y="6172200"/>
            <a:ext cx="5257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A26A8EB-D95F-4611-963F-47A01074AD2C}" type="slidenum">
              <a:rPr b="1" lang="en-US" sz="1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BF82E2E-217F-4665-81BE-3FF4BECB3C4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0" y="6477120"/>
            <a:ext cx="1473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14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15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4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27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28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0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31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3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dt" idx="4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sldNum" idx="6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956D0C-98D3-4252-9DE1-1628F4D6F292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34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34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34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300M (Hannon)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April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3" name=""/>
          <p:cNvSpPr/>
          <p:nvPr/>
        </p:nvSpPr>
        <p:spPr>
          <a:xfrm>
            <a:off x="0" y="6477120"/>
            <a:ext cx="1473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45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46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55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35072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Summary 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8" name=""/>
          <p:cNvSpPr/>
          <p:nvPr/>
        </p:nvSpPr>
        <p:spPr>
          <a:xfrm>
            <a:off x="457200" y="1371600"/>
            <a:ext cx="4267080" cy="261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rate of growth for Enron’s expense base is 35%, relative to earnings growth of 145% from 1997 to 2000.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Headcount increased 33% for the same period.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Excluding Cash Compensation and Qualified Benefits, Enron’s expense base as defined for the scope of this report for the year ending 2000 is $1.2B of which 55.2% is related to Outside Services costs; this includes costs for all consultants, contractors and outsourced functions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Largest cost components excluding Compensation and Benefits, include Outside Services and Travel and Entertainment.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Outside services increased from $485M in 1997 to $663M in 2000 or 37% increase.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Travel and entertainment has increased from $70M in 1997 to $184M in 2000, an increase of 162%.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6712560" y="298440"/>
            <a:ext cx="1590840" cy="2314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 to verify and confirm #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1447920" y="5273640"/>
            <a:ext cx="6629400" cy="16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Expense Reduction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Earnings($B)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Shares Out (M)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EPS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5%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48M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$1.55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885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1.75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10%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95M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$1.60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885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1.80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15%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143M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$1.64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885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1.86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20%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191M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$1.69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885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1.91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25%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238M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$1.75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885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1.98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1447920" y="4648320"/>
            <a:ext cx="8534160" cy="69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2001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Expenses($B)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**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Earnings($B)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Shares Out(M)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EPS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$0.953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$1.51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885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$1.71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137600" y="4343400"/>
            <a:ext cx="7042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A 10% reduction in expenses from Plan or $95M will result in an improved E.P.S. of $1.80 from $1.71.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1066680" y="4343400"/>
            <a:ext cx="7162920" cy="228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4800600" y="3276720"/>
            <a:ext cx="4343400" cy="93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Greatest opportunities include: increasing awareness of procurement best practices and tighter controls related to outside services and travel and entertainment.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Expected 2001 reductions include EI, EECC, and EBS expenses ($200M or 17%).  2000 Actuals 1.2B ; 2001 Plan 1.0B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4952880" y="1143000"/>
          <a:ext cx="3429000" cy="2362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952880" y="1143000"/>
                    <a:ext cx="3429000" cy="236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762120" y="1447920"/>
            <a:ext cx="8076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Recommendations include options ranging from $234M to $129M in cost savings from Plan 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35072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Summary 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69" name=""/>
          <p:cNvSpPr/>
          <p:nvPr/>
        </p:nvSpPr>
        <p:spPr>
          <a:xfrm>
            <a:off x="6712560" y="298440"/>
            <a:ext cx="1590840" cy="2314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 to verify and confirm #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0" y="2057400"/>
          <a:ext cx="8763120" cy="2690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057400"/>
                    <a:ext cx="8763120" cy="269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35072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Outside Services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73" name=""/>
          <p:cNvSpPr/>
          <p:nvPr/>
        </p:nvSpPr>
        <p:spPr>
          <a:xfrm>
            <a:off x="669240" y="1447920"/>
            <a:ext cx="76626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Fact :  Enron incurred $663M in outside services in 2000 of which about roughly $300M are related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base outsource functions.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Base outsource functions include Audit, Benefits,  Building Services, some IT and support functions(EES), etc.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Top Ten Vendors comprise $308M or 46%.  Enron uses over 500 vendors a year.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This amount ($663M) excludes construction services being capitalized.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6712560" y="298440"/>
            <a:ext cx="1590840" cy="2314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 to verify and confirm #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1905120" y="2819520"/>
          <a:ext cx="5715000" cy="3484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2819520"/>
                    <a:ext cx="5715000" cy="348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35072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Outside Services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78" name=""/>
          <p:cNvSpPr/>
          <p:nvPr/>
        </p:nvSpPr>
        <p:spPr>
          <a:xfrm>
            <a:off x="6712560" y="298440"/>
            <a:ext cx="1590840" cy="2314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 to verify and confirm #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304920" y="1676520"/>
          <a:ext cx="8610480" cy="380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76520"/>
                    <a:ext cx="861048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35072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Travel and Entertainment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3790800" y="3181320"/>
          <a:ext cx="1562400" cy="495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90800" y="3181320"/>
                    <a:ext cx="1562400" cy="49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6712560" y="298440"/>
            <a:ext cx="1590840" cy="2314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 to verify and confirm #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5" name="" descr=""/>
          <p:cNvPicPr/>
          <p:nvPr/>
        </p:nvPicPr>
        <p:blipFill>
          <a:blip r:embed="rId3"/>
          <a:stretch/>
        </p:blipFill>
        <p:spPr>
          <a:xfrm>
            <a:off x="3919680" y="3343320"/>
            <a:ext cx="1304640" cy="169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" name="" descr=""/>
          <p:cNvPicPr/>
          <p:nvPr/>
        </p:nvPicPr>
        <p:blipFill>
          <a:blip r:embed="rId4"/>
          <a:stretch/>
        </p:blipFill>
        <p:spPr>
          <a:xfrm>
            <a:off x="0" y="1371600"/>
            <a:ext cx="9144000" cy="4979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35072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Other Potential Cost Savings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8" name=""/>
          <p:cNvSpPr/>
          <p:nvPr/>
        </p:nvSpPr>
        <p:spPr>
          <a:xfrm>
            <a:off x="6712560" y="298440"/>
            <a:ext cx="1590840" cy="2314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 to verify and confirm #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457200" y="1676520"/>
          <a:ext cx="8001000" cy="4076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76520"/>
                    <a:ext cx="800100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2001-02-10T14:13:02Z</dcterms:created>
  <dc:creator>Preferred Customer</dc:creator>
  <dc:description/>
  <dc:language>en-US</dc:language>
  <cp:lastModifiedBy>ECT User</cp:lastModifiedBy>
  <cp:lastPrinted>2001-02-16T12:27:15Z</cp:lastPrinted>
  <dcterms:modified xsi:type="dcterms:W3CDTF">2001-04-13T15:32:25Z</dcterms:modified>
  <cp:revision>195</cp:revision>
  <dc:subject/>
  <dc:title>Global Cost Control</dc:title>
</cp:coreProperties>
</file>