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6600ff"/>
            </a:gs>
            <a:gs pos="100000">
              <a:srgbClr val="200b5b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1143000" cy="6856560"/>
            <a:chOff x="0" y="0"/>
            <a:chExt cx="1143000" cy="68565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1143000" cy="533520"/>
            </a:xfrm>
            <a:prstGeom prst="rect">
              <a:avLst/>
            </a:prstGeom>
            <a:gradFill rotWithShape="0">
              <a:gsLst>
                <a:gs pos="0">
                  <a:srgbClr val="200b5b"/>
                </a:gs>
                <a:gs pos="100000">
                  <a:srgbClr val="eeb00b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eaeaea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0" y="3200400"/>
              <a:ext cx="1143000" cy="3656160"/>
            </a:xfrm>
            <a:prstGeom prst="rect">
              <a:avLst/>
            </a:prstGeom>
            <a:gradFill rotWithShape="0">
              <a:gsLst>
                <a:gs pos="0">
                  <a:srgbClr val="eeb00b"/>
                </a:gs>
                <a:gs pos="100000">
                  <a:srgbClr val="200b5b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eaeaea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3" name="" descr=""/>
            <p:cNvPicPr/>
            <p:nvPr/>
          </p:nvPicPr>
          <p:blipFill>
            <a:blip r:embed="rId2"/>
            <a:stretch/>
          </p:blipFill>
          <p:spPr>
            <a:xfrm>
              <a:off x="0" y="495360"/>
              <a:ext cx="1143000" cy="29718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219320" y="304560"/>
            <a:ext cx="7772400" cy="120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21932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eaeaea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eaeaea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eaeaea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eaeaea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eaeaea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eaeaea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dt" idx="1"/>
          </p:nvPr>
        </p:nvSpPr>
        <p:spPr>
          <a:xfrm>
            <a:off x="11430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eaeaea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ftr" idx="2"/>
          </p:nvPr>
        </p:nvSpPr>
        <p:spPr>
          <a:xfrm>
            <a:off x="358128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eaeaea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3"/>
          </p:nvPr>
        </p:nvSpPr>
        <p:spPr>
          <a:xfrm>
            <a:off x="72388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eaeaea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721C8F0-08EF-434D-9515-FE324DBE0710}" type="slidenum">
              <a:rPr b="0" lang="en-US" sz="14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200b5b"/>
            </a:gs>
            <a:gs pos="50000">
              <a:srgbClr val="6600ff"/>
            </a:gs>
            <a:gs pos="100000">
              <a:srgbClr val="200b5b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"/>
          <p:cNvGrpSpPr/>
          <p:nvPr/>
        </p:nvGrpSpPr>
        <p:grpSpPr>
          <a:xfrm>
            <a:off x="0" y="0"/>
            <a:ext cx="1828800" cy="6856560"/>
            <a:chOff x="0" y="0"/>
            <a:chExt cx="1828800" cy="6856560"/>
          </a:xfrm>
        </p:grpSpPr>
        <p:sp>
          <p:nvSpPr>
            <p:cNvPr id="10" name=""/>
            <p:cNvSpPr/>
            <p:nvPr/>
          </p:nvSpPr>
          <p:spPr>
            <a:xfrm>
              <a:off x="0" y="0"/>
              <a:ext cx="1828800" cy="1628640"/>
            </a:xfrm>
            <a:prstGeom prst="rect">
              <a:avLst/>
            </a:prstGeom>
            <a:gradFill rotWithShape="0">
              <a:gsLst>
                <a:gs pos="0">
                  <a:srgbClr val="200b5b"/>
                </a:gs>
                <a:gs pos="100000">
                  <a:srgbClr val="eeb00b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eaeaea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0" y="3809880"/>
              <a:ext cx="1828800" cy="3046680"/>
            </a:xfrm>
            <a:prstGeom prst="rect">
              <a:avLst/>
            </a:prstGeom>
            <a:gradFill rotWithShape="0">
              <a:gsLst>
                <a:gs pos="0">
                  <a:srgbClr val="eeb00b"/>
                </a:gs>
                <a:gs pos="100000">
                  <a:srgbClr val="200b5b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eaeaea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2" name="" descr=""/>
            <p:cNvPicPr/>
            <p:nvPr/>
          </p:nvPicPr>
          <p:blipFill>
            <a:blip r:embed="rId2"/>
            <a:stretch/>
          </p:blipFill>
          <p:spPr>
            <a:xfrm>
              <a:off x="0" y="1631880"/>
              <a:ext cx="1828800" cy="22226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904760" y="1676520"/>
            <a:ext cx="6933960" cy="2116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dt" idx="4"/>
          </p:nvPr>
        </p:nvSpPr>
        <p:spPr>
          <a:xfrm>
            <a:off x="1828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eaeaea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ftr" idx="5"/>
          </p:nvPr>
        </p:nvSpPr>
        <p:spPr>
          <a:xfrm>
            <a:off x="396216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eaeaea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sldNum" idx="6"/>
          </p:nvPr>
        </p:nvSpPr>
        <p:spPr>
          <a:xfrm>
            <a:off x="72388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eaeaea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797F095-38CA-48C2-9E4E-160FC33FB3BA}" type="slidenum">
              <a:rPr b="0" lang="en-US" sz="14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eaeaea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eaeaea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eaeaea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eaeaea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eaeaea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00b5b"/>
            </a:gs>
            <a:gs pos="50000">
              <a:srgbClr val="6600ff"/>
            </a:gs>
            <a:gs pos="100000">
              <a:srgbClr val="200b5b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904760" y="1676520"/>
            <a:ext cx="6933960" cy="2116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Proactive Control of UAF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600ff"/>
            </a:gs>
            <a:gs pos="100000">
              <a:srgbClr val="200b5b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219320" y="304560"/>
            <a:ext cx="7772400" cy="120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Un-Metered Gas Reporting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21932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Require every Team report un-metered gas volumes for every un-metered station, even if volumes are zero.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Report all pipeline blow-downs and purges to Measurement desk for tracking.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600ff"/>
            </a:gs>
            <a:gs pos="100000">
              <a:srgbClr val="200b5b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219320" y="304560"/>
            <a:ext cx="7772400" cy="120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Chromatographs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121932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Use SCADA to remotely monitor chromatographs.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Develop a check list for Teams to use when performing routine inspections.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Perform a 3</a:t>
            </a:r>
            <a:r>
              <a:rPr b="0" lang="en-US" sz="3200" strike="noStrike" u="none" baseline="30000">
                <a:solidFill>
                  <a:srgbClr val="eaeaea"/>
                </a:solidFill>
                <a:effectLst/>
                <a:uFillTx/>
                <a:latin typeface="Times New Roman"/>
              </a:rPr>
              <a:t>rd</a:t>
            </a: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 Party Audit of field chromatographs to insure proper installation &amp; operation.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600ff"/>
            </a:gs>
            <a:gs pos="100000">
              <a:srgbClr val="200b5b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219320" y="304560"/>
            <a:ext cx="7772400" cy="120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Flow Computers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121932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Audit field sites to insure proper installation of EFM equipment.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Inspect power supply systems to insure proper equipment is being used and maintained.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Setup SCADA to monitor power supply alarms and battery voltage from EFM sites.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Develop a check list for Field Teams use when performing inspections on an EFM station. 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600ff"/>
            </a:gs>
            <a:gs pos="100000">
              <a:srgbClr val="200b5b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219320" y="304560"/>
            <a:ext cx="7772400" cy="120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Results – Proactive Approach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121932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More accurate data – cleaner close.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Reduced measurement uncertainty.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Reduction of time required from field teams for UAF meetings, data review…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Increased customer satisfaction.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Better control of UAF.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600ff"/>
            </a:gs>
            <a:gs pos="100000">
              <a:srgbClr val="200b5b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219320" y="304560"/>
            <a:ext cx="7772400" cy="120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Action Items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121932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Configure SCADA to perform a detailed monitoring of chromatographs.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Configure SCADA to monitor battery voltages and charger alarms.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Setup a maintenance program for field UPS systems such as battery replacement.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Implement a single tracking and reporting tool to track measurement problems.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600ff"/>
            </a:gs>
            <a:gs pos="100000">
              <a:srgbClr val="200b5b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219320" y="304560"/>
            <a:ext cx="7772400" cy="120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Action Items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121932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Replace the Measurement desk tracking report with an Intranet based tracking application.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Implement a report to compare original EFM volumes to statement volumes.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Implement a report to compare EFM gas quality to chromatograph values.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600ff"/>
            </a:gs>
            <a:gs pos="100000">
              <a:srgbClr val="200b5b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219320" y="304560"/>
            <a:ext cx="7772400" cy="120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Action Items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121932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Implement check list as a standard practice for all equipment inspections.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Implement a data analysis application for automatic data validation.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600ff"/>
            </a:gs>
            <a:gs pos="100000">
              <a:srgbClr val="200b5b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219320" y="304560"/>
            <a:ext cx="7772400" cy="120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Current Practice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21932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Field Teams are operating in a reactive mode.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Reports are reviewed after close of the month.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Stations are audited/verified when UAF increases.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Chromatograph problems may not be found for several days.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600ff"/>
            </a:gs>
            <a:gs pos="100000">
              <a:srgbClr val="200b5b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219320" y="304560"/>
            <a:ext cx="7772400" cy="120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Current Practice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21932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Un-Metered gas volumes are not being reported timely.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Problems with a flow computers can take several days to address and correct.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ETRS (RMA) is not being used at all locations.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Measurement Desk and GMS are relied on to analyze data and locate problems.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600ff"/>
            </a:gs>
            <a:gs pos="100000">
              <a:srgbClr val="200b5b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219320" y="304560"/>
            <a:ext cx="7772400" cy="120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Results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21932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Fire drills when UAF increases.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Excessive data review by Field Teams.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Unscheduled visits/audits of facilities.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Increased PPA’s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UAF.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00b5b"/>
            </a:gs>
            <a:gs pos="50000">
              <a:srgbClr val="6600ff"/>
            </a:gs>
            <a:gs pos="100000">
              <a:srgbClr val="200b5b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904760" y="1676520"/>
            <a:ext cx="6933960" cy="2116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Proactive Approach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1911240" y="396828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Take responsibility of the entire measurement process before problems occur.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600ff"/>
            </a:gs>
            <a:gs pos="100000">
              <a:srgbClr val="200b5b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219320" y="304560"/>
            <a:ext cx="7772400" cy="120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Proactive Approach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21932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Take the time to do the work right the first time.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Perform preventive maintenance on measurement equipment.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Find and correct problems as soon as possible.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Provide Training on new measurement equipment and procedure changes.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600ff"/>
            </a:gs>
            <a:gs pos="100000">
              <a:srgbClr val="200b5b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219320" y="304560"/>
            <a:ext cx="7772400" cy="120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Proactive Approach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21932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Report data corrections to GMS as soon as possible.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Review current months missing data reports.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Use ETRS (RMA) application for all meter inspections.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Verify that all measurement changes are made within the PGAS system.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600ff"/>
            </a:gs>
            <a:gs pos="100000">
              <a:srgbClr val="200b5b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219320" y="304560"/>
            <a:ext cx="7772400" cy="120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Other Improvements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21932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Update the Measurement Desk “Problem Tracking Report” to provide better control and tracking of issues.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Require all departments to use the Measurement Desk for tracking and reporting of problems – central focal point.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600ff"/>
            </a:gs>
            <a:gs pos="100000">
              <a:srgbClr val="200b5b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219320" y="304560"/>
            <a:ext cx="7772400" cy="120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Data Validation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21932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Comparison of EFM configuration against GMS system. 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Validation of flow computer volume calculations.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Compare original EFM volumes against GMS reported volumes.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SzPct val="90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aeaea"/>
                </a:solidFill>
                <a:effectLst/>
                <a:uFillTx/>
                <a:latin typeface="Times New Roman"/>
              </a:rPr>
              <a:t>Compare EFM gas quality against assigned  chromatograph quality data. </a:t>
            </a:r>
            <a:endParaRPr b="0" lang="en-US" sz="3200" strike="noStrike" u="none">
              <a:solidFill>
                <a:srgbClr val="eaeaea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2001-06-26T12:22:49Z</dcterms:created>
  <dc:creator>Kenneth Cessac</dc:creator>
  <dc:description/>
  <dc:language>en-US</dc:language>
  <cp:lastModifiedBy>kcessac</cp:lastModifiedBy>
  <dcterms:modified xsi:type="dcterms:W3CDTF">2001-07-03T20:35:56Z</dcterms:modified>
  <cp:revision>29</cp:revision>
  <dc:subject/>
  <dc:title>Proactive Control of UAF  </dc:title>
</cp:coreProperties>
</file>