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C47A0D-D63B-4AEB-83FB-38C491A4605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D29A84-6CD9-46D7-9902-653C7547893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E2445E-31F9-440B-B704-EB97C9C138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B080CC-E076-4502-ACC9-BBD4BCDE5F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4E08D6-3D38-4075-83A5-4CC190DA71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553600" y="6248520"/>
          <a:ext cx="590400" cy="609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3600" y="6248520"/>
                    <a:ext cx="590400" cy="60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solidFill>
            <a:srgbClr val="ccccff"/>
          </a:solidFill>
          <a:ln w="284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Risk Analysis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(Draft)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69960" y="5594400"/>
            <a:ext cx="289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Feb. 1st,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11360" y="685800"/>
            <a:ext cx="7772400" cy="990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Required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2305080"/>
            <a:ext cx="7772400" cy="34862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Determine Minimum Information Required.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 Section 1, 2 and 3 of the Regulatory Summary.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C4EA80-E65D-4908-A645-5859008B5BA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11360" y="685800"/>
            <a:ext cx="7772400" cy="990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Employed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0384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Discuss Concepts with Country Manager.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Discuss Concepts with Project Developer.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Obtain Subjective Values from Both.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Reconcile Difference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Reduce Values to one measure.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Prepare Updating Plan.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Move to Functional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9E0E25-87D5-4EF3-9C1E-17590B4F292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Functional Risk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692280" y="1979640"/>
          <a:ext cx="8070840" cy="4700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979640"/>
                    <a:ext cx="8070840" cy="4700520"/>
                  </a:xfrm>
                  <a:prstGeom prst="rect">
                    <a:avLst/>
                  </a:prstGeom>
                  <a:noFill/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E2A46B-281A-4A66-9E0D-5FC0D2EC2C63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Required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692280" y="1979640"/>
          <a:ext cx="7918200" cy="4700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979640"/>
                    <a:ext cx="7918200" cy="4700520"/>
                  </a:xfrm>
                  <a:prstGeom prst="rect">
                    <a:avLst/>
                  </a:prstGeom>
                  <a:noFill/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989ACD-1F31-4179-86B5-893F78D260C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Functional Risk, II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692280" y="1979640"/>
          <a:ext cx="8016840" cy="4922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979640"/>
                    <a:ext cx="8016840" cy="4922640"/>
                  </a:xfrm>
                  <a:prstGeom prst="rect">
                    <a:avLst/>
                  </a:prstGeom>
                  <a:noFill/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CB4292-6D1E-4306-879C-20566C0C50D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11360" y="685800"/>
            <a:ext cx="7772400" cy="990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Employed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0384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Concepts and possible Events with Country Manager.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Discuss Concepts and Possible Events with Project Developer.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Determine Probabilities and Severity.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Review Probabilities and Severity with Project Developer/Manager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Calculate Expected Risks and communicate results to Project Developer/Manager.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Reconcile any difference.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Prepare Updating Plan.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Move to second Risk Categories.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5877E7-7290-4106-B70A-5C0DE5B840B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33530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 reasonable Regulatory Risk process,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people's differing vision of Regulatory Risk,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the process employed by each of you throughout your efforts,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what information is required and what information should be retained,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 standard review / recycle effort.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B3A7D0-C4F1-47C8-BBE8-3C7C3DABB60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33530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 reasonable Regulatory Risk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7089840" y="1981080"/>
            <a:ext cx="77616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3E53FB-E58A-4195-B3F5-8E50AEF9406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 of Reasonable Regulatory Risks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34290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Practically, there is no  choice in the Regulatory Risk Assessment Process.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all possible events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probability of the event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severity of the event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 the expected value at risk.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06A302-DAB1-49A0-94E0-9962665B56D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3352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people's differing vision of Regulatory Risk.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7165800" y="3276720"/>
            <a:ext cx="77652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DE5ED7-822D-4921-9924-3F7AA38AF91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people's differing vision of Regulatory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difference is a positive phenomenon and reflects the wide spectrum of interests with Enron.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difference provides sanity check on assumptions, and models used.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Acknowledging this difference is the only way to secure sign-off and buy-in.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Accordingly, Regulatory Risk  Assessment must be: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Transparent (clear, understandable, no black boxes) to all stakeholders.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clear “paper-trail” that can be revisited and re-adjusted.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Accommodates changes easily.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67D0C1-8B74-4350-BF6C-CA407620E12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3352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the process employed by each of you throughout your efforts.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3813120" y="3200400"/>
            <a:ext cx="77652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990E94-20CB-43D1-ADB8-E56B451F44A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562720" y="2514600"/>
            <a:ext cx="1506240" cy="801720"/>
          </a:xfrm>
          <a:prstGeom prst="rect">
            <a:avLst/>
          </a:prstGeom>
          <a:solidFill>
            <a:srgbClr val="3333cc">
              <a:alpha val="50000"/>
            </a:srgbClr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Functional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24280" y="3581280"/>
            <a:ext cx="37674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that are specific to a particular function, e.g., generation, transmission, distribution, energy services..etc.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00200" y="2438280"/>
            <a:ext cx="1484280" cy="771480"/>
          </a:xfrm>
          <a:prstGeom prst="rect">
            <a:avLst/>
          </a:prstGeom>
          <a:solidFill>
            <a:srgbClr val="3333cc">
              <a:alpha val="50000"/>
            </a:srgbClr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Structural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8640" y="3581280"/>
            <a:ext cx="3600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that all activities in the energy sector may see from the Regulatory Regimen in the Country.  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7360" y="1246320"/>
            <a:ext cx="8345520" cy="48862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5920" y="220680"/>
            <a:ext cx="8261280" cy="551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 of Possible Events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523880"/>
            <a:ext cx="708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Types of Risks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5715000"/>
            <a:ext cx="7162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Similar to Legal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24080" y="5486400"/>
            <a:ext cx="5486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Risk could be measured by two parameters, one for each type.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E78A33-9600-48EB-88E4-18D65EEBEBB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Structural Risk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900000" y="2016000"/>
          <a:ext cx="7493040" cy="4429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0000" y="2016000"/>
                    <a:ext cx="7493040" cy="4429080"/>
                  </a:xfrm>
                  <a:prstGeom prst="rect">
                    <a:avLst/>
                  </a:prstGeom>
                  <a:noFill/>
                  <a:ln w="381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3276720" y="2971800"/>
            <a:ext cx="4876560" cy="609480"/>
          </a:xfrm>
          <a:prstGeom prst="leftRightArrow">
            <a:avLst>
              <a:gd name="adj1" fmla="val 50000"/>
              <a:gd name="adj2" fmla="val 159283"/>
            </a:avLst>
          </a:prstGeom>
          <a:solidFill>
            <a:srgbClr val="ccccff"/>
          </a:solidFill>
          <a:ln w="9360">
            <a:solidFill>
              <a:srgbClr val="000000"/>
            </a:solidFill>
            <a:prstDash val="sysDot"/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Parametric Measure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BCCEF6-A9CC-413B-B654-6CFBAC488B0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2000-01-20T18:07:52Z</dcterms:created>
  <dc:creator>EI</dc:creator>
  <dc:description/>
  <dc:language>en-US</dc:language>
  <cp:lastModifiedBy>EI</cp:lastModifiedBy>
  <cp:lastPrinted>2000-01-31T23:03:21Z</cp:lastPrinted>
  <dcterms:modified xsi:type="dcterms:W3CDTF">2000-01-31T23:09:28Z</dcterms:modified>
  <cp:revision>8</cp:revision>
  <dc:subject/>
  <dc:title>Objectives </dc:title>
</cp:coreProperties>
</file>