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34200"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2"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3" name="PlaceHolder 3"/>
          <p:cNvSpPr>
            <a:spLocks noGrp="1"/>
          </p:cNvSpPr>
          <p:nvPr>
            <p:ph type="dt" idx="1"/>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5" name="PlaceHolder 5"/>
          <p:cNvSpPr>
            <a:spLocks noGrp="1"/>
          </p:cNvSpPr>
          <p:nvPr>
            <p:ph type="sldNum" idx="3"/>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AB700DB-2984-4A05-A761-BA64F483840E}"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609120" y="609120"/>
            <a:ext cx="8077320" cy="12956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Price Caps Degrade Reliability</a:t>
            </a:r>
            <a:endParaRPr b="1" lang="en-US" sz="4400" strike="noStrike" u="none">
              <a:solidFill>
                <a:srgbClr val="336699"/>
              </a:solidFill>
              <a:effectLst/>
              <a:uFillTx/>
              <a:latin typeface="Arial Narrow"/>
            </a:endParaRPr>
          </a:p>
        </p:txBody>
      </p:sp>
      <p:sp>
        <p:nvSpPr>
          <p:cNvPr id="7" name="PlaceHolder 2"/>
          <p:cNvSpPr>
            <a:spLocks noGrp="1"/>
          </p:cNvSpPr>
          <p:nvPr>
            <p:ph/>
          </p:nvPr>
        </p:nvSpPr>
        <p:spPr>
          <a:xfrm>
            <a:off x="762120" y="1676160"/>
            <a:ext cx="8153280" cy="4724280"/>
          </a:xfrm>
          <a:prstGeom prst="rect">
            <a:avLst/>
          </a:prstGeom>
          <a:noFill/>
          <a:ln w="0">
            <a:noFill/>
          </a:ln>
        </p:spPr>
        <p:txBody>
          <a:bodyPr lIns="92160" rIns="92160" tIns="46080" bIns="46080" anchor="t">
            <a:normAutofit/>
          </a:bodyPr>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As California wholesale caps became more stringent and the region came out of above-normal hydro conditions, the number of California ISO-declared emergencies skyrocketed (see chart)</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Price caps kill the market for new peaking resources: over 600 MW of capacity was pulled off the table in California after the $150/MWh soft cap was proposed on November 1, 2000. (On December 8, the FERC adopted a $250/MWh soft cap.)</a:t>
            </a:r>
            <a:endParaRPr b="0" lang="en-US" sz="2000" strike="noStrike" u="none">
              <a:solidFill>
                <a:srgbClr val="009999"/>
              </a:solidFill>
              <a:effectLst/>
              <a:uFillTx/>
              <a:latin typeface="Arial"/>
            </a:endParaRPr>
          </a:p>
          <a:p>
            <a:pPr marL="343080" indent="-343080">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Price caps, along with calls for refunds or claims of unjust and unreasonable rates, make investors exit the market and seek better business climates</a:t>
            </a:r>
            <a:endParaRPr b="0" lang="en-US" sz="2000" strike="noStrike" u="none">
              <a:solidFill>
                <a:srgbClr val="009999"/>
              </a:solidFill>
              <a:effectLst/>
              <a:uFillTx/>
              <a:latin typeface="Arial"/>
            </a:endParaRPr>
          </a:p>
          <a:p>
            <a:pPr lvl="1" marL="743040" indent="-285840">
              <a:spcBef>
                <a:spcPts val="49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Given California’s penchant for price caps, why would a developer pursue a project in California when it could take its talent and turbines elsewhere?</a:t>
            </a:r>
            <a:endParaRPr b="0" lang="en-US" sz="2000" strike="noStrike" u="none">
              <a:solidFill>
                <a:srgbClr val="009999"/>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609480"/>
            <a:ext cx="8305920" cy="10670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6699"/>
                </a:solidFill>
                <a:effectLst/>
                <a:uFillTx/>
                <a:latin typeface="Arial Narrow"/>
              </a:rPr>
              <a:t>Frequency of California ISO-Declared Emergencies Has Skyrocketed</a:t>
            </a:r>
            <a:endParaRPr b="1" lang="en-US" sz="2800" strike="noStrike" u="none">
              <a:solidFill>
                <a:srgbClr val="336699"/>
              </a:solidFill>
              <a:effectLst/>
              <a:uFillTx/>
              <a:latin typeface="Arial Narrow"/>
            </a:endParaRPr>
          </a:p>
        </p:txBody>
      </p:sp>
      <p:sp>
        <p:nvSpPr>
          <p:cNvPr id="9" name=""/>
          <p:cNvSpPr/>
          <p:nvPr/>
        </p:nvSpPr>
        <p:spPr>
          <a:xfrm>
            <a:off x="533520" y="2209680"/>
            <a:ext cx="228600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Times New Roman"/>
            </a:endParaRPr>
          </a:p>
        </p:txBody>
      </p:sp>
      <p:pic>
        <p:nvPicPr>
          <p:cNvPr id="10" name="" descr=""/>
          <p:cNvPicPr/>
          <p:nvPr/>
        </p:nvPicPr>
        <p:blipFill>
          <a:blip r:embed="rId1"/>
          <a:stretch/>
        </p:blipFill>
        <p:spPr>
          <a:xfrm>
            <a:off x="533520" y="1131840"/>
            <a:ext cx="8373960" cy="572616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380520" y="304560"/>
            <a:ext cx="8534520" cy="19810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A Soft Cap Doesn’t Make it Any Better</a:t>
            </a:r>
            <a:endParaRPr b="1" lang="en-US" sz="4400" strike="noStrike" u="none">
              <a:solidFill>
                <a:srgbClr val="336699"/>
              </a:solidFill>
              <a:effectLst/>
              <a:uFillTx/>
              <a:latin typeface="Arial Narrow"/>
            </a:endParaRPr>
          </a:p>
        </p:txBody>
      </p:sp>
      <p:sp>
        <p:nvSpPr>
          <p:cNvPr id="12" name="PlaceHolder 2"/>
          <p:cNvSpPr>
            <a:spLocks noGrp="1"/>
          </p:cNvSpPr>
          <p:nvPr>
            <p:ph/>
          </p:nvPr>
        </p:nvSpPr>
        <p:spPr>
          <a:xfrm>
            <a:off x="1600200" y="1981080"/>
            <a:ext cx="7315200" cy="4114800"/>
          </a:xfrm>
          <a:prstGeom prst="rect">
            <a:avLst/>
          </a:prstGeom>
          <a:noFill/>
          <a:ln w="0">
            <a:noFill/>
          </a:ln>
        </p:spPr>
        <p:txBody>
          <a:bodyPr lIns="92160" rIns="92160" tIns="46080" bIns="46080" anchor="t">
            <a:normAutofit/>
          </a:bodyPr>
          <a:p>
            <a:pPr marL="343080" indent="-343080">
              <a:spcBef>
                <a:spcPts val="60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A “soft” cap defines the maximum clearing price allowed.  Power can be offered above the cap on a pay-as-bid basis, provided adequate cost documentation is provided</a:t>
            </a:r>
            <a:endParaRPr b="0" lang="en-US" sz="2400" strike="noStrike" u="none">
              <a:solidFill>
                <a:srgbClr val="009999"/>
              </a:solidFill>
              <a:effectLst/>
              <a:uFillTx/>
              <a:latin typeface="Arial"/>
            </a:endParaRPr>
          </a:p>
          <a:p>
            <a:pPr lvl="1" marL="743040" indent="-285840">
              <a:spcBef>
                <a:spcPts val="55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9999"/>
                </a:solidFill>
                <a:effectLst/>
                <a:uFillTx/>
                <a:latin typeface="Arial"/>
              </a:rPr>
              <a:t>To the extent that a soft cap allows bids to be made reflecting current costs, including opportunity costs, they are better than a hard cap that is set below current cost</a:t>
            </a:r>
            <a:endParaRPr b="0" lang="en-US" sz="22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456840" y="609480"/>
            <a:ext cx="8458200" cy="99072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A Soft Cap Doesn’t Make it Any Better (cont.)</a:t>
            </a:r>
            <a:endParaRPr b="1" lang="en-US" sz="4400" strike="noStrike" u="none">
              <a:solidFill>
                <a:srgbClr val="336699"/>
              </a:solidFill>
              <a:effectLst/>
              <a:uFillTx/>
              <a:latin typeface="Arial Narrow"/>
            </a:endParaRPr>
          </a:p>
        </p:txBody>
      </p:sp>
      <p:sp>
        <p:nvSpPr>
          <p:cNvPr id="14" name="PlaceHolder 2"/>
          <p:cNvSpPr>
            <a:spLocks noGrp="1"/>
          </p:cNvSpPr>
          <p:nvPr>
            <p:ph/>
          </p:nvPr>
        </p:nvSpPr>
        <p:spPr>
          <a:xfrm>
            <a:off x="685440" y="1676160"/>
            <a:ext cx="8077320" cy="4800600"/>
          </a:xfrm>
          <a:prstGeom prst="rect">
            <a:avLst/>
          </a:prstGeom>
          <a:noFill/>
          <a:ln w="0">
            <a:noFill/>
          </a:ln>
        </p:spPr>
        <p:txBody>
          <a:bodyPr lIns="92160" rIns="92160" tIns="46080" bIns="46080" anchor="t">
            <a:normAutofit fontScale="92500" lnSpcReduction="9999"/>
          </a:bodyPr>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Documentation of above-cap costs is complex and invites challenge:</a:t>
            </a:r>
            <a:endParaRPr b="0" lang="en-US" sz="1800" strike="noStrike" u="none">
              <a:solidFill>
                <a:srgbClr val="009999"/>
              </a:solidFill>
              <a:effectLst/>
              <a:uFillTx/>
              <a:latin typeface="Arial"/>
            </a:endParaRPr>
          </a:p>
          <a:p>
            <a:pPr lvl="2" marL="1143000" indent="-228600">
              <a:spcBef>
                <a:spcPts val="400"/>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Incremental generation costs include stochastic (random) or hard-to-document costs that must be accounted for such as start-up costs, minimum run-time costs, and replacement power for unforeseen outages</a:t>
            </a:r>
            <a:endParaRPr b="0" lang="en-US" sz="1600" strike="noStrike" u="none">
              <a:solidFill>
                <a:srgbClr val="009999"/>
              </a:solidFill>
              <a:effectLst/>
              <a:uFillTx/>
              <a:latin typeface="Arial"/>
            </a:endParaRPr>
          </a:p>
          <a:p>
            <a:pPr lvl="2" marL="1143000" indent="-228600">
              <a:spcBef>
                <a:spcPts val="400"/>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Opportunity cost--the potential revenue from selling to an alternative market--is a real cost.  Generators and marketers have the opportunity to sell to:</a:t>
            </a:r>
            <a:endParaRPr b="0" lang="en-US" sz="1600" strike="noStrike" u="none">
              <a:solidFill>
                <a:srgbClr val="009999"/>
              </a:solidFill>
              <a:effectLst/>
              <a:uFillTx/>
              <a:latin typeface="Arial"/>
            </a:endParaRPr>
          </a:p>
          <a:p>
            <a:pPr lvl="3" marL="1600200" indent="-228600">
              <a:spcBef>
                <a:spcPts val="349"/>
              </a:spcBef>
              <a:buClr>
                <a:srgbClr val="3366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other geographic markets,</a:t>
            </a:r>
            <a:endParaRPr b="0" lang="en-US" sz="1400" strike="noStrike" u="none">
              <a:solidFill>
                <a:srgbClr val="009999"/>
              </a:solidFill>
              <a:effectLst/>
              <a:uFillTx/>
              <a:latin typeface="Arial"/>
            </a:endParaRPr>
          </a:p>
          <a:p>
            <a:pPr lvl="3" marL="1600200" indent="-228600">
              <a:spcBef>
                <a:spcPts val="349"/>
              </a:spcBef>
              <a:buClr>
                <a:srgbClr val="3366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forward markets, and</a:t>
            </a:r>
            <a:endParaRPr b="0" lang="en-US" sz="1400" strike="noStrike" u="none">
              <a:solidFill>
                <a:srgbClr val="009999"/>
              </a:solidFill>
              <a:effectLst/>
              <a:uFillTx/>
              <a:latin typeface="Arial"/>
            </a:endParaRPr>
          </a:p>
          <a:p>
            <a:pPr lvl="3" marL="1600200" indent="-228600">
              <a:spcBef>
                <a:spcPts val="349"/>
              </a:spcBef>
              <a:buClr>
                <a:srgbClr val="3366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99"/>
                </a:solidFill>
                <a:effectLst/>
                <a:uFillTx/>
                <a:latin typeface="Arial"/>
              </a:rPr>
              <a:t>for energy-limited resources (such as hydro), markets in future time periods</a:t>
            </a:r>
            <a:endParaRPr b="0" lang="en-US" sz="14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Given the real but uncertain nature of incremental generation costs, soft caps require that market-based sellers apply a premium.  </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Because marketers operate on thin margins and rely on opportunity costs to set price, they have strong incentives to exit markets under a soft cap leaving the market with only generators and ultimate customers</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Bottom line:  a soft cap may allow power to flow but imposes real costs on consumers.</a:t>
            </a:r>
            <a:endParaRPr b="0" lang="en-US" sz="1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80520" y="609120"/>
            <a:ext cx="853452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Other Regions Have Resisted Caps</a:t>
            </a:r>
            <a:endParaRPr b="1" lang="en-US" sz="4800" strike="noStrike" u="none">
              <a:solidFill>
                <a:srgbClr val="336699"/>
              </a:solidFill>
              <a:effectLst/>
              <a:uFillTx/>
              <a:latin typeface="Arial Narrow"/>
            </a:endParaRPr>
          </a:p>
        </p:txBody>
      </p:sp>
      <p:sp>
        <p:nvSpPr>
          <p:cNvPr id="16" name="PlaceHolder 2"/>
          <p:cNvSpPr>
            <a:spLocks noGrp="1"/>
          </p:cNvSpPr>
          <p:nvPr>
            <p:ph/>
          </p:nvPr>
        </p:nvSpPr>
        <p:spPr>
          <a:xfrm>
            <a:off x="456840" y="1828440"/>
            <a:ext cx="8458200" cy="4267080"/>
          </a:xfrm>
          <a:prstGeom prst="rect">
            <a:avLst/>
          </a:prstGeom>
          <a:noFill/>
          <a:ln w="0">
            <a:noFill/>
          </a:ln>
        </p:spPr>
        <p:txBody>
          <a:bodyPr lIns="92160" rIns="92160" tIns="46080" bIns="46080" anchor="t">
            <a:normAutofit/>
          </a:bodyPr>
          <a:p>
            <a:pPr marL="343080" indent="-343080" algn="just">
              <a:spcBef>
                <a:spcPts val="499"/>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 The Midwest refrained from instituting price caps and has had, as a result, a responsive supply market.  As FERC Staff noted:</a:t>
            </a:r>
            <a:endParaRPr b="0" lang="en-US" sz="2000" strike="noStrike" u="none">
              <a:solidFill>
                <a:srgbClr val="009999"/>
              </a:solidFill>
              <a:effectLst/>
              <a:uFillTx/>
              <a:latin typeface="Arial"/>
            </a:endParaRPr>
          </a:p>
          <a:p>
            <a:pPr lvl="1" marL="743040" indent="-285840" algn="just">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9999"/>
              </a:solidFill>
              <a:effectLst/>
              <a:uFillTx/>
              <a:latin typeface="Arial"/>
            </a:endParaRPr>
          </a:p>
          <a:p>
            <a:pPr lvl="1" marL="743040" indent="-285840" algn="just">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“As discussed earlier, in the summers of 1998 and 1999, the Midwest experienced price spikes for wholesale bulk power.  The Midwestern state regulatory agencies did not petition the Commission to institute price caps after these price spikes.   Therefore, the Midwest remains a region without area-wide price caps in the wholesale market.  Some market participants that provided information to Staff believe that the absence of an area-wide price cap is the single reason that NUG construction has increased in the Midwest.”   (FERC Staff Report, Investigation of Bulk Power Market, Midwest Region,  November 1, 2000, p. 16.)</a:t>
            </a:r>
            <a:endParaRPr b="0" lang="en-US" sz="20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80520" y="609120"/>
            <a:ext cx="8534520" cy="129564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Regional Caps Will Simply Export California’s Problems to the Entire West</a:t>
            </a:r>
            <a:endParaRPr b="1" lang="en-US" sz="4400" strike="noStrike" u="none">
              <a:solidFill>
                <a:srgbClr val="336699"/>
              </a:solidFill>
              <a:effectLst/>
              <a:uFillTx/>
              <a:latin typeface="Arial Narrow"/>
            </a:endParaRPr>
          </a:p>
        </p:txBody>
      </p:sp>
      <p:sp>
        <p:nvSpPr>
          <p:cNvPr id="18" name="PlaceHolder 2"/>
          <p:cNvSpPr>
            <a:spLocks noGrp="1"/>
          </p:cNvSpPr>
          <p:nvPr>
            <p:ph/>
          </p:nvPr>
        </p:nvSpPr>
        <p:spPr>
          <a:xfrm>
            <a:off x="837720" y="1981080"/>
            <a:ext cx="8077320" cy="419112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California’s reliability problems will be exported to neighboring states</a:t>
            </a:r>
            <a:endParaRPr b="0" lang="en-US" sz="28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Imports to California will increase leaving less power for the Pacific Northwest</a:t>
            </a:r>
            <a:endParaRPr b="0" lang="en-US" sz="26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Incentives to build new capacity in the region will be eliminated</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Demand-responsive load will have nothing to respond to</a:t>
            </a:r>
            <a:endParaRPr b="0" lang="en-US" sz="2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523880" y="533160"/>
            <a:ext cx="609624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The Right Solution Is:</a:t>
            </a:r>
            <a:endParaRPr b="1" lang="en-US" sz="4400" strike="noStrike" u="none">
              <a:solidFill>
                <a:srgbClr val="336699"/>
              </a:solidFill>
              <a:effectLst/>
              <a:uFillTx/>
              <a:latin typeface="Arial Narrow"/>
            </a:endParaRPr>
          </a:p>
        </p:txBody>
      </p:sp>
      <p:sp>
        <p:nvSpPr>
          <p:cNvPr id="20" name="PlaceHolder 2"/>
          <p:cNvSpPr>
            <a:spLocks noGrp="1"/>
          </p:cNvSpPr>
          <p:nvPr>
            <p:ph/>
          </p:nvPr>
        </p:nvSpPr>
        <p:spPr>
          <a:xfrm>
            <a:off x="380520" y="1447920"/>
            <a:ext cx="8534520" cy="5029200"/>
          </a:xfrm>
          <a:prstGeom prst="rect">
            <a:avLst/>
          </a:prstGeom>
          <a:noFill/>
          <a:ln w="0">
            <a:noFill/>
          </a:ln>
        </p:spPr>
        <p:txBody>
          <a:bodyPr lIns="92160" rIns="92160" tIns="46080" bIns="46080" anchor="t">
            <a:normAutofit/>
          </a:bodyPr>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Adequate Generation Availability</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The entire region must encourage new generation while meeting existing environmental safeguards</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Retail Rates that Reflect Costs</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The rate freeze in California has caused </a:t>
            </a:r>
            <a:endParaRPr b="0" lang="en-US" sz="1800" strike="noStrike" u="none">
              <a:solidFill>
                <a:srgbClr val="009999"/>
              </a:solidFill>
              <a:effectLst/>
              <a:uFillTx/>
              <a:latin typeface="Arial"/>
            </a:endParaRPr>
          </a:p>
          <a:p>
            <a:pPr lvl="2" marL="1143000" indent="-228600">
              <a:spcBef>
                <a:spcPts val="400"/>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financial instability for load-serving utilities and </a:t>
            </a:r>
            <a:endParaRPr b="0" lang="en-US" sz="1600" strike="noStrike" u="none">
              <a:solidFill>
                <a:srgbClr val="009999"/>
              </a:solidFill>
              <a:effectLst/>
              <a:uFillTx/>
              <a:latin typeface="Arial"/>
            </a:endParaRPr>
          </a:p>
          <a:p>
            <a:pPr lvl="2" marL="1143000" indent="-228600">
              <a:spcBef>
                <a:spcPts val="400"/>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99"/>
                </a:solidFill>
                <a:effectLst/>
                <a:uFillTx/>
                <a:latin typeface="Arial"/>
              </a:rPr>
              <a:t>diminished the market for voluntary curtailments and other demand-side solutions</a:t>
            </a:r>
            <a:endParaRPr b="0" lang="en-US" sz="16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A Utility Procurement Strategy that Includes a Portfolio of Term Contracts. Such a portfolio:</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provides price stability</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allows for flexibility in the face of changing demand and market prices</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Improved Information Access</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All market participants must have access to data on transmission line loading, unit outages, and out-of-market bids</a:t>
            </a:r>
            <a:endParaRPr b="0" lang="en-US" sz="18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440" y="533520"/>
            <a:ext cx="7543800" cy="129528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336699"/>
                </a:solidFill>
                <a:effectLst/>
                <a:uFillTx/>
                <a:latin typeface="Arial Narrow"/>
              </a:rPr>
              <a:t>Any Price Cap Must Have the Following Features:</a:t>
            </a:r>
            <a:endParaRPr b="1" lang="en-US" sz="4400" strike="noStrike" u="none">
              <a:solidFill>
                <a:srgbClr val="336699"/>
              </a:solidFill>
              <a:effectLst/>
              <a:uFillTx/>
              <a:latin typeface="Arial Narrow"/>
            </a:endParaRPr>
          </a:p>
        </p:txBody>
      </p:sp>
      <p:sp>
        <p:nvSpPr>
          <p:cNvPr id="22" name="PlaceHolder 2"/>
          <p:cNvSpPr>
            <a:spLocks noGrp="1"/>
          </p:cNvSpPr>
          <p:nvPr>
            <p:ph/>
          </p:nvPr>
        </p:nvSpPr>
        <p:spPr>
          <a:xfrm>
            <a:off x="609480" y="1828440"/>
            <a:ext cx="8229600" cy="4800600"/>
          </a:xfrm>
          <a:prstGeom prst="rect">
            <a:avLst/>
          </a:prstGeom>
          <a:noFill/>
          <a:ln w="0">
            <a:noFill/>
          </a:ln>
        </p:spPr>
        <p:txBody>
          <a:bodyPr lIns="92160" rIns="92160" tIns="46080" bIns="46080" anchor="t">
            <a:normAutofit/>
          </a:bodyPr>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9999"/>
                </a:solidFill>
                <a:effectLst/>
                <a:uFillTx/>
                <a:latin typeface="Arial"/>
              </a:rPr>
              <a:t>Note:  Enron opposes price caps.  The following points are provided only as a response to an order imposing caps:</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Uncertainty is very costly to competitive markets.  Any cap adopted must be:</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Simple:  load-differentiated or gas-indexed caps create uncertainty and opportunities for gaming which ultimately raise costs to consumers</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time limited:  the shorter the time period a cap is applied, the more healthy and robust is the market for new capacity</a:t>
            </a:r>
            <a:endParaRPr b="0" lang="en-US" sz="1800" strike="noStrike" u="none">
              <a:solidFill>
                <a:srgbClr val="009999"/>
              </a:solidFill>
              <a:effectLst/>
              <a:uFillTx/>
              <a:latin typeface="Arial"/>
            </a:endParaRPr>
          </a:p>
          <a:p>
            <a:pPr marL="343080" indent="-343080">
              <a:spcBef>
                <a:spcPts val="451"/>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Soft caps must be:</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accompanied with clear rules regarding what costs  (including opportunity costs) are allowed in bids and what documentation is required</a:t>
            </a:r>
            <a:endParaRPr b="0" lang="en-US" sz="1800" strike="noStrike" u="none">
              <a:solidFill>
                <a:srgbClr val="009999"/>
              </a:solidFill>
              <a:effectLst/>
              <a:uFillTx/>
              <a:latin typeface="Arial"/>
            </a:endParaRPr>
          </a:p>
          <a:p>
            <a:pPr lvl="1" marL="743040" indent="-285840">
              <a:spcBef>
                <a:spcPts val="451"/>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999"/>
                </a:solidFill>
                <a:effectLst/>
                <a:uFillTx/>
                <a:latin typeface="Arial"/>
              </a:rPr>
              <a:t>Implemented with a finite “hold open” period after which the transaction prices are automatically deemed reasonable</a:t>
            </a:r>
            <a:endParaRPr b="0" lang="en-US" sz="1800" strike="noStrike" u="none">
              <a:solidFill>
                <a:srgbClr val="009999"/>
              </a:solidFill>
              <a:effectLst/>
              <a:uFillTx/>
              <a:latin typeface="Aria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2000-12-14T18:48:15Z</dcterms:created>
  <dc:creator>G. Alan Comnes</dc:creator>
  <dc:description/>
  <dc:language>en-US</dc:language>
  <cp:lastModifiedBy>G. Alan Comnes</cp:lastModifiedBy>
  <cp:lastPrinted>2000-12-14T21:45:21Z</cp:lastPrinted>
  <dcterms:modified xsi:type="dcterms:W3CDTF">2000-12-14T22:16:01Z</dcterms:modified>
  <cp:revision>12</cp:revision>
  <dc:subject/>
  <dc:title>Comments on Price Caps</dc:title>
</cp:coreProperties>
</file>