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304920"/>
            <a:ext cx="7772400" cy="7596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553080"/>
            <a:ext cx="777240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ballTM" descr=""/>
          <p:cNvPicPr/>
          <p:nvPr/>
        </p:nvPicPr>
        <p:blipFill>
          <a:blip r:embed="rId2"/>
          <a:stretch/>
        </p:blipFill>
        <p:spPr>
          <a:xfrm>
            <a:off x="8039160" y="5943600"/>
            <a:ext cx="1028520" cy="857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10200" y="6588000"/>
            <a:ext cx="1003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461280" y="6578640"/>
            <a:ext cx="16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the Ministry of Posts and Telecommunications of Japan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February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Bandwidth Trading?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trading is the private, confidential exchange of bandwidth capacity between counter-parties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 1 to Type 1 counter-party exchanges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 1 to General Type 2 counter-party exchanges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 1 to Special Type 2 counter-party exchanges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Type 2 to Special Type 2 counter-party exchanges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Type 2 to General Type 2 counter-party exchanges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Type 2 to Special Type 2 counter-party exchanges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4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trading is done most effectively in a “near” real-time dynamic manner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3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physical location called Pooling Point is where the bandwidth trading activities will occur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4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Pooling Point will house state of the art telecommunications equipment to enable bandwidth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Pooling Point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Pooling Point must be located in a carrier-neutral facility so that many counter-parties can interconnect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counter-parties will be interconnected via a Lucent WaveStar Bandwidth Manager cross-connect switch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Lucent Bandwidth Manager switch will be run using proprietary software developed by Enron Broadband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Although Enron Broadband Services will own and operate the Lucent switch, an independent entity called the Pooling Point Administrator will oversea all bandwidth trading activities to ensure fairness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Counter-parties will pay a small administrative fee to be connected to the Lucent Bandwidth Manager switch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is Bandwidth Trading Good for Japan?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69608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 will be the leader in Asia with regard to telecommunications/broadband innovation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5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trading will facilitate the increase of internet traffic in and out of Japan by creating  a greater abundance of bandwidth capacity at cheaper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5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Cheaper more abundant bandwidth will drive the growth of the telecommunications/Internet market sector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5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Jobs will be created in the Internet/high technology sector  (last year, 60% of the newly created Jobs in US came from the internet/telecommunications sector)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5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Japanese entrepreneurs will be helped and their numbers will grow substantially (over  50% of startup companies in the US, in 1999, were Internet/telecommunications related businesses)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5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telecommunications sector will benefit from an increase of high bandwidth traffic going out of Japan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Bandwidth Trading Need to Be Successful?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counter-parties in a carrier-neutral facility with local loop access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Unencumbered competition - counter-parties with the ability to make “free market” real time exchanges of bandwidth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high demand for bandwidth applications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benchmark for “bandwidth” capacity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innovative, creative marketplace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Enron Need From the MPT?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determination as to what type of license the pooling point will need to enable bandwidth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Suggestions on finding or establishing a carrier neutral facility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 Operation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1905120" y="1371600"/>
          <a:ext cx="5333760" cy="488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371600"/>
                    <a:ext cx="5333760" cy="488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3430800" y="6578640"/>
            <a:ext cx="2591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 - Proprietary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 flipH="1">
            <a:off x="1828800" y="54100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1828800" y="4343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 Network Architecture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838080" y="1295280"/>
            <a:ext cx="1447920" cy="60984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Provisioning/Tracking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38080" y="2057400"/>
            <a:ext cx="1447920" cy="60948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QoS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64120" y="1295280"/>
            <a:ext cx="98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TL1-TCP/IP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286000" y="1600200"/>
            <a:ext cx="3505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594160" y="2239920"/>
            <a:ext cx="98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TL1-TCP/IP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2286000" y="1752480"/>
            <a:ext cx="144792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1295280"/>
            <a:ext cx="1447560" cy="609840"/>
          </a:xfrm>
          <a:prstGeom prst="rect">
            <a:avLst/>
          </a:prstGeom>
          <a:solidFill>
            <a:srgbClr val="66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SNMS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657600" y="1295280"/>
            <a:ext cx="1371600" cy="762120"/>
          </a:xfrm>
          <a:prstGeom prst="cloudCallout">
            <a:avLst>
              <a:gd name="adj1" fmla="val -33449"/>
              <a:gd name="adj2" fmla="val 38749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40280" y="152388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477120" y="19051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867280" y="2133720"/>
            <a:ext cx="1371600" cy="761760"/>
          </a:xfrm>
          <a:prstGeom prst="cloudCallout">
            <a:avLst>
              <a:gd name="adj1" fmla="val -33449"/>
              <a:gd name="adj2" fmla="val 38749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174000" y="24066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2590560" y="320040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09880" y="2971800"/>
            <a:ext cx="990720" cy="457200"/>
          </a:xfrm>
          <a:prstGeom prst="rect">
            <a:avLst/>
          </a:prstGeom>
          <a:solidFill>
            <a:srgbClr val="ff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NCC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644920" y="2925720"/>
            <a:ext cx="78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OSI 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590920" y="32004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209680" y="3962520"/>
            <a:ext cx="1067040" cy="685800"/>
          </a:xfrm>
          <a:prstGeom prst="rect">
            <a:avLst/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BWM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828800" y="43434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209680" y="5105520"/>
            <a:ext cx="1067040" cy="685800"/>
          </a:xfrm>
          <a:prstGeom prst="rect">
            <a:avLst/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BWM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131480" y="3886200"/>
            <a:ext cx="107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 Angeles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055160" y="5334120"/>
            <a:ext cx="107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Tokyo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657600" y="3809880"/>
            <a:ext cx="2286000" cy="304920"/>
          </a:xfrm>
          <a:prstGeom prst="ellipse">
            <a:avLst/>
          </a:prstGeom>
          <a:solidFill>
            <a:srgbClr val="ff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657600" y="3962520"/>
            <a:ext cx="2286000" cy="304560"/>
          </a:xfrm>
          <a:prstGeom prst="ellipse">
            <a:avLst/>
          </a:prstGeom>
          <a:solidFill>
            <a:srgbClr val="ff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Provider’s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657600" y="4419720"/>
            <a:ext cx="2286000" cy="304560"/>
          </a:xfrm>
          <a:prstGeom prst="ellipse">
            <a:avLst/>
          </a:prstGeom>
          <a:solidFill>
            <a:srgbClr val="00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657600" y="4572000"/>
            <a:ext cx="2286000" cy="304920"/>
          </a:xfrm>
          <a:prstGeom prst="ellipse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657600" y="4724280"/>
            <a:ext cx="2286000" cy="304920"/>
          </a:xfrm>
          <a:prstGeom prst="ellipse">
            <a:avLst/>
          </a:prstGeom>
          <a:solidFill>
            <a:srgbClr val="00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657600" y="4876920"/>
            <a:ext cx="2286000" cy="304560"/>
          </a:xfrm>
          <a:prstGeom prst="ellipse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Consumer’s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657600" y="5410080"/>
            <a:ext cx="2286000" cy="304920"/>
          </a:xfrm>
          <a:prstGeom prst="ellipse">
            <a:avLst/>
          </a:prstGeom>
          <a:solidFill>
            <a:srgbClr val="ff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657600" y="5562720"/>
            <a:ext cx="2286000" cy="304560"/>
          </a:xfrm>
          <a:prstGeom prst="ellipse">
            <a:avLst/>
          </a:prstGeom>
          <a:solidFill>
            <a:srgbClr val="ff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Provider’s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324480" y="3962520"/>
            <a:ext cx="1067040" cy="685800"/>
          </a:xfrm>
          <a:prstGeom prst="rect">
            <a:avLst/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BWM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324480" y="5105520"/>
            <a:ext cx="1067040" cy="685800"/>
          </a:xfrm>
          <a:prstGeom prst="rect">
            <a:avLst/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BWM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455960" y="4038480"/>
            <a:ext cx="107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467120" y="5181480"/>
            <a:ext cx="107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76720" y="3962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3276720" y="4114800"/>
            <a:ext cx="38088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76720" y="4191120"/>
            <a:ext cx="38088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276720" y="426708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276720" y="441972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276720" y="457200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3276720" y="5105160"/>
            <a:ext cx="45720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276720" y="55627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276720" y="5638680"/>
            <a:ext cx="38088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943600" y="3962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943600" y="4114800"/>
            <a:ext cx="38088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5943600" y="4191120"/>
            <a:ext cx="38088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5943600" y="426708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5943600" y="4343400"/>
            <a:ext cx="38088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5943600" y="4495680"/>
            <a:ext cx="38088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5943600" y="5638680"/>
            <a:ext cx="38088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943600" y="55627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 flipV="1">
            <a:off x="5867280" y="5105160"/>
            <a:ext cx="45720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956480" y="2925720"/>
            <a:ext cx="98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TL1-TCP/IP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430800" y="6578640"/>
            <a:ext cx="2591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 - Proprietary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2000-02-09T22:16:24Z</dcterms:created>
  <dc:creator>Sarah Goodpastor</dc:creator>
  <dc:description/>
  <dc:language>en-US</dc:language>
  <cp:lastModifiedBy>Sarah Goodpastor</cp:lastModifiedBy>
  <cp:lastPrinted>2000-02-10T19:41:42Z</cp:lastPrinted>
  <dcterms:modified xsi:type="dcterms:W3CDTF">2000-02-10T21:09:51Z</dcterms:modified>
  <cp:revision>28</cp:revision>
  <dc:subject/>
  <dc:title>Presentation to the Ministry of Posts and Telecommunications of Japan</dc:title>
</cp:coreProperties>
</file>