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2CDA5E-B800-4D90-9BCD-1E764FC3B5A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BA813F-6AFC-44BB-A8F2-CD170EB9CCB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6B7FD7-4A99-4A39-A589-24E4FAB27FB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CFD663-49EB-4796-9101-8C4F127089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281916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D30583-E09D-4EBF-8B7F-BE73DB82E2D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440" y="35809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Plant Finance 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Risk Management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447920" y="5105160"/>
            <a:ext cx="6400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Kinder/Morgan Inc.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April 5,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D98D1F-CFD5-40FD-973A-A9D057D49721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 simple cycle peaker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1447560"/>
            <a:ext cx="5105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Capital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B- to BB+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IR (T=6%):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T+350 to T+500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Leverage: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&lt;50%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Capital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Equity: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Service: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$28/kW-yr       $31/kW-yr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PV10: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$212/kW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$235/kW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Benefits: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 Case      ($23/kW)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562720" y="1447920"/>
            <a:ext cx="320040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Enron PRM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BBB- &amp; Higher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T+150 to T+250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60%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75%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$270/kW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$337/kW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$180/kW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$113/kW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$26/kW-yr        $35/kW-yr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$221/kW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$297/kW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+$36/kW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+$27/kW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E28546-3DCC-4E58-B74C-797336974CE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Book Value vs. Debt Outstanding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3" name=""/>
          <p:cNvGraphicFramePr/>
          <p:nvPr/>
        </p:nvGraphicFramePr>
        <p:xfrm>
          <a:off x="1219320" y="1905120"/>
          <a:ext cx="685800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90512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1371240" y="4952520"/>
            <a:ext cx="6553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position is greatest in the middle years of the project’s life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will likely refinance as soon as the capital markets offer more favorable terms than Enron’s deal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64A8FA-9B93-431D-9595-AA525C5DFEFF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Commercial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puts Enron’s credit on the 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Achieve investment grade rating for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participation characterized as a PRM contract, not a guarantee of debt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make additional payments when required or lose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Short cure periods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Mortgage on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refinance, taking Enron out of credit support role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rot="18900000">
            <a:off x="5331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rot="18900000">
            <a:off x="5331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18900000">
            <a:off x="5331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407EEB-BC12-4B80-B9FA-A167916C319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Confidentiality agreement; exclusivity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Kinder/Morgan’s candidate projects: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equipment, location, pro-forma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how the Project is currently financed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3rd party security features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to present structure &amp; fee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30 days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Investment bankers, rating agencies, marketing, closing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6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18900000">
            <a:off x="5331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rot="18900000">
            <a:off x="533160" y="2285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rot="18900000">
            <a:off x="5331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rot="18900000">
            <a:off x="5331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B092F8-935A-46AF-9A3E-D322E5F2C36C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generators face significant financial hurdles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credit ratings at project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 coverage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leverage ratios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Double leverage: parent and project sub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particularly true for mid-merit and peaking units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financial community seems fixated on intrinsic 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Profits from energy sales dominate the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Minimal consideration for extrinsic value (optionality)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Possible reasons for this include: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familiarity with underlying commodity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Lack of conviction around modeled future price 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Uncertainty with collateral valuations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617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8608FB-39AA-401E-99B6-D6E599EFAE9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Unlike other lenders, Enron can: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Manage the commodity price risk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Take possession of and operate the collateral to our best commercial advantage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 more creative with debtor restructurings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can consider other commodity and geographic alternatives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overall objective is to protect MTM earnings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obvious commercial opportunity for Enron to assist merchant generators to access lower cost of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Absorb some merchant price line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Step inside capital markets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is only valuable to merchant generators if we can accomplish an investment grade rating, or at a minimum higher leverage at project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56D707-8A00-4102-A86D-C069FF9AC46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144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enter into commodity price risk management contracts designed to provide a minimum  amount of commodity revenues sufficient to meet at least 1.0x debt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 a par amount of bonds Enron will specify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Our obligations must not be considered a guarantee of debt or hit Enron’s credit or balance sheet on any basis other than commodity price risk management contract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under the contracts are in reality loans that must be repaid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owed to Enron under any contract will be secured by a second mortgage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Subordinate only to senior bonds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Exercisable after fairly short cure period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is financial only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physical delivery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Non-invasive on plant operations, 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761760" y="2742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17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685800" y="548604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3580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35D78A-0A41-4249-938F-0ED405440CF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762120"/>
            <a:ext cx="777240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914400" y="2057400"/>
            <a:ext cx="1676520" cy="7621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38080" y="3505320"/>
            <a:ext cx="1673280" cy="75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638680" y="2133720"/>
            <a:ext cx="1828800" cy="2057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666880" y="228600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2666880" y="266688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2666880" y="365760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505320" y="20574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505320" y="24382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429000" y="34290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81280" y="3733920"/>
            <a:ext cx="762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38080" y="4724280"/>
            <a:ext cx="594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543800" y="2575080"/>
            <a:ext cx="175248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2666880" y="4038480"/>
            <a:ext cx="28195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B1B2DE-59FD-4BEB-80C1-DC49D3F71E1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supports a financing in the 144a or public debt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 terms: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 amount and amortization schedule to be determined by Enron (goal is 60% to 75% leverage)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ABT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sweep provisions comparable to industry 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Enron has sold equity a put option on the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is incented to walk when asset value is less than debt outstanding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is really designed to bridge the time period until equity can go back to the capital markets on more favorable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rot="18900000">
            <a:off x="5331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rot="18900000">
            <a:off x="533160" y="2361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18900000">
            <a:off x="5331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rot="18900000">
            <a:off x="5331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FA06CB-D030-4702-9386-7900F7A5443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4191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EPMI’s structure assures that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 &gt; O&amp;M and debt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puts Enron’s credit on merchant price line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Equity’s option to repay shortfalls are the same both pre &amp; post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Before, equity had to decide whether or not to default on debt.  Now equity must decide whether or not to default on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a credit position comparable to senior secured, but on more favorable terms to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Higher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market windows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bp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943600" y="1905120"/>
            <a:ext cx="13716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019920" y="32004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L.L.C.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4100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3244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2388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467480" y="3200400"/>
            <a:ext cx="13716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Option, but not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obligation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make up short-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fall in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629400" y="3886200"/>
            <a:ext cx="0" cy="1295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629400" y="41911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629400" y="46483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629400" y="518148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010280" y="41148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1.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010280" y="45720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2. 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010280" y="510552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3.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4952520" y="4876920"/>
            <a:ext cx="1676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4952880" y="441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648320" y="4114800"/>
            <a:ext cx="6858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334120" y="426708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334120" y="4648320"/>
            <a:ext cx="1218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repayment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486400" y="39625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if necessary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7150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6294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5438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715000" y="2895480"/>
            <a:ext cx="1828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629400" y="2895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7162920" y="3505320"/>
            <a:ext cx="304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848720" y="51814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V="1">
            <a:off x="8534520" y="3962520"/>
            <a:ext cx="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rot="18900000">
            <a:off x="3045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18900000">
            <a:off x="3045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3045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600200" y="1905120"/>
            <a:ext cx="152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9F0DDC-0529-4E94-9D28-749E547484D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5562720" y="1676520"/>
            <a:ext cx="1218960" cy="32763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638680" y="40384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4038480" y="373392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419720" y="342900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523880" y="4876920"/>
            <a:ext cx="6172200" cy="152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Credit Contribution is from inserting contracts on either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side of debt service in the flow of funds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As long as $ formula e- is paid under financial-buy contract,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EPMI makes fixed payment which equals debt service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$ Fixed payment under financial-sell contract becomes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the equivalent of debt service to the 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Expected result is an investment grade rating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562720" y="396252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638680" y="4572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562720" y="441972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2CD3C1-2E9E-4A93-836F-E86841EC4D7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91440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takes merchant price risk.  Lower than expected markets will likely bring pressure on Project’s ability to repay monies owed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Risks not covered by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Risk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Mitigant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Construction completion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EPC contractor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operation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Operator and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Explosion, fire, etc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interruption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availability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of the risks not covered by Enron are typically covered by other parties for merchant generators in the normal course of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rot="18900000">
            <a:off x="7617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rot="18900000">
            <a:off x="7617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rot="18900000">
            <a:off x="7617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CF7F05-F269-4DB1-B5E2-E90575002F7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2000-03-28T20:43:02Z</dcterms:created>
  <dc:creator>Ben Rogers</dc:creator>
  <dc:description/>
  <dc:language>en-US</dc:language>
  <cp:lastModifiedBy>Ben Rogers</cp:lastModifiedBy>
  <cp:lastPrinted>2000-03-31T17:18:07Z</cp:lastPrinted>
  <dcterms:modified xsi:type="dcterms:W3CDTF">2000-04-04T18:10:28Z</dcterms:modified>
  <cp:revision>50</cp:revision>
  <dc:subject/>
  <dc:title>Merchant Plant Price Risk  Management Products</dc:title>
</cp:coreProperties>
</file>