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1.xlsx" ContentType="application/vnd.openxmlformats-officedocument.spreadsheetml.sheet"/>
  <Override PartName="/ppt/media/image1.wmf" ContentType="image/x-wmf"/>
  <Override PartName="/ppt/media/image2.png" ContentType="image/png"/>
  <Override PartName="/ppt/media/image3.wmf" ContentType="image/x-wmf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466848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9B07499-04AB-4FF7-9578-27785FDE6DEE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C78987A-2323-447C-9124-96D6429DDF0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809D2DD-D459-475A-8739-25B8E44171D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2819160" y="617220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D51D927-668E-4739-93C6-C26D29703818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" name=""/>
          <p:cNvGraphicFramePr/>
          <p:nvPr/>
        </p:nvGraphicFramePr>
        <p:xfrm>
          <a:off x="8077320" y="5877000"/>
          <a:ext cx="825480" cy="82548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8077320" y="5877000"/>
                    <a:ext cx="825480" cy="82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440" y="3580920"/>
            <a:ext cx="80010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Merchant Plant Finance </a:t>
            </a:r>
            <a:br>
              <a:rPr sz="36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Price Risk Management Products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subTitle"/>
          </p:nvPr>
        </p:nvSpPr>
        <p:spPr>
          <a:xfrm>
            <a:off x="1447920" y="5105160"/>
            <a:ext cx="6400800" cy="1066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Entergy Power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March 30, 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6" name="ENE_C_WHI" descr=""/>
          <p:cNvPicPr/>
          <p:nvPr/>
        </p:nvPicPr>
        <p:blipFill>
          <a:blip r:embed="rId1"/>
          <a:stretch/>
        </p:blipFill>
        <p:spPr>
          <a:xfrm>
            <a:off x="3149640" y="380880"/>
            <a:ext cx="2852640" cy="2863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81C0297-9952-4B81-948C-EE6429838363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Enron’s Commercial Objectives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/>
          </p:nvPr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Structure puts Enron’s credit on the merchant price line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Achieve investment grade rating for project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Enron’s participation characterized as a PRM contract, not a guarantee of debt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Incent, but not obligate equity to make additional payments when required or lose plant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Short cure periods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Mortgage on asset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Incent, but not obligate equity to refinance, taking Enron out of credit support role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 rot="18900000">
            <a:off x="533160" y="16761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 rot="18900000">
            <a:off x="533160" y="26665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 rot="18900000">
            <a:off x="533160" y="33523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 rot="18900000">
            <a:off x="533160" y="46479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5C60CEB-A87A-476D-885E-113ECA549F05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Next Steps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/>
          </p:nvPr>
        </p:nvSpPr>
        <p:spPr>
          <a:xfrm>
            <a:off x="685800" y="1752120"/>
            <a:ext cx="777240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Confidentiality agreement; exclusivity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Identify Entergy’s candidate projects: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equipment, location, pro-forma costs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Research how the Project is currently financed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identify 3rd party security features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to present structure &amp; fee proposal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30 days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Investment bankers, rating agencies, marketing, closing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6 months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 rot="18900000">
            <a:off x="533160" y="19047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 rot="18900000">
            <a:off x="533160" y="22856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 rot="18900000">
            <a:off x="533160" y="29714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 rot="18900000">
            <a:off x="533160" y="36572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 rot="18900000">
            <a:off x="533160" y="43430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FE92B52-5C0C-4C3B-A524-DE69AC52EA6B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Overview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914400" y="990720"/>
            <a:ext cx="777240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Merchant generators face significant financial hurdles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Low credit ratings at project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High coverage requirements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Low leverage ratios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Double leverage: parent and project sub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This is particularly true for mid-merit and peaking units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The financial community seems fixated on intrinsic value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Profits from energy sales dominate the analysis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Minimal consideration for extrinsic value (optionality)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Possible reasons for this include: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No familiarity with underlying commodity markets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Lack of conviction around modeled future price lines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Uncertainty with collateral valuations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 rot="18900000">
            <a:off x="761760" y="109188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 rot="18900000">
            <a:off x="761760" y="26665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 rot="18900000">
            <a:off x="761760" y="33523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 rot="18900000">
            <a:off x="761760" y="47239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F4CC50C-4E47-443B-9E63-0A1779A6A121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Enron’s Perspective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914400" y="10663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Unlike other lenders, Enron can: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Manage the commodity price risk position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Take possession of and operate the collateral to our best commercial advantage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Be more creative with debtor restructurings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can consider other commodity and geographic alternatives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Enron’s overall objective is to protect MTM earnings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This represents an obvious commercial opportunity for Enron to assist merchant generators to access lower cost of capital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Absorb some merchant price line risk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Step inside capital markets pricing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Concept is only valuable to merchant generators if we can accomplish an investment grade rating, or at a minimum higher leverage at project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 rot="18900000">
            <a:off x="761760" y="12060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 rot="18900000">
            <a:off x="761760" y="31237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 rot="18900000">
            <a:off x="761760" y="46479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A894EA5-AC05-49EA-8F7C-BD64D3DAE221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Basic Business Deal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914400" y="1143000"/>
            <a:ext cx="7772400" cy="510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will enter into commodity price risk management contracts designed to provide a minimum  amount of commodity revenues sufficient to meet at least 1.0x debt service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On a par amount of bonds Enron will specify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Our obligations must not be considered a guarantee of debt or hit Enron’s credit or balance sheet on any basis other than commodity price risk management contract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Payments under the contracts are in reality loans that must be repaid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Payments owed to Enron under any contract will be secured by a second mortgage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Subordinate only to senior bonds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Exercisable after fairly short cure period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Enron’s product is financial only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No physical delivery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Non-invasive on plant operations, marketing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 rot="18900000">
            <a:off x="761760" y="12189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 rot="18900000">
            <a:off x="761760" y="27428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 rot="18900000">
            <a:off x="761760" y="41907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 rot="18900000">
            <a:off x="685800" y="5486040"/>
            <a:ext cx="10008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 rot="18900000">
            <a:off x="761760" y="35809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83955F5-B039-4EB7-9892-1628470A05CA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Basic Business Deal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685800" y="1676520"/>
            <a:ext cx="7772400" cy="4419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Enron’s product supports a financing in the 144a or public debt markets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Loan terms: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20 years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Par amount and amortization schedule to be determined by Enron (goal is 60% to 75% leverage)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No ABT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Equity sweep provisions comparable to industry standards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 essence, Enron has sold equity a put option on the project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Equity is incented to walk when asset value is less than debt outstanding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Enron’s product is really designed to bridge the time period until equity can go back to the capital markets on more favorable terms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 rot="18900000">
            <a:off x="533160" y="18284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 rot="18900000">
            <a:off x="533160" y="23619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 rot="18900000">
            <a:off x="533160" y="41144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 rot="18900000">
            <a:off x="533160" y="53337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83451AF-474A-4785-9597-58C2E5561827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Risk Allocation of Project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/>
          </p:nvPr>
        </p:nvSpPr>
        <p:spPr>
          <a:xfrm>
            <a:off x="914400" y="1523520"/>
            <a:ext cx="7772400" cy="4496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takes merchant price risk.  Lower than expected markets will likely bring pressure on Project’s ability to repay monies owed to Enron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601"/>
              </a:spcBef>
              <a:buNone/>
              <a:tabLst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Risks not covered by Enron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00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Risk</a:t>
            </a: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</a:t>
            </a: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Mitigant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Construction completion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EPC contractor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Unit operation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Operator and equity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Explosion, fire, etc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Business interruption insurance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Unit availability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Market based LD insurance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99"/>
              </a:spcBef>
              <a:buNone/>
              <a:tabLst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Most of the risks not covered by Enron are typically covered by other parties for merchant generators in the normal course of business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 rot="18900000">
            <a:off x="761760" y="16761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 rot="18900000">
            <a:off x="761760" y="29714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 rot="18900000">
            <a:off x="761760" y="51811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97584FE-0A05-494D-9D4D-705F0CA85290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685800" y="533520"/>
            <a:ext cx="7772400" cy="76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Flow Diagram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457200" y="1371600"/>
            <a:ext cx="419112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EPMI’s structure assures that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revenues &gt; O&amp;M and debt service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This puts Enron’s credit on merchant price line assumptions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Equity’s option to repay shortfalls are the same both pre &amp; post Enron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Before, equity had to decide whether or not to default on debt.  Now equity must decide whether or not to default on Enron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assumes a credit position comparable to senior secured, but on more favorable terms to equity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Higher leverage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Longer term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No market windows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Net bp savings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5943600" y="1905120"/>
            <a:ext cx="137160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$ Revenues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6019920" y="3200400"/>
            <a:ext cx="114300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Project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L.L.C.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5410080" y="2362320"/>
            <a:ext cx="60984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e-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6324480" y="2362320"/>
            <a:ext cx="60984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ICAP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7238880" y="2362320"/>
            <a:ext cx="60984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Other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7467480" y="3200400"/>
            <a:ext cx="137160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Option, but not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obligation to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make up short-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fall in $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6629400" y="3886200"/>
            <a:ext cx="0" cy="129528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6629400" y="4191120"/>
            <a:ext cx="30492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6629400" y="4648320"/>
            <a:ext cx="30492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6629400" y="5181480"/>
            <a:ext cx="30492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7010280" y="4114800"/>
            <a:ext cx="83844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1. O&amp;M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7010280" y="4572000"/>
            <a:ext cx="83844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2. Debt Service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7010280" y="5105520"/>
            <a:ext cx="83844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3. Equity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 flipH="1">
            <a:off x="4952520" y="4876920"/>
            <a:ext cx="167652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 flipV="1">
            <a:off x="4952880" y="4419720"/>
            <a:ext cx="0" cy="45720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4648320" y="4114800"/>
            <a:ext cx="685800" cy="3049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EPMI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5334120" y="4267080"/>
            <a:ext cx="121896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5334120" y="4648320"/>
            <a:ext cx="121896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 repayment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5486400" y="3962520"/>
            <a:ext cx="9907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 if necessary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5715000" y="2666880"/>
            <a:ext cx="0" cy="2286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6629400" y="2666880"/>
            <a:ext cx="0" cy="2286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7543800" y="2666880"/>
            <a:ext cx="0" cy="2286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5715000" y="2895480"/>
            <a:ext cx="18288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6629400" y="2895480"/>
            <a:ext cx="0" cy="3049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 flipH="1">
            <a:off x="7162920" y="3505320"/>
            <a:ext cx="30456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7848720" y="5181480"/>
            <a:ext cx="6858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 flipV="1">
            <a:off x="8534520" y="3962520"/>
            <a:ext cx="0" cy="12189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 rot="18900000">
            <a:off x="304560" y="14475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 rot="18900000">
            <a:off x="304560" y="25142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 rot="18900000">
            <a:off x="304560" y="41907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1600200" y="1905120"/>
            <a:ext cx="15228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25988EA-7AF4-4154-8B63-C12A32F105D6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40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Example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/>
          </p:nvPr>
        </p:nvSpPr>
        <p:spPr>
          <a:xfrm>
            <a:off x="457200" y="1447560"/>
            <a:ext cx="510552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 algn="ct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         </a:t>
            </a: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Capital Markets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Rating: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       B- to BB+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IR (T=6%):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 T+350 to T+500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Leverage: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&lt;50%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Capital Structure: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Debt: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$225/kW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Equity: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$225/kW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Total: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$450/kW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Debt Service: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$28/kW-yr       $31/kW-yr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PV10: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$212/kW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 $235/kW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 Benefits: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Base Case      ($23/kW)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5562720" y="1447920"/>
            <a:ext cx="3200400" cy="434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</a:t>
            </a: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Enron PRM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  BBB- &amp; Higher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T+150 to T+250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60%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    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75%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$270/kW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 $337/kW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$180/kW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 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$113/kW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$450/kW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 $450/kW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$26/kW-yr        $35/kW-yr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$221/kW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  $297/kW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+$36/kW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  +$27/kW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918CE84-85FF-4647-AD0F-131AA5D9577E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Equity Book Value vs. Debt Outstanding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83" name=""/>
          <p:cNvGraphicFramePr/>
          <p:nvPr/>
        </p:nvGraphicFramePr>
        <p:xfrm>
          <a:off x="1219320" y="1905120"/>
          <a:ext cx="6858000" cy="27622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8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19320" y="1905120"/>
                    <a:ext cx="6858000" cy="2762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5" name=""/>
          <p:cNvSpPr/>
          <p:nvPr/>
        </p:nvSpPr>
        <p:spPr>
          <a:xfrm>
            <a:off x="2362320" y="3581280"/>
            <a:ext cx="1295280" cy="2667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 Risk Basis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/>
          </p:nvPr>
        </p:nvSpPr>
        <p:spPr>
          <a:xfrm>
            <a:off x="1371240" y="4952520"/>
            <a:ext cx="65530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Enron’s risk position is greatest in the middle years of the project’s life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Equity will likely refinance as soon as the capital markets offer more favorable terms than Enron’s deal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47C2517-1928-418E-8DA0-96493C05AB2C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2000-03-28T20:43:02Z</dcterms:created>
  <dc:creator>Ben Rogers</dc:creator>
  <dc:description/>
  <dc:language>en-US</dc:language>
  <cp:lastModifiedBy>Ben Rogers</cp:lastModifiedBy>
  <cp:lastPrinted>2000-03-30T12:25:55Z</cp:lastPrinted>
  <dcterms:modified xsi:type="dcterms:W3CDTF">2000-03-30T13:04:12Z</dcterms:modified>
  <cp:revision>38</cp:revision>
  <dc:subject/>
  <dc:title>Merchant Plant Price Risk  Management Products</dc:title>
</cp:coreProperties>
</file>