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34F6D5-1FF1-4244-ADDB-C64183E704A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99C31B-98E5-4BFA-B95A-3BE094DE2A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9ED098-1E39-4BF7-8A0C-AE9FDA2F351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2819160" y="61722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3C07534-3112-4AD7-BAA5-3585F34B63F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440" y="358092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Plant Finance </a:t>
            </a:r>
            <a:br>
              <a:rPr sz="36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Price Risk Management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447920" y="5105160"/>
            <a:ext cx="64008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Entergy Wholesale Operations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March 30,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3F96E4-5144-4A88-B7CF-7E3CA9129C8A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Commercial Objectives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Structure puts Enron’s credit on the 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Achieve investment grade rating for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participation characterized as a PRM contract, not a guarantee of debt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make additional payments when required or lose plant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Short cure periods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Mortgage on asset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refinance, taking Enron out of credit support role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8900000">
            <a:off x="533160" y="1676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8900000">
            <a:off x="533160" y="2666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18900000">
            <a:off x="533160" y="3352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rot="18900000">
            <a:off x="5331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788839-4BB1-43E6-B8E5-9F7CB1F6AEAA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Next Steps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Confidentiality agreement; exclusivity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Identify Entergy’s candidate projects: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equipment, location, pro-forma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how the Project is currently financed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identify 3rd party security features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to present structure &amp; fee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30 days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Investment bankers, rating agencies, marketing, closing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6 months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18900000">
            <a:off x="533160" y="1904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18900000">
            <a:off x="533160" y="2285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rot="18900000">
            <a:off x="5331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rot="18900000">
            <a:off x="533160" y="3657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rot="18900000">
            <a:off x="533160" y="4343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2CE68C-9BFF-474D-8B30-9C334B79DDAC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generators face significant financial hurdles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Low credit ratings at project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 coverage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Low leverage ratios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Double leverage: parent and project sub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 particularly true for mid-merit and peaking units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financial community seems fixated on intrinsic value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Profits from energy sales dominate the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Minimal consideration for extrinsic value (optionality)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Possible reasons for this include: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familiarity with underlying commodity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Lack of conviction around modeled future price lines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Uncertainty with collateral valuations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61760" y="2666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761760" y="3352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1760" y="4723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86AC275-649B-47BB-83E6-ADEC2DD3639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Unlike other lenders, Enron can: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Manage the commodity price risk position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Take possession of and operate the collateral to our best commercial advantage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 more creative with debtor restructurings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can consider other commodity and geographic alternatives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overall objective is to protect MTM earnings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represents an obvious commercial opportunity for Enron to assist merchant generators to access lower cost of capital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Absorb some merchant price line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Step inside capital markets pricing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Concept is only valuable to merchant generators if we can accomplish an investment grade rating, or at a minimum higher leverage at project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8900000">
            <a:off x="761760" y="31237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79D4E5-267C-4D0C-A6E4-3163E104345E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914400" y="114300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enter into commodity price risk management contracts designed to provide a minimum  amount of commodity revenues sufficient to meet at least 1.0x debt 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On a par amount of bonds Enron will specify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Our obligations must not be considered a guarantee of debt or hit Enron’s credit or balance sheet on any basis other than commodity price risk management contract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Payments under the contracts are in reality loans that must be repaid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Payments owed to Enron under any contract will be secured by a second mortgage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Subordinate only to senior bonds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Exercisable after fairly short cure period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product is financial only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physical delivery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Non-invasive on plant operations, marketing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761760" y="2742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7617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685800" y="548604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3580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D7215A-E755-425A-A22D-710EA8276632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product supports a financing in the 144a or public debt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Loan terms: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Par amount and amortization schedule to be determined by Enron (goal is 60% to 75% leverage)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ABT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sweep provisions comparable to industry standards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essence, Enron has sold equity a put option on the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is incented to walk when asset value is less than debt outstanding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product is really designed to bridge the time period until equity can go back to the capital markets on more favorable terms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533160" y="1828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533160" y="2361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533160" y="4114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533160" y="5333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70150F-3B80-4D38-A07B-1F4A747734FD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 of Project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914400" y="15235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takes merchant price risk.  Lower than expected markets will likely bring pressure on Project’s ability to repay monies owed to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0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Risks not covered by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Risk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Mitigant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Construction completion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EPC contractor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operation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Operator and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Explosion, fire, etc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interruption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availability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based LD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99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of the risks not covered by Enron are typically covered by other parties for merchant generators in the normal course of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761760" y="1676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7617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rot="18900000">
            <a:off x="761760" y="5181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4F8FC1-1D06-4469-9391-940BDF761E9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Diagram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4191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EPMI’s structure assures that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revenues &gt; O&amp;M and debt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puts Enron’s credit on merchant price line 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Equity’s option to repay shortfalls are the same both pre &amp; post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Before, equity had to decide whether or not to default on debt.  Now equity must decide whether or not to default on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assumes a credit position comparable to senior secured, but on more favorable terms to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Higher leverage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Longer term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market windows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bp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943600" y="1905120"/>
            <a:ext cx="137160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Revenues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019920" y="320040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L.L.C.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4100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3244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ICAP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2388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467480" y="3200400"/>
            <a:ext cx="13716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Option, but not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obligation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make up short-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fall in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629400" y="3886200"/>
            <a:ext cx="0" cy="1295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629400" y="41911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629400" y="46483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629400" y="518148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010280" y="41148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1.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010280" y="45720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2. 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010280" y="510552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3. 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4952520" y="4876920"/>
            <a:ext cx="16765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4952880" y="441972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648320" y="4114800"/>
            <a:ext cx="685800" cy="304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334120" y="426708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334120" y="4648320"/>
            <a:ext cx="1218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repayment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486400" y="396252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if necessary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7150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6294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5438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715000" y="2895480"/>
            <a:ext cx="1828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629400" y="2895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>
            <a:off x="7162920" y="3505320"/>
            <a:ext cx="304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848720" y="51814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8534520" y="3962520"/>
            <a:ext cx="0" cy="12189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rot="18900000">
            <a:off x="3045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18900000">
            <a:off x="304560" y="2514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18900000">
            <a:off x="3045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600200" y="1905120"/>
            <a:ext cx="1522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EBC9F8-1C72-44A0-9160-413F005E3650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 simple cycle peaker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457200" y="1447560"/>
            <a:ext cx="51055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Capital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Rating: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B- to BB+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IR (T=6%):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T+350 to T+500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Leverage: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&lt;50%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Capital Structure: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Equity: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Total: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Service: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$28/kW-yr       $31/kW-yr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PV10: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$212/kW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$235/kW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Benefits: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Base Case      ($23/kW)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562720" y="1447920"/>
            <a:ext cx="320040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Enron PRM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BBB- &amp; Higher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T+150 to T+250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60%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75%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$270/kW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$337/kW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$180/kW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$113/kW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$26/kW-yr        $35/kW-yr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$221/kW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$297/kW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+$36/kW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+$27/kW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E857C4-4C41-4F7C-B0F0-CBA0CDADC5C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Book Value vs. Debt Outstanding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1219320" y="1905120"/>
          <a:ext cx="685800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905120"/>
                    <a:ext cx="685800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1371240" y="4952520"/>
            <a:ext cx="6553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risk position is greatest in the middle years of the project’s life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will likely refinance as soon as the capital markets offer more favorable terms than Enron’s deal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032010-C5CA-47DC-BE4B-AA7E20C327F0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2000-03-28T20:43:02Z</dcterms:created>
  <dc:creator>Ben Rogers</dc:creator>
  <dc:description/>
  <dc:language>en-US</dc:language>
  <cp:lastModifiedBy>Ben Rogers</cp:lastModifiedBy>
  <cp:lastPrinted>2000-03-30T12:25:55Z</cp:lastPrinted>
  <dcterms:modified xsi:type="dcterms:W3CDTF">2000-03-31T11:55:44Z</dcterms:modified>
  <cp:revision>42</cp:revision>
  <dc:subject/>
  <dc:title>Merchant Plant Price Risk  Management Products</dc:title>
</cp:coreProperties>
</file>