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CE4A2D-77BE-4B92-B987-1391903CD62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A4593D-366A-4368-B54F-D6FF655AD5B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1A6761-A6F1-47DD-BF9A-BA459F1E6AD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2819160" y="61722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CCC7CE-552C-4A20-8634-76DAC371FAF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440" y="35809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 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47920" y="5105160"/>
            <a:ext cx="6400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Entergy Wholesale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March 30,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D47C9B-097A-4B8E-986A-8EAEE325017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Commercial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puts Enron’s credit on the 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Achieve investment grade rating for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participation characterized as a PRM contract, not a guarantee of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make additional payments when required or lose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Short cure periods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Mortgage on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refinance, taking Enron out of credit support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5331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8900000">
            <a:off x="5331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E31C14-AE88-47B1-93E8-40BAF359B9C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Confidentiality agreement; exclusivity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Entergy’s candidate projects: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equipment, location, pro-forma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how the Project is currently financed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3rd party security features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to present structure &amp; fee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30 days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bankers, rating agencies, marketing, closing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6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5331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2285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8900000">
            <a:off x="5331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A9F3D3-211A-456C-B625-6EED57A81F3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generators face significant financial hurdles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credit ratings at project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 coverage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leverage ratios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Double leverage: parent and project sub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particularly true for mid-merit and peaking units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financial community seems fixated on intrinsic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Profits from energy sales dominate the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Minimal consideration for extrinsic value (optionality)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Possible reasons for this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familiarity with underlying commodity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Lack of conviction around modeled future price 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Uncertainty with collateral valuations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17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D9C28F-141E-481F-9E51-94E6B58C321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Unlike other lenders, Enron can: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 the commodity price risk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Take possession of and operate the collateral to our best commercial advantage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 more creative with debtor restructurings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can consider other commodity and geographic alternatives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overall objective is to protect MTM earnings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obvious commercial opportunity for Enron to assist merchant generators to access lower cost of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Absorb some merchant price line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Step inside capital markets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only valuable to merchant generators if we can accomplish an investment grade rating, or at a minimum higher leverage at project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8B34F4-BD85-4CD0-92F9-1454B8693ED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4400" y="11430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commodity price risk management contracts designed to provide a minimum  amount of commodity revenues sufficient to meet at least 1.0x debt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 a par amount of bonds Enron will specify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Our obligations must not be considered a guarantee of debt or hit Enron’s credit or balance sheet on any basis other than commodity price risk management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under the contracts are in reality loans that must be repaid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owed to Enron under any contract will be secured by a second mortgage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Subordinate only to senior bonds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Exercisable after fairly short cure period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financial only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physical delivery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Non-invasive on plant operations,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2742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617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685800" y="548604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1B18CC-2C24-4A49-8C95-55F01830F63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supports a financing in the 144a or public debt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 terms: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 amount and amortization schedule to be determined by Enron (goal is 60% to 75% leverage)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ABT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sweep provisions comparable to industry 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Enron has sold equity a put option on the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is incented to walk when asset value is less than debt outstanding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is really designed to bridge the time period until equity can go back to the capital markets on more favorable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533160" y="2361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5331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2062DF-A66E-4215-B2C5-3EA0E63305B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1440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takes merchant price risk.  Lower than expected markets will likely bring pressure on Project’s ability to repay monies owed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Risks not covered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Risk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Mitigant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Construction completion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EPC contractor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operation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Operator and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Explosion, fire, etc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interruption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availability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of the risks not covered by Enron are typically covered by other parties for merchant generators in the normal course of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617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A00461-41DB-4743-9CFC-40281E7C197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4191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EPMI’s structure assures that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 &gt; O&amp;M and 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puts Enron’s credit on merchant price line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Equity’s option to repay shortfalls are the same both pre &amp; post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Before, equity had to decide whether or not to default on debt.  Now equity must decide whether or not to default on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a credit position comparable to senior secured, but on more favorable terms to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Higher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market windows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bp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43600" y="1905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19920" y="32004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L.L.C.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100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3244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2388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467480" y="3200400"/>
            <a:ext cx="13716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Option, but not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obligation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make up short-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629400" y="3886200"/>
            <a:ext cx="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629400" y="4191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62940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629400" y="51814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010280" y="41148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1.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010280" y="45720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2. 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010280" y="510552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3.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4952520" y="4876920"/>
            <a:ext cx="167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4952880" y="441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648320" y="4114800"/>
            <a:ext cx="6858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334120" y="426708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334120" y="464832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repayment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486400" y="39625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7150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6294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5438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715000" y="2895480"/>
            <a:ext cx="182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629400" y="2895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7162920" y="3505320"/>
            <a:ext cx="304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848720" y="51814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8534520" y="3962520"/>
            <a:ext cx="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3045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3045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8900000">
            <a:off x="3045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600200" y="1905120"/>
            <a:ext cx="152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C3A5CC-0824-4A12-8D62-6FF0516B6DE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447560"/>
            <a:ext cx="5105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Capital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B- to BB+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(T=6%):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T+350 to T+500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Leverage: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&lt;50%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Capital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Equity: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Service: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$28/kW-yr       $31/kW-yr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PV10: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$212/kW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$235/kW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Benefits: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Case      ($23/kW)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562720" y="1447920"/>
            <a:ext cx="3200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Enron PRM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BBB- &amp;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T+150 to T+250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60%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75%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$270/kW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$337/kW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$180/kW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$113/kW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$26/kW-yr        $35/kW-yr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$221/kW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$297/kW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+$36/kW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+$27/kW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3F6A25-1A1C-4628-8593-E0BE58F32B9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1219320" y="190512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90512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371240" y="4952520"/>
            <a:ext cx="6553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position is greatest in the middle years of the project’s life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will likely refinance as soon as the capital markets offer more favorable terms than Enron’s deal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00E7B7-6436-4FA1-9212-75751E9B7A2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2000-03-28T20:43:02Z</dcterms:created>
  <dc:creator>Ben Rogers</dc:creator>
  <dc:description/>
  <dc:language>en-US</dc:language>
  <cp:lastModifiedBy>Ben Rogers</cp:lastModifiedBy>
  <cp:lastPrinted>2000-03-30T12:25:55Z</cp:lastPrinted>
  <dcterms:modified xsi:type="dcterms:W3CDTF">2000-03-30T13:53:03Z</dcterms:modified>
  <cp:revision>40</cp:revision>
  <dc:subject/>
  <dc:title>Merchant Plant Price Risk  Management Products</dc:title>
</cp:coreProperties>
</file>