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png" ContentType="image/png"/>
  <Override PartName="/ppt/media/image3.wmf" ContentType="image/x-wmf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/>
          </p:nvPr>
        </p:nvSpPr>
        <p:spPr>
          <a:xfrm>
            <a:off x="4668480" y="1981080"/>
            <a:ext cx="37926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DDCCD09-1B7B-4C93-ACB0-1578767850C8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D6E5A7E-FD14-4A83-B50B-4A87CCCA6C0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1A209EA-304B-4EBF-ABC7-D21605AE9983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095880" y="617220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2CD53CC-9FEF-4598-B312-D72D436EC59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8077320" y="5877000"/>
          <a:ext cx="825480" cy="825480"/>
        </p:xfrm>
        <a:graphic>
          <a:graphicData uri="http://schemas.openxmlformats.org/presentationml/2006/ole">
            <p:oleObj r:id="rId2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3"/>
                  <a:stretch/>
                </p:blipFill>
                <p:spPr>
                  <a:xfrm>
                    <a:off x="8077320" y="5877000"/>
                    <a:ext cx="825480" cy="8254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showMasterSp="0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440" y="3580920"/>
            <a:ext cx="80010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Plant Finance </a:t>
            </a:r>
            <a:br>
              <a:rPr sz="3600"/>
            </a:b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Price Risk Management Products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447920" y="5105160"/>
            <a:ext cx="6400800" cy="10666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lnSpc>
                <a:spcPct val="100000"/>
              </a:lnSpc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Entergy Power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 algn="ctr">
              <a:lnSpc>
                <a:spcPct val="100000"/>
              </a:lnSpc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March 30, 2000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16" name="ENE_C_WHI" descr=""/>
          <p:cNvPicPr/>
          <p:nvPr/>
        </p:nvPicPr>
        <p:blipFill>
          <a:blip r:embed="rId1"/>
          <a:stretch/>
        </p:blipFill>
        <p:spPr>
          <a:xfrm>
            <a:off x="3149640" y="380880"/>
            <a:ext cx="2852640" cy="2863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A461485-EDED-4725-91F5-624BD6FB92E5}" type="slidenum">
              <a:t>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685800" y="45684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Commercial Objectives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Structure puts Enron’s credit on merchant price line risk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Achieve investment grade rating for project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participation characterized as a PRM contract, not a guarantee of debt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make additional payments when required or lose plant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Short cure periods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Mortgage on asset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Incent, but not obligate equity to refinance, taking Enron out of credit support role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6" name=""/>
          <p:cNvSpPr/>
          <p:nvPr/>
        </p:nvSpPr>
        <p:spPr>
          <a:xfrm rot="18900000">
            <a:off x="533160" y="2133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7" name=""/>
          <p:cNvSpPr/>
          <p:nvPr/>
        </p:nvSpPr>
        <p:spPr>
          <a:xfrm rot="18900000">
            <a:off x="533160" y="31237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8" name=""/>
          <p:cNvSpPr/>
          <p:nvPr/>
        </p:nvSpPr>
        <p:spPr>
          <a:xfrm rot="18900000">
            <a:off x="533160" y="3809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 rot="18900000">
            <a:off x="533160" y="5105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C37AA4F5-BD58-4665-BB1A-83454C185DBA}" type="slidenum">
              <a:t>10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Next Steps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Confidentiality agreement; exclusivity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Identify Entergy’s candidate projects: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equipment, location, pro-forma costs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Research how the Project is currently financed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identify 3rd party security features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to present structure &amp; fee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30 days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Investment bankers, rating agencies, marketing, closing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6 months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2" name=""/>
          <p:cNvSpPr/>
          <p:nvPr/>
        </p:nvSpPr>
        <p:spPr>
          <a:xfrm rot="18900000">
            <a:off x="533160" y="21333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3" name=""/>
          <p:cNvSpPr/>
          <p:nvPr/>
        </p:nvSpPr>
        <p:spPr>
          <a:xfrm rot="18900000">
            <a:off x="533160" y="2437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4" name=""/>
          <p:cNvSpPr/>
          <p:nvPr/>
        </p:nvSpPr>
        <p:spPr>
          <a:xfrm rot="18900000">
            <a:off x="533160" y="3200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 rot="18900000">
            <a:off x="533160" y="38858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rot="18900000">
            <a:off x="533160" y="4571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EBDFBCFE-7467-40F2-A8A1-D667DAE7DE58}" type="slidenum">
              <a:t>11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Overview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914400" y="990720"/>
            <a:ext cx="777240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Merchant generators face significant financial hurdles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Low credit ratings at project level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 coverage requirements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Low leverage ratios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is particularly true for mid-merit and peaking units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The financial community seems fixated on intrinsic value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Profits from energy sales dominate the analysis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Minimal consideration for extrinsic value (optionality)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Possible reasons for this include: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familiarity with underlying commodity markets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Lack of conviction around modeled future price lines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Uncertainty with collateral valuations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rot="18900000">
            <a:off x="761760" y="109188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 rot="18900000">
            <a:off x="761760" y="2666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 rot="18900000">
            <a:off x="761760" y="33523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 rot="18900000">
            <a:off x="761760" y="47239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5C1236-70A1-45E5-A1C5-A21020CB0531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Perspective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914400" y="1066320"/>
            <a:ext cx="7772400" cy="49532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Unlike other lenders, Enron can: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Manage the commodity price risk position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Take possession of and operate the collateral to our best commercial advantage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 more creative with debtor restructurings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can consider other commodity and geographic alternatives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overall objective is to protect MTM earnings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represents an obvious commercial opportunity for Enron to assist merchant generators to access lower cost of capital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Absorb some merchant price line risk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Step inside capital markets pricing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Concept is only valuable to merchant generators if we can accomplish an investment grade rating, or at a minimum higher leverage at project level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 rot="18900000">
            <a:off x="761760" y="12060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 rot="18900000">
            <a:off x="761760" y="31237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 rot="18900000">
            <a:off x="761760" y="43430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B457F40A-2E8F-4B19-A6E8-8892D53E169A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/>
          </p:nvPr>
        </p:nvSpPr>
        <p:spPr>
          <a:xfrm>
            <a:off x="914400" y="1066680"/>
            <a:ext cx="7772400" cy="5181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will enter into commodity price risk management contracts designed to provide a minimum  amount of commodity revenues sufficient to meet at least 1.0x debt service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On a par amount of bonds Enron will specify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Our obligations must not be considered a guarantee of debt or hit Enron’s credit or balance sheet on any basis other then commodity price risk management contract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Payments under the contracts are in reality loans that must be repaid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Payments owed to Enron under any contract will be secured by a second mortgage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Subordinate only to senior bonds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Exercisable after fairly short cure period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ultimate hammer over equity is the mortgage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 rot="18900000">
            <a:off x="761760" y="118080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 rot="18900000">
            <a:off x="761760" y="26665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 rot="18900000">
            <a:off x="7617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 rot="18900000">
            <a:off x="761760" y="57146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 rot="18900000">
            <a:off x="761760" y="35049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511F0C5-B52D-4197-8036-5FEFE9DD6219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609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Basic Business Deal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/>
          </p:nvPr>
        </p:nvSpPr>
        <p:spPr>
          <a:xfrm>
            <a:off x="685800" y="1676520"/>
            <a:ext cx="7772400" cy="44193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product support a financing in the 144a or public debt markets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Loan terms: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20 years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Par amount and amortization schedule to be determined by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ABT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sweep provisions comparable to industry standards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In essence, Enron has sold equity a put option of the project to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is incented to walk when asset value is less than debt outstanding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51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Product concept is really designed to bridge the time period until equity can go back to the capital markets on more favorable terms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CCFD445-E236-4945-978E-429DD46985A6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685800" y="406080"/>
            <a:ext cx="7772400" cy="762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 Allocation of Project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914400" y="1523520"/>
            <a:ext cx="7772400" cy="4496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takes merchant price risk.  Lower then expected markets will likely bring pressure on Projects ability to repay monies owed to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601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Risks not covered by Enron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imes New Roman"/>
              </a:rPr>
              <a:t>	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Risk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</a:t>
            </a: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Mitigant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Construction completion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EPC contractor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operation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Operator and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Explosion, fire, etc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Business interruption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Unit availability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Market based LD insurance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spcBef>
                <a:spcPts val="499"/>
              </a:spcBef>
              <a:buNone/>
              <a:tabLst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51"/>
              </a:spcBef>
              <a:buNone/>
              <a:tabLst>
                <a:tab algn="l" pos="0"/>
                <a:tab algn="l" pos="1549440"/>
                <a:tab algn="l" pos="377028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Most of the risks not covered by Enron are typically covered in the normal course of business for merchant generators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 rot="18900000">
            <a:off x="761760" y="16761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rot="18900000">
            <a:off x="761760" y="29714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 rot="18900000">
            <a:off x="761760" y="518112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7A3B66C-4454-41A2-9687-F9F0FAC22934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85800" y="533520"/>
            <a:ext cx="7772400" cy="761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Flow Diagram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/>
          </p:nvPr>
        </p:nvSpPr>
        <p:spPr>
          <a:xfrm>
            <a:off x="457200" y="1371600"/>
            <a:ext cx="4191120" cy="4952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EPMI’s structure assures that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revenues &gt; O&amp;M and debt service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This puts Enron’s credit on merchant price line assumptions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Equity’s option to repay shortfalls are the same both pre &amp; post Enron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Before, equity had to decide whether or not to default on debt.  Now equity must decide whether or not to default on Enron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 assumes a credit position comparable to senior secured, but on more favorable terms to equity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Higher leverage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Longer term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No market windows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 Black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Net bp savings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lnSpc>
                <a:spcPct val="100000"/>
              </a:lnSpc>
              <a:spcBef>
                <a:spcPts val="34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943600" y="1905120"/>
            <a:ext cx="1371600" cy="30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 Revenues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6019920" y="3200400"/>
            <a:ext cx="11430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Project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L.L.C.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54100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63244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ICAP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7238880" y="2362320"/>
            <a:ext cx="609840" cy="38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Other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7467480" y="3200400"/>
            <a:ext cx="1371600" cy="68580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Option, but not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obligation to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make up short-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fall in $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6629400" y="3886200"/>
            <a:ext cx="0" cy="1295280"/>
          </a:xfrm>
          <a:prstGeom prst="line">
            <a:avLst/>
          </a:prstGeom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6629400" y="41911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629400" y="464832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6629400" y="5181480"/>
            <a:ext cx="30492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7010280" y="41148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1. O&amp;M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5" name=""/>
          <p:cNvSpPr/>
          <p:nvPr/>
        </p:nvSpPr>
        <p:spPr>
          <a:xfrm>
            <a:off x="7010280" y="457200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2. Debt Service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7010280" y="5105520"/>
            <a:ext cx="83844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3. Equity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 flipH="1">
            <a:off x="4952520" y="4876920"/>
            <a:ext cx="16765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 flipV="1">
            <a:off x="4952880" y="4419720"/>
            <a:ext cx="0" cy="45720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648320" y="4114800"/>
            <a:ext cx="685800" cy="3049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EPMI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334120" y="4267080"/>
            <a:ext cx="12189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5334120" y="4648320"/>
            <a:ext cx="121896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repayment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5486400" y="3962520"/>
            <a:ext cx="99072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if necessary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57150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6294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543800" y="2666880"/>
            <a:ext cx="0" cy="22860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>
            <a:off x="5715000" y="2895480"/>
            <a:ext cx="1828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6629400" y="2895480"/>
            <a:ext cx="0" cy="30492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2286000" y="2514600"/>
            <a:ext cx="7632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 flipH="1">
            <a:off x="7162920" y="3505320"/>
            <a:ext cx="304560" cy="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7848720" y="5181480"/>
            <a:ext cx="68580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 flipV="1">
            <a:off x="8534520" y="3962520"/>
            <a:ext cx="0" cy="1218960"/>
          </a:xfrm>
          <a:prstGeom prst="line">
            <a:avLst/>
          </a:prstGeom>
          <a:ln w="2844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 rot="18900000">
            <a:off x="304560" y="14475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 rot="18900000">
            <a:off x="304560" y="251424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 rot="18900000">
            <a:off x="304560" y="4190760"/>
            <a:ext cx="99720" cy="88920"/>
          </a:xfrm>
          <a:prstGeom prst="rect">
            <a:avLst/>
          </a:prstGeom>
          <a:solidFill>
            <a:srgbClr val="ffe80f"/>
          </a:solidFill>
          <a:ln w="648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2120" bIns="4212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1676520" y="1905120"/>
            <a:ext cx="75960" cy="0"/>
          </a:xfrm>
          <a:prstGeom prst="line">
            <a:avLst/>
          </a:prstGeom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A4A0EBE6-2307-48B2-B171-A691450BEDDA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685800" y="609480"/>
            <a:ext cx="7772400" cy="533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Example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457200" y="1447560"/>
            <a:ext cx="5105520" cy="43434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85000" lnSpcReduction="9999"/>
          </a:bodyPr>
          <a:p>
            <a:pPr marL="343080" indent="-343080" algn="ctr">
              <a:lnSpc>
                <a:spcPct val="10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Capital Markets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Rating: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   B- to BB+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IR (T=6%):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T+350 to T+500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Leverage: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&lt;50%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Capital Structure: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Equity: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$225/kW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Total: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Debt Service: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$28/kW-yr       $31/kW-yr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PV10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$212/kW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$235/kW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 Benefits: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Base Case      ($23/kW)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5562720" y="1447920"/>
            <a:ext cx="3200400" cy="4343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Enron PRM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BBB- &amp; Higher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T+150 to T+250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60%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75%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$270/kW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$337/kW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$180/kW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</a:t>
            </a: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Arial Black"/>
              </a:rPr>
              <a:t>$113/kW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$450/kW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$450/kW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$26/kW-yr        $35/kW-yr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$221/kW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$297/kW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+$36/kW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         +$27/kW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1EA8FC3-0AA6-4044-BCC6-3EE81638DAC1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Book Value vs. Debt Outstanding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80" name=""/>
          <p:cNvGraphicFramePr/>
          <p:nvPr/>
        </p:nvGraphicFramePr>
        <p:xfrm>
          <a:off x="1219320" y="1905120"/>
          <a:ext cx="6858000" cy="27622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8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219320" y="1905120"/>
                    <a:ext cx="6858000" cy="27622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82" name=""/>
          <p:cNvSpPr/>
          <p:nvPr/>
        </p:nvSpPr>
        <p:spPr>
          <a:xfrm>
            <a:off x="2362320" y="3581280"/>
            <a:ext cx="1295280" cy="2667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ENA Risk Basis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2"/>
          <p:cNvSpPr>
            <a:spLocks noGrp="1"/>
          </p:cNvSpPr>
          <p:nvPr>
            <p:ph/>
          </p:nvPr>
        </p:nvSpPr>
        <p:spPr>
          <a:xfrm>
            <a:off x="1371240" y="4952520"/>
            <a:ext cx="655308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Enron’s risk position is greatest in the middle years of the Project’s life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 Black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Arial Black"/>
              </a:rPr>
              <a:t>Equity will likely refinance as soon as the capital markets offer more favorable terms than Enron’s deal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D2E16B8-5804-4B81-AAA8-FA27C2637E05}" type="slidenum">
              <a:t>9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763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2000-03-28T20:43:02Z</dcterms:created>
  <dc:creator>Ben Rogers</dc:creator>
  <dc:description/>
  <dc:language>en-US</dc:language>
  <cp:lastModifiedBy>Ben Rogers</cp:lastModifiedBy>
  <cp:lastPrinted>2000-03-29T20:12:40Z</cp:lastPrinted>
  <dcterms:modified xsi:type="dcterms:W3CDTF">2000-03-29T23:57:30Z</dcterms:modified>
  <cp:revision>30</cp:revision>
  <dc:subject/>
  <dc:title>Merchant Plant Price Risk  Management Products</dc:title>
</cp:coreProperties>
</file>