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8A7CF2-5782-4EFA-85AE-CB0933B6587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F3D15C-1134-40FD-92D2-1935E83003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1325C0-4C50-432A-BF55-6F8DC9814DE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367B4D-C539-4BB0-A563-2BE0255E4FC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8520"/>
            <a:ext cx="1600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1F90A7-88EB-431D-AFF9-B9154ECD8DF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Answering Key Strategic Plant Acquisition Questions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Infocast Plant Acquisition Conference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2/28 - 3/1 Orlando, Florida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81120"/>
            <a:ext cx="64008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 Black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Vice President, ENA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503520" y="609480"/>
            <a:ext cx="20494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0B0323-E6DD-4055-8C90-B517EB1AA84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knows exactly what the future holds for environmental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will be the cost of compliance?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NOx traded at $7000/ton, if you could find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sensitive is your pro-forma to environmental issues?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3048120"/>
            <a:ext cx="259092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CB92CF-5714-4615-A124-FCB78CFE91A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fixed asset is a fixed target for: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ISO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of these risks are unhedgeable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Diversification could be the key to survival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3352680"/>
            <a:ext cx="228600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C8C023-D049-4550-BFA5-900AE9B11D9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lights are to stay on, someone has to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Size is everything in the game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push the envelope of monopoly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through asset, location, fuel diversification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returns will be a function of asset optimization against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81080"/>
            <a:ext cx="289548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C136D9-7351-472E-8CA5-852E5A32934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Could fit with the dominant national generator theme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wants to be AES &amp;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Yet EIX, NSP, SO, REI have yet to realize benefits of asset strategy in stock price…why do we think an IPO would realize it?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capital markets seem to be ignoring heavy industry lately in favor of NASDAQ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risk is that someone beats you to the market and performs poorly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2590920"/>
            <a:ext cx="10666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69CACA-07CC-4BFA-BC36-AE973872824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IPO Goal: 40-50x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523880" y="2133720"/>
          <a:ext cx="64008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133720"/>
                    <a:ext cx="64008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8E67D4-94E1-4647-A71D-198921E3B23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Ride the auction 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someone that will pay you for the opportunity to be large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is cost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It’s hard to beat a national player at auction and then resell at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Reliant buys Sithe/GPU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Must be creative to execute, extract value in other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2971800"/>
            <a:ext cx="358164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7081BB-7F28-4535-A352-FFA8AE03952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regional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modern business dynamic seems to be heading in a direction of “winner take 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(#1 or #2 or out)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 Co’s - very few will grow into their valuations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to gain increasing margins as you gain 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players by definition lack the flexibility and scope to compete in this dynamic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3505320"/>
            <a:ext cx="358164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1CCC0F-D97A-472E-9B0B-5D82BC622B1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can’t hedge/manage something until you know what it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Run stochastics against equity returns, ability to meet end game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Determine what effects your business most dramatically and act accordingly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Transact, don’t worry too much about what the other side is doing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1905120"/>
            <a:ext cx="2590920" cy="5331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6E76B2-2871-4E95-AAC7-764E2BB0BC9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its difficult to build…hire it!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has spent hundreds of $ millions in risk analysis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you afford to do the same?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trader/deal-maker will cost you $$, but nothing when compared to your initial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partnership has an alignment of interests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does not mean guarantees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Negotiate deals…you’ll get better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2362320"/>
            <a:ext cx="1828800" cy="3045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D43EB5-6146-483D-BB8D-2A2525A862F6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Creation Process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must be viewed as “real” options with the ability to convert one form of energy to another.  The valuation of power plants can be modeled as a strip of spark spread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options are calculated based upon the volatility of prices in the applicable energy commodity market(s)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are multi-dimensional optimization problems and cannot be analyzed in a single variable 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multi-commodity and intra-commodity price movements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Operational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Behavior of competitors (game theory)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Intangible considerations (regulatory, legal)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Replacement economics, technology improvements,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 indicates that plants have value even when not on the margin (intrinsic vs. extrinsic value)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2FC52A-6FFA-4BFE-9775-474C002D22F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Subjects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end-game?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605742-5044-4840-859F-C6DC6B810C2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Methodology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Intrinsic vs. Extrinsic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44CEC8-11CF-4455-87BC-4616F993B887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enjoy high multiples because of their growth 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do not wait for auctions, they 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growth story?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Feed the beast with permitted sites, slots in turbine que,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Build or hire a trading and risk management function to help optimize earnings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merging with another IPP player to gain scale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assets for shares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First IPO could set standard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2666880"/>
            <a:ext cx="259092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DBD1B1-7837-4159-87DA-EAC6197EF9A0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28195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752480" y="44197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3505320"/>
            <a:ext cx="13716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81680" y="350532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5105520"/>
            <a:ext cx="152388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6" name=""/>
          <p:cNvCxnSpPr>
            <a:stCxn id="95" idx="0"/>
            <a:endCxn id="93" idx="2"/>
          </p:cNvCxnSpPr>
          <p:nvPr/>
        </p:nvCxnSpPr>
        <p:spPr>
          <a:xfrm flipV="1">
            <a:off x="4952520" y="4128840"/>
            <a:ext cx="1080" cy="9626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7" name=""/>
          <p:cNvSpPr/>
          <p:nvPr/>
        </p:nvSpPr>
        <p:spPr>
          <a:xfrm>
            <a:off x="5638680" y="36576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38320" y="396252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67280" y="33526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9920" y="40384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4343400"/>
            <a:ext cx="10666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895480"/>
            <a:ext cx="10670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3352320" y="3352320"/>
            <a:ext cx="83844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3429000" y="38862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3581280" y="4114800"/>
            <a:ext cx="91440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38480" y="2819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5812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2520" y="44956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24080" y="39625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36392C-0707-4B7F-B493-EB50F085EC6E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grow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exchanging services for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POLR service to Wires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customers for assets to Customer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services, derivatives, basis hedges to Trading Co. for assets, sites, que slots, development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Only way to optimize your strength is through a trading and marketing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2971800"/>
            <a:ext cx="396216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330DDB-A6A3-449D-8695-263D33990D42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Headlines: 1996/2000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4191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to Acquire Interest in Centragas Natural Gas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Capital &amp; Trade Resources Finances Buyout of Hardy Oil &amp; Gas, USA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Enron/Amoco Solar to Form Solar Rooftop Joint Venture in 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Announces Plans to Develop Gas Processing Plant in Vietnam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Acquires Interest in Dominican Republic Power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Purchase Shares of Portland General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Northern Border Partners, LP Invests in Coal Slurry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Signs Energy Conversion Agreement with 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4190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Launched EnronCredit.com, the First Real Time Credit Dept. for B2B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Wins 3-Yr. Contract to Stream Broadband Content for Digital Entertainment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Chase Manhattan Bank Sign Long-term Energy Management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Sun Microsystems, Inc. Team to Accelerate Adoption of Broadband Internet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Launches Global Web-Based Commodity Trading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Entity to Purchase Las Vegas 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Communications Introduces Global Bandwidth Commidity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Energy Services Sells Wholesale Energy Marketing Operations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Assets, commodity,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292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Retail, internet, 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2A0061-9343-4614-A032-5E006265AB15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47920" y="1752480"/>
            <a:ext cx="9903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AZX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55627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1997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1999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14600" y="1828800"/>
            <a:ext cx="0" cy="3581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14600" y="5410080"/>
            <a:ext cx="5715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2971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3429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733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19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4572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952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819520" y="2057400"/>
            <a:ext cx="2057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2057400"/>
            <a:ext cx="29718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19520" y="2514600"/>
            <a:ext cx="50292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289548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2895480"/>
            <a:ext cx="29718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3124080"/>
            <a:ext cx="38098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3124080"/>
            <a:ext cx="121932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3276720"/>
            <a:ext cx="19814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3505320"/>
            <a:ext cx="27432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14800" y="3886200"/>
            <a:ext cx="3200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91320" y="434340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52880" y="4724280"/>
            <a:ext cx="28958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0" y="5105520"/>
            <a:ext cx="9907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15200" y="3886200"/>
            <a:ext cx="533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0880" y="5943600"/>
            <a:ext cx="2057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Growth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Cow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Mature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0" y="6095880"/>
            <a:ext cx="8380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6000" y="6324480"/>
            <a:ext cx="83808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0" y="6553080"/>
            <a:ext cx="8380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F83BD8-C4E4-427C-93A1-48D355F6C300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Opportunities with new business requires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seeks to continue to expand our wholesale business to raise that capital: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Retain leadership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beyond hubs into market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and manage risks related to our core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client-agency relationships versus principle counter-party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accomplish goals through: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Selective acquisition, origination of contractual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and other service relationships with IOU’s, LDC’s, merchant generators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marketing force and penetration into down-stream, mid-stream and up-stream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Continue to expand product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E0C780-1309-407E-BAF9-8F7397E958D6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your investing in a market area, wouldn’t a commercially equivalent contract get you to the same point?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example: (Index-power) - (Index-fuel) *10.000 is equivalent to a 10,000 HR generator in a market area determined by power and gas references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Creates mechanism for risk diversification for both generators and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5800" y="1905120"/>
            <a:ext cx="327672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A272F9-53DC-4A96-AB10-EC67945057E3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143000" y="160020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43000" y="4038480"/>
            <a:ext cx="2590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791320" y="167652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91320" y="4114800"/>
            <a:ext cx="2590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6668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7200" y="32767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143000" y="3276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32767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81280" y="41911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396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67652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5146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45720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Single CC Plant, 6,500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62720" y="4648320"/>
            <a:ext cx="3200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Portfolio equivalent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Monatize value of 6500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Convert portion of 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from price taking to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setting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008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724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29600" y="426708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MW's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91320" y="32767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5720" y="3276720"/>
            <a:ext cx="0" cy="838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0866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6705720" y="26668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70572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9152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391520" y="2057040"/>
            <a:ext cx="0" cy="609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391520" y="205740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01000" y="20574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743200" y="1600200"/>
            <a:ext cx="19810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 @ 6500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 for 5-years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181480" y="3352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18148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8148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71500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500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71500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57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83B566-D072-44C5-BFA3-A3814EBE8017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43000" y="220968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1,000 MW; 6,500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CC facility in SPP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248520" y="2133720"/>
            <a:ext cx="21333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SPP 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Com Ed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276720" y="3352680"/>
            <a:ext cx="31240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MW, 6,500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5-years referencing  Henry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&amp; day-ahead SPP 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500 MW, 8000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 referencing  PRB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day-ahead Com Ed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28800" y="5562720"/>
            <a:ext cx="4952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Net result is geographic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33720" y="29718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33720" y="37339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553080" y="37339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7467480" y="2895120"/>
            <a:ext cx="0" cy="838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F5004D-CA67-402A-AFB4-6031F297E5C6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648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auctions or development projects to date have been for baseload coal-fired or natural gas fired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These units are not mobile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have not just invested in assets, you have invested in a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begin with revenues… revenues begin with wholesale and retail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COGS or at best allow you to arb. MMBtu markets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905120"/>
            <a:ext cx="3657600" cy="12952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C4A728-1D4A-405E-BBE8-CACA7D179B2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an executory contract for emissions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price &amp; long-term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emissions credit price and technology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certainty; helps to price auction bids; hedge environmental cost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9480" y="2286000"/>
            <a:ext cx="358164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FF8FFE-9A94-4081-A396-CF573CEB5F57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Financing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assume merchant price line risk to support project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is non-invasive to equity pro-forma returns or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designed to “bridge” period required to develop earnings history &amp; refinance on more favorable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result: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grade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bps of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09480" y="2895480"/>
            <a:ext cx="3429000" cy="5335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CC7BDD-633A-49D7-B993-F386F7DF62C2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Baseload units are price-taking units because they are usually always in merit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Assuming you planned to be an efficient operator when you bought/built the units, then your investment is in a pro-forma price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will be determined by your ability to realize or exceed that line… this is a marketing business, NOT a operating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971800"/>
            <a:ext cx="373392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E0CC36-0B3A-4D35-9D74-9E8DB6FEF64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82844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just a variation of the regulated ROR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Your contract counter-party will try to reverse engineer and negotiate around your equity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were to toll through your plant, then why would we pay more than we would any other lender?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pay you to wear risk: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termination,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Nothing wrong with this business, just realize what your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3429000"/>
            <a:ext cx="36576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9403E1-0D7C-423B-A1BD-7B390616FD7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120" y="19810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own assets to support our commercial businesses”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the Enron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hedges against commodity pricing and physical flow related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can’t buy, we will manufacture an offer: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building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tolling from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marketing arrangements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Requires sophisticated risk management and pricing algorithms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4343400"/>
            <a:ext cx="38862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C95379-BCC9-48CB-B2E0-418D36683E0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pro-forma is a static, snapshot of your best market guess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economic dispatch model does a poor job of modeling: panic, regulatory intervention, hoarding, dumping, and seemingly irrational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Think of price lines in the context of their PV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of a curve shift is required to wipe out your equity?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120" y="1905120"/>
            <a:ext cx="327636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C1EEF5-C94F-40DB-873A-2C44D360CA4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Generators are conversion devices…converting fuel into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 the fuel cost and you have created a fixed price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real issue is correlation… What are the relative price movements, volatilities of fuel vs.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changes in correlation do to your equity returns?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62320"/>
            <a:ext cx="27432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96B0B4-7CE7-40E1-97FE-6F817E2AE31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major wholesale market participants prefer a firm product with liquidated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is, of course, at odds with mechanical equipment which will break at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LD’s in an illiquid market can kill you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investment is always at risk but if you limit credit to the LLC to protect yourself from market based LD’s, you may hinder your market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2743200"/>
            <a:ext cx="26668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7AEB6C-A022-4A71-B1B5-8E4C8189C64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2000-02-25T11:58:24Z</dcterms:created>
  <dc:creator>Ben Rogers</dc:creator>
  <dc:description/>
  <dc:language>en-US</dc:language>
  <cp:lastModifiedBy>Ben Rogers</cp:lastModifiedBy>
  <cp:lastPrinted>2000-02-25T22:01:53Z</cp:lastPrinted>
  <dcterms:modified xsi:type="dcterms:W3CDTF">2000-02-28T13:38:18Z</dcterms:modified>
  <cp:revision>38</cp:revision>
  <dc:subject/>
  <dc:title>Today’s Subject Effecting Merchant Generators</dc:title>
</cp:coreProperties>
</file>