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27.xml.rels" ContentType="application/vnd.openxmlformats-package.relationships+xml"/>
  <Override PartName="/ppt/slides/_rels/slide11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5B2FF78-69F6-40C6-919A-5FC9A9C4146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4778C9-A575-49FD-B90B-13262D89378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7010C0-2771-436C-BDC2-F446FA3C68F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5A3006-8D1A-47B9-AC5A-8DF482BD48E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6248520"/>
            <a:ext cx="16002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3BC04EA-7D4F-4EDE-953C-82F1C3F3654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200400"/>
            <a:ext cx="7772400" cy="144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Answering Key Strategic Plant Acquisition Questions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Infocast Plant Acquisition Conference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2/28 - 3/1 Orlando, Florida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1447920" y="5181120"/>
            <a:ext cx="6400800" cy="1295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Don Black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Vice President, ENA Origination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ENE_C_WHI" descr=""/>
          <p:cNvPicPr/>
          <p:nvPr/>
        </p:nvPicPr>
        <p:blipFill>
          <a:blip r:embed="rId1"/>
          <a:stretch/>
        </p:blipFill>
        <p:spPr>
          <a:xfrm>
            <a:off x="3503520" y="609480"/>
            <a:ext cx="2049480" cy="2057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D39A79-AFC9-475A-AFB4-E65CE254BCF8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Firm, LD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Environmental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3962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Who knows exactly what the future holds for environmental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will be the cost of compliance?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NOx traded at $7000/ton, if you could find 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How sensitive is your pro-forma to environmental issues?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09480" y="3048120"/>
            <a:ext cx="2590920" cy="3808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A2A413-6C69-44F0-A064-73526499D73E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Firm, LD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Environmental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Many others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fixed asset is a fixed target for: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Regulators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Environmentalists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Competitors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ISO effects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Some of these risks are unhedgeable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Diversification could be the key to survival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09480" y="3352680"/>
            <a:ext cx="2286000" cy="38124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34AA974-7FBC-47A1-A806-FC71BF1397E9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lights are to stay on, someone has to generate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Size is everything in the game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Need to push the envelope of monopoly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mitigation through asset, location, fuel diversification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Arbitrage returns will be a function of asset optimization against the grid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85800" y="1981080"/>
            <a:ext cx="2895480" cy="6858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7B7EB6-CB57-4F9C-A7F6-E53F44B658AE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Could fit with the dominant national generator theme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Everybody wants to be AES &amp; Calpine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Yet EIX, NSP, SO, REI have yet to realize benefits of asset strategy in stock price…why do we think an IPO would realize it?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capital markets seem to be ignoring heavy industry lately in favor of NASDAQ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Major risk is that someone beats you to the market and performs poorly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85800" y="2590920"/>
            <a:ext cx="1066680" cy="3808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40A51FF-A186-4212-B6E2-2DA92DEB1A90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IPO Goal: 40-50x Earnings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1523880" y="2133720"/>
          <a:ext cx="6400800" cy="3200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2133720"/>
                    <a:ext cx="6400800" cy="320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2F6E84-6A40-4C82-87C0-F1A8A811DF9F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 to a balance sheet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Ride the auction wave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 to someone that will pay you for the opportunity to be large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Key is cost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It’s hard to beat a national player at auction and then resell at profit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Reliant buys Sithe/GPU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Must be creative to execute, extract value in other ways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09480" y="2971800"/>
            <a:ext cx="3581640" cy="6094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C0031D-A456-4BA2-BCA7-6D394A2A2487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the end game?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generator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 to a balance sheet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Midsize regional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modern business dynamic seems to be heading in a direction of “winner take all”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Microsoft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 (#1 or #2 or out)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Internet Co’s - very few will grow into their valuations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Concept is to gain increasing margins as you gain size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Midsize players by definition lack the flexibility and scope to compete in this dynamic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09480" y="3505320"/>
            <a:ext cx="358164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D57F43F-E909-4E5E-944F-D1A3023752CB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You can’t hedge/manage something until you know what it 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Run stochastics against equity returns, ability to meet end game objectives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Determine what effects your business most dramatically and act accordingly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Transact, don’t worry too much about what the other side is doing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85800" y="1905120"/>
            <a:ext cx="2590920" cy="53316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C35B72-C024-40B0-A76E-45094304BBE8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Find help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its difficult to build…hire it!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has spent hundreds of $ millions in risk analysis and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Can you afford to do the same?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good trader/deal-maker will cost you $$, but nothing when compared to your initial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good partnership has an alignment of interests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does not mean guarantees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Negotiate deals…you’ll get better service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85800" y="2362320"/>
            <a:ext cx="1828800" cy="30456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0AD92E-22BD-45AD-B712-411270539AF5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Value Creation Process</a:t>
            </a:r>
            <a:br>
              <a:rPr sz="28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 Theory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Power plants must be viewed as “real” options with the ability to convert one form of energy to another.  The valuation of power plants can be modeled as a strip of spark spread options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Valuation of options are calculated based upon the volatility of prices in the applicable energy commodity market(s)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Power plants are multi-dimensional optimization problems and cannot be analyzed in a single variable world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multi-commodity and intra-commodity price movements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Operational constraints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Behavior of competitors (game theory)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Intangible considerations (regulatory, legal)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Replacement economics, technology improvements, etc.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 Theory indicates that plants have value even when not on the margin (intrinsic vs. extrinsic value)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C1FA43-6EBA-403D-B77B-3889D3F06E95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Today’s Subjects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end-game?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Direction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BE9A14-C931-4D67-8B3A-A9FFE791E541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Valuation Methodology</a:t>
            </a:r>
            <a:br>
              <a:rPr sz="32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Intrinsic vs. Extrinsic Value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C759B9-1E0F-40CB-A0C8-5BFAAA131948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Find help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 end game?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1148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Calpine, AES enjoy high multiples because of their growth story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Calpine, AES do not wait for auctions, they build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growth story?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Feed the beast with permitted sites, slots in turbine que, etc.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Build or hire a trading and risk management function to help optimize earnings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Consider merging with another IPP player to gain scale and scope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Exchange assets for shares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First IPO could set standard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09480" y="2666880"/>
            <a:ext cx="2590920" cy="38124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4591E1-ED92-4A12-B9B4-36E3E628D6D6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752480" y="2819520"/>
            <a:ext cx="18288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IPO Player 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752480" y="4419720"/>
            <a:ext cx="18288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IPO Player 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267080" y="3505320"/>
            <a:ext cx="13716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Co.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781680" y="3505320"/>
            <a:ext cx="18288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191120" y="5105520"/>
            <a:ext cx="1523880" cy="9144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Nationally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Recognized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6" name=""/>
          <p:cNvCxnSpPr>
            <a:stCxn id="95" idx="0"/>
            <a:endCxn id="93" idx="2"/>
          </p:cNvCxnSpPr>
          <p:nvPr/>
        </p:nvCxnSpPr>
        <p:spPr>
          <a:xfrm flipV="1">
            <a:off x="4952520" y="4128840"/>
            <a:ext cx="1080" cy="96264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97" name=""/>
          <p:cNvSpPr/>
          <p:nvPr/>
        </p:nvSpPr>
        <p:spPr>
          <a:xfrm>
            <a:off x="5638680" y="365760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H="1">
            <a:off x="5638320" y="396252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867280" y="3352680"/>
            <a:ext cx="6098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IPO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019920" y="4038480"/>
            <a:ext cx="3045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105520" y="4343400"/>
            <a:ext cx="10666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581280" y="2895480"/>
            <a:ext cx="106704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H="1" flipV="1">
            <a:off x="3352320" y="3352320"/>
            <a:ext cx="838440" cy="3812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3429000" y="3886200"/>
            <a:ext cx="762120" cy="457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3581280" y="4114800"/>
            <a:ext cx="91440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038480" y="281952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200400" y="358128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962520" y="449568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124080" y="3962520"/>
            <a:ext cx="5335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796E49A-57CD-4009-A230-F33EAF366BF4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Commercial strategies to accomplish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Know your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Find help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IPO end game?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Dominant National Player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Need to grow fast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Consider exchanging services for 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POLR service to Wires Co.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Exchange customers for assets to Customer Co.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Ancillary services, derivatives, basis hedges to Trading Co. for assets, sites, que slots, development 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Only way to optimize your strength is through a trading and marketing function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33520" y="2971800"/>
            <a:ext cx="396216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26863E9-990C-42F4-B8CB-337CF3A5E268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Enron Doing?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Headlines: 1996/2000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457200" y="1752480"/>
            <a:ext cx="4191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1996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Global Power &amp; Pipelines to Acquire Interest in Centragas Natural Gas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Capital &amp; Trade Resources Finances Buyout of Hardy Oil &amp; Gas, USA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Enron/Amoco Solar to Form Solar Rooftop Joint Venture in Japan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Corp. Announces Plans to Develop Gas Processing Plant in Vietnam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Global Power &amp; Pipelines Acquires Interest in Dominican Republic Power Project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Purchase Shares of Portland General Corp.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Northern Border Partners, LP Invests in Coal Slurry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Corp. Signs Energy Conversion Agreement with Guam Power Authority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4647960" y="1752480"/>
            <a:ext cx="4190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Launched EnronCredit.com, the First Real Time Credit Dept. for B2B Customers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Wins 3-Yr. Contract to Stream Broadband Content for Digital Entertainment Network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and Chase Manhattan Bank Sign Long-term Energy Management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and Sun Microsystems, Inc. Team to Accelerate Adoption of Broadband Internet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Launches Global Web-Based Commodity Trading Site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Entity to Purchase Las Vegas Cogeneration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Communications Introduces Global Bandwidth Commidity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914400" y="5638680"/>
            <a:ext cx="327672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Assets, commodity, finance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029200" y="5638680"/>
            <a:ext cx="327672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Retail, internet, broadband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0A1ECB-E122-4C36-BBE3-AB2BAF54659C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Enron Doing?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Evolution of Business Models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447920" y="1752480"/>
            <a:ext cx="990360" cy="38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EOG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GPG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ECT-Coal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ECT-Weather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AZX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EBS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666880" y="5562720"/>
            <a:ext cx="5715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1995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1996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1997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1998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1999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514600" y="1828800"/>
            <a:ext cx="0" cy="35812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514600" y="5410080"/>
            <a:ext cx="571500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362320" y="22860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362320" y="26668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362320" y="29718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362320" y="3200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362320" y="34290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362320" y="37339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362320" y="41911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362320" y="45720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362320" y="49528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819520" y="2057400"/>
            <a:ext cx="205740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876920" y="2057400"/>
            <a:ext cx="297180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819520" y="2514600"/>
            <a:ext cx="502920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819520" y="2895480"/>
            <a:ext cx="205740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876920" y="2895480"/>
            <a:ext cx="297180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819520" y="3124080"/>
            <a:ext cx="380988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629400" y="3124080"/>
            <a:ext cx="121932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867280" y="3276720"/>
            <a:ext cx="198144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105520" y="3505320"/>
            <a:ext cx="274320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114800" y="3886200"/>
            <a:ext cx="320040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791320" y="4343400"/>
            <a:ext cx="205740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952880" y="4724280"/>
            <a:ext cx="289584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858000" y="5105520"/>
            <a:ext cx="99072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315200" y="3886200"/>
            <a:ext cx="533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80880" y="5943600"/>
            <a:ext cx="2057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Growth 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Cash Cow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Mature 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286000" y="6095880"/>
            <a:ext cx="83808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286000" y="6324480"/>
            <a:ext cx="838080" cy="0"/>
          </a:xfrm>
          <a:prstGeom prst="line">
            <a:avLst/>
          </a:prstGeom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2286000" y="6553080"/>
            <a:ext cx="8380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AFEF10-FE56-49FC-A7D8-690CA597669C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Enron Doing?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Opportunities with new business requires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North America seeks to continue to expand our wholesale business to raise that capital: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Retain leadership position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 beyond hubs into market areas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Assume and manage risks related to our core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More client-agency relationships versus principle counter-party relationships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accomplish goals through: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Selective acquisition, origination of contractual positions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 management and other service relationships with IOU’s, LDC’s, merchant generators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 marketing force and penetration into down-stream, mid-stream and up-stream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Continue to expand product offering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EFBDEAF-29B9-4B22-8CEF-8B09FB8720B7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New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your investing in a market area, wouldn’t a commercially equivalent contract get you to the same point?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For example: (Index-power) - (Index-fuel) *10.000 is equivalent to a 10,000 HR generator in a market area determined by power and gas references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Creates mechanism for risk diversification for both generators and load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85800" y="1905120"/>
            <a:ext cx="3276720" cy="6094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B4D72A-6C27-41FA-9B96-F6B59B42A606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143000" y="160020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143000" y="4038480"/>
            <a:ext cx="2590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791320" y="167652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791320" y="4114800"/>
            <a:ext cx="25905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066680" y="34290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066680" y="28954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066680" y="24382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457200" y="327672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57200" y="274320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57200" y="22096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85800" y="1676520"/>
            <a:ext cx="3808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143000" y="3276720"/>
            <a:ext cx="16002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743200" y="32767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581280" y="4191120"/>
            <a:ext cx="5335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MW’s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981080" y="39625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676520" y="419112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2514600" y="419112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219320" y="45720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Single CC Plant, 6,500 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in market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562720" y="4648320"/>
            <a:ext cx="320040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Portfolio equivalent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Monatize value of 6500 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Convert portion of position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from price taking to price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setting profile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400800" y="419112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772400" y="419112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8229600" y="4267080"/>
            <a:ext cx="5335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MW's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791320" y="327672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705720" y="3276720"/>
            <a:ext cx="0" cy="8380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7086600" y="4191120"/>
            <a:ext cx="609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V="1">
            <a:off x="6705720" y="2666880"/>
            <a:ext cx="0" cy="6098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6705720" y="266688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391520" y="26668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flipV="1">
            <a:off x="7391520" y="2057040"/>
            <a:ext cx="0" cy="6094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391520" y="2057400"/>
            <a:ext cx="6094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8001000" y="2057400"/>
            <a:ext cx="0" cy="2057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743200" y="1600200"/>
            <a:ext cx="198108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Sell: 500 MW @ 6500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Buy: 250 MW @ 10,000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Buy: 250 MW @ 15,000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All for 5-years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181480" y="33526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181480" y="274320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181480" y="22096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715000" y="34290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715000" y="28954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715000" y="24382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257800" y="1676520"/>
            <a:ext cx="3808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3010C7-37D0-4797-8FA2-EF09AFFBD3FF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143000" y="2209680"/>
            <a:ext cx="213372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1,000 MW; 6,500 HR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CC facility in SPP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248520" y="2133720"/>
            <a:ext cx="213336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500 MW SPP CC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500 MW Com Ed Coal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276720" y="3352680"/>
            <a:ext cx="312408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Sell: 500 MW, 6,500 HR for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5-years referencing  Henry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Hub &amp; day-ahead SPP index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Buy: 500 MW, 8000 HR for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5-year referencing  PRB &amp;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day-ahead Com Ed index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828800" y="5562720"/>
            <a:ext cx="49528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Net result is geographic diversification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133720" y="2971800"/>
            <a:ext cx="0" cy="7621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2133720" y="373392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553080" y="373392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flipV="1">
            <a:off x="7467480" y="2895120"/>
            <a:ext cx="0" cy="8384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964CFA-74DC-4F17-B002-13D9CE8972A3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80880" y="198108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267080" y="1981080"/>
            <a:ext cx="46483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auctions or development projects to date have been for baseload coal-fired or natural gas fired generators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These units are not mobile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You have not just invested in assets, you have invested in a market area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Returns begin with revenues… revenues begin with wholesale and retail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Assets are COGS or at best allow you to arb. MMBtu markets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80880" y="1905120"/>
            <a:ext cx="3657600" cy="12952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F53026-2B90-44D9-A714-8B20DA3D271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New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Emission management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enter into an executory contract for emissions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Fixed price &amp; long-term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assumes emissions credit price and technology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Create certainty; helps to price auction bids; hedge environmental cost exposure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09480" y="2286000"/>
            <a:ext cx="3581640" cy="6858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FD73FBF-0ACD-4C38-8556-E563938E3A2C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New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Heat rate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Emission management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Financing assistance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assume merchant price line risk to support project credit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Product is non-invasive to equity pro-forma returns or plant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Product designed to “bridge” period required to develop earnings history &amp; refinance on more favorable terms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result: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Investment grade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More leverage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Longer terms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bps of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609480" y="2895480"/>
            <a:ext cx="3429000" cy="53352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97EB0D-1FFF-4E09-850A-2C9F36BC153F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want to be the low cost provider”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Baseload units are price-taking units because they are usually always in merit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Assuming you planned to be an efficient operator when you bought/built the units, then your investment is in a pro-forma price 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Returns will be determined by your ability to realize or exceed that line… this is a marketing business, NOT a operating business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85800" y="2971800"/>
            <a:ext cx="3733920" cy="6858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CABFA0B-94AD-447C-8A67-1245CE84AB6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440" y="1752120"/>
            <a:ext cx="380988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want to be the low cost provider”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build against long-term tolling/off-take agreements”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47960" y="1828440"/>
            <a:ext cx="380988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 just a variation of the regulated ROR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Your contract counter-party will try to reverse engineer and negotiate around your equity returns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Enron were to toll through your plant, then why would we pay more than we would any other lender?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pay you to wear risk: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termination, extension options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Nothing wrong with this business, just realize what your doing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85800" y="3429000"/>
            <a:ext cx="3657600" cy="99072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C1998F-B6C0-4270-9B00-7C470A83E5C9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is your business?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09120" y="1981080"/>
            <a:ext cx="3886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“I’m in the business of owning and operating assets”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want to be the low cost provider”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build against long-term tolling/off-take agreements”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“We own assets to support our commercial businesses”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 the Enron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Assets are hedges against commodity pricing and physical flow related risks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If Enron can’t buy, we will manufacture an offer: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by building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by tolling from others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by marketing arrangements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Requires sophisticated risk management and pricing algorithms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09480" y="4343400"/>
            <a:ext cx="3886200" cy="99072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CEDFA5-3E69-4D94-8EE2-BB41798F911F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40384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 pro-forma is a static, snapshot of your best market guess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 economic dispatch model does a poor job of modeling: panic, regulatory intervention, hoarding, dumping, and seemingly irrational behavior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Think of price lines in the context of their PV effect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How much of a curve shift is required to wipe out your equity?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62120" y="1905120"/>
            <a:ext cx="3276360" cy="6094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EB644C-728B-4C5E-A7F2-4F30714E359A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4648320" y="1981080"/>
            <a:ext cx="39621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Generators are conversion devices…converting fuel into electricity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Fix the fuel cost and you have created a fixed price offer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real issue is correlation… What are the relative price movements, volatilities of fuel vs. output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do changes in correlation do to your equity returns?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09480" y="2362320"/>
            <a:ext cx="2743200" cy="45720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9ABE8F-5005-4B00-A7CC-ED915FBE79CD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risks have you assumed?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Fuel price 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Firm, LD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major wholesale market participants prefer a firm product with liquidated damages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is, of course, at odds with mechanical equipment which will break at times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based LD’s in an illiquid market can kill you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investment is always at risk but if you limit credit to the LLC to protect yourself from market based LD’s, you may hinder your market access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85800" y="2743200"/>
            <a:ext cx="2666880" cy="380880"/>
          </a:xfrm>
          <a:prstGeom prst="rect">
            <a:avLst/>
          </a:prstGeom>
          <a:noFill/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62431F-065E-49B5-BE32-CF6DC7851E17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2000-02-25T11:58:24Z</dcterms:created>
  <dc:creator>Ben Rogers</dc:creator>
  <dc:description/>
  <dc:language>en-US</dc:language>
  <cp:lastModifiedBy>Ben Rogers</cp:lastModifiedBy>
  <cp:lastPrinted>2000-02-25T22:01:53Z</cp:lastPrinted>
  <dcterms:modified xsi:type="dcterms:W3CDTF">2000-02-28T13:17:07Z</dcterms:modified>
  <cp:revision>37</cp:revision>
  <dc:subject/>
  <dc:title>Today’s Subject Effecting Merchant Generators</dc:title>
</cp:coreProperties>
</file>