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_rels/presentation.xml.rels" ContentType="application/vnd.openxmlformats-package.relationships+xml"/>
  <Override PartName="/ppt/embeddings/oleObject1.xlsx" ContentType="application/vnd.openxmlformats-officedocument.spreadsheetml.sheet"/>
  <Override PartName="/ppt/media/image1.wmf" ContentType="image/x-wmf"/>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7.wmf" ContentType="image/x-wmf"/>
  <Override PartName="/ppt/media/image8.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01768907-C7CE-4FBE-8F34-9904D1325B3F}"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8EF371C-1CCD-49C7-8845-A6741E353734}"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wmf"/><Relationship Id="rId3"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 name=""/>
          <p:cNvSpPr/>
          <p:nvPr/>
        </p:nvSpPr>
        <p:spPr>
          <a:xfrm>
            <a:off x="0" y="2789280"/>
            <a:ext cx="9144000" cy="128124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ea typeface="Arial"/>
              </a:rPr>
              <a:t>Bush Tax and</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ea typeface="Arial"/>
              </a:rPr>
              <a:t> </a:t>
            </a:r>
            <a:endParaRPr b="0" lang="en-US" sz="2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ea typeface="Arial"/>
              </a:rPr>
              <a:t>	</a:t>
            </a:r>
            <a:r>
              <a:rPr b="0" lang="en-US" sz="2800" strike="noStrike" u="none">
                <a:solidFill>
                  <a:srgbClr val="000000"/>
                </a:solidFill>
                <a:effectLst/>
                <a:uFillTx/>
                <a:latin typeface="Arial"/>
                <a:ea typeface="Arial"/>
              </a:rPr>
              <a:t>	</a:t>
            </a:r>
            <a:r>
              <a:rPr b="0" lang="en-US" sz="2800" strike="noStrike" u="none">
                <a:solidFill>
                  <a:srgbClr val="000000"/>
                </a:solidFill>
                <a:effectLst/>
                <a:uFillTx/>
                <a:latin typeface="Arial"/>
                <a:ea typeface="Arial"/>
              </a:rPr>
              <a:t>	</a:t>
            </a:r>
            <a:r>
              <a:rPr b="0" lang="en-US" sz="2800" strike="noStrike" u="none">
                <a:solidFill>
                  <a:srgbClr val="000000"/>
                </a:solidFill>
                <a:effectLst/>
                <a:uFillTx/>
                <a:latin typeface="Arial"/>
                <a:ea typeface="Arial"/>
              </a:rPr>
              <a:t>	</a:t>
            </a:r>
            <a:r>
              <a:rPr b="1" lang="en-US" sz="2800" strike="noStrike" u="none">
                <a:solidFill>
                  <a:srgbClr val="000000"/>
                </a:solidFill>
                <a:effectLst/>
                <a:uFillTx/>
                <a:latin typeface="Arial"/>
                <a:ea typeface="Arial"/>
              </a:rPr>
              <a:t>Budget Plan</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
          <p:cNvSpPr/>
          <p:nvPr/>
        </p:nvSpPr>
        <p:spPr>
          <a:xfrm>
            <a:off x="0" y="0"/>
            <a:ext cx="9144000" cy="947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ea typeface="Times New Roman"/>
              </a:rPr>
              <a:t>UNDER THE BUSH TAX CUT PLAN, LOWER AND MIDDLE INCOME FAMILIES WILL SHOULDER LESS OF THE INCOME TAX BURDEN</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Times New Roman"/>
              </a:rPr>
              <a:t> </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grpSp>
        <p:nvGrpSpPr>
          <p:cNvPr id="20" name=""/>
          <p:cNvGrpSpPr/>
          <p:nvPr/>
        </p:nvGrpSpPr>
        <p:grpSpPr>
          <a:xfrm>
            <a:off x="-66600" y="685800"/>
            <a:ext cx="9210600" cy="6172200"/>
            <a:chOff x="-66600" y="685800"/>
            <a:chExt cx="9210600" cy="6172200"/>
          </a:xfrm>
        </p:grpSpPr>
        <p:grpSp>
          <p:nvGrpSpPr>
            <p:cNvPr id="21" name=""/>
            <p:cNvGrpSpPr/>
            <p:nvPr/>
          </p:nvGrpSpPr>
          <p:grpSpPr>
            <a:xfrm>
              <a:off x="-66600" y="685800"/>
              <a:ext cx="276120" cy="313920"/>
              <a:chOff x="-66600" y="685800"/>
              <a:chExt cx="276120" cy="313920"/>
            </a:xfrm>
          </p:grpSpPr>
          <p:sp>
            <p:nvSpPr>
              <p:cNvPr id="22" name=""/>
              <p:cNvSpPr/>
              <p:nvPr/>
            </p:nvSpPr>
            <p:spPr>
              <a:xfrm>
                <a:off x="-47520" y="685800"/>
                <a:ext cx="23796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3" name=""/>
              <p:cNvSpPr/>
              <p:nvPr/>
            </p:nvSpPr>
            <p:spPr>
              <a:xfrm>
                <a:off x="-66600" y="68580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4" name=""/>
            <p:cNvGrpSpPr/>
            <p:nvPr/>
          </p:nvGrpSpPr>
          <p:grpSpPr>
            <a:xfrm>
              <a:off x="209520" y="685800"/>
              <a:ext cx="4191120" cy="313920"/>
              <a:chOff x="209520" y="685800"/>
              <a:chExt cx="4191120" cy="313920"/>
            </a:xfrm>
          </p:grpSpPr>
          <p:sp>
            <p:nvSpPr>
              <p:cNvPr id="25" name=""/>
              <p:cNvSpPr/>
              <p:nvPr/>
            </p:nvSpPr>
            <p:spPr>
              <a:xfrm>
                <a:off x="228600" y="685800"/>
                <a:ext cx="4152960" cy="313920"/>
              </a:xfrm>
              <a:prstGeom prst="rect">
                <a:avLst/>
              </a:prstGeom>
              <a:noFill/>
              <a:ln w="0">
                <a:noFill/>
              </a:ln>
            </p:spPr>
            <p:style>
              <a:lnRef idx="0"/>
              <a:fillRef idx="0"/>
              <a:effectRef idx="0"/>
              <a:fontRef idx="minor"/>
            </p:style>
            <p:txBody>
              <a:bodyPr lIns="0" rIns="0" tIns="0" bIns="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300" strike="noStrike" u="none">
                    <a:solidFill>
                      <a:srgbClr val="000000"/>
                    </a:solidFill>
                    <a:effectLst/>
                    <a:uFillTx/>
                    <a:latin typeface="Arial"/>
                    <a:ea typeface="Times New Roman"/>
                  </a:rPr>
                  <a:t>Tax Burden by Income Bracket for 2004</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6" name=""/>
              <p:cNvSpPr/>
              <p:nvPr/>
            </p:nvSpPr>
            <p:spPr>
              <a:xfrm>
                <a:off x="209520" y="685800"/>
                <a:ext cx="4191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7" name=""/>
            <p:cNvGrpSpPr/>
            <p:nvPr/>
          </p:nvGrpSpPr>
          <p:grpSpPr>
            <a:xfrm>
              <a:off x="4400640" y="685800"/>
              <a:ext cx="276120" cy="313920"/>
              <a:chOff x="4400640" y="685800"/>
              <a:chExt cx="276120" cy="313920"/>
            </a:xfrm>
          </p:grpSpPr>
          <p:sp>
            <p:nvSpPr>
              <p:cNvPr id="28" name=""/>
              <p:cNvSpPr/>
              <p:nvPr/>
            </p:nvSpPr>
            <p:spPr>
              <a:xfrm>
                <a:off x="4419720" y="685800"/>
                <a:ext cx="237960" cy="31392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 name=""/>
              <p:cNvSpPr/>
              <p:nvPr/>
            </p:nvSpPr>
            <p:spPr>
              <a:xfrm>
                <a:off x="4400640" y="68580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0" name=""/>
            <p:cNvGrpSpPr/>
            <p:nvPr/>
          </p:nvGrpSpPr>
          <p:grpSpPr>
            <a:xfrm>
              <a:off x="4676760" y="685800"/>
              <a:ext cx="1924200" cy="313920"/>
              <a:chOff x="4676760" y="685800"/>
              <a:chExt cx="1924200" cy="313920"/>
            </a:xfrm>
          </p:grpSpPr>
          <p:sp>
            <p:nvSpPr>
              <p:cNvPr id="31" name=""/>
              <p:cNvSpPr/>
              <p:nvPr/>
            </p:nvSpPr>
            <p:spPr>
              <a:xfrm>
                <a:off x="4695840" y="685800"/>
                <a:ext cx="1886040" cy="31392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2" name=""/>
              <p:cNvSpPr/>
              <p:nvPr/>
            </p:nvSpPr>
            <p:spPr>
              <a:xfrm>
                <a:off x="4676760" y="685800"/>
                <a:ext cx="192420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3" name=""/>
            <p:cNvGrpSpPr/>
            <p:nvPr/>
          </p:nvGrpSpPr>
          <p:grpSpPr>
            <a:xfrm>
              <a:off x="6600960" y="685800"/>
              <a:ext cx="276120" cy="313920"/>
              <a:chOff x="6600960" y="685800"/>
              <a:chExt cx="276120" cy="313920"/>
            </a:xfrm>
          </p:grpSpPr>
          <p:sp>
            <p:nvSpPr>
              <p:cNvPr id="34" name=""/>
              <p:cNvSpPr/>
              <p:nvPr/>
            </p:nvSpPr>
            <p:spPr>
              <a:xfrm>
                <a:off x="6620040" y="685800"/>
                <a:ext cx="237960" cy="31392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5" name=""/>
              <p:cNvSpPr/>
              <p:nvPr/>
            </p:nvSpPr>
            <p:spPr>
              <a:xfrm>
                <a:off x="6600960" y="68580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6" name=""/>
            <p:cNvGrpSpPr/>
            <p:nvPr/>
          </p:nvGrpSpPr>
          <p:grpSpPr>
            <a:xfrm>
              <a:off x="6877080" y="685800"/>
              <a:ext cx="1990800" cy="313920"/>
              <a:chOff x="6877080" y="685800"/>
              <a:chExt cx="1990800" cy="313920"/>
            </a:xfrm>
          </p:grpSpPr>
          <p:sp>
            <p:nvSpPr>
              <p:cNvPr id="37" name=""/>
              <p:cNvSpPr/>
              <p:nvPr/>
            </p:nvSpPr>
            <p:spPr>
              <a:xfrm>
                <a:off x="6896160" y="685800"/>
                <a:ext cx="1952640" cy="31392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8" name=""/>
              <p:cNvSpPr/>
              <p:nvPr/>
            </p:nvSpPr>
            <p:spPr>
              <a:xfrm>
                <a:off x="6877080" y="685800"/>
                <a:ext cx="199080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9" name=""/>
            <p:cNvGrpSpPr/>
            <p:nvPr/>
          </p:nvGrpSpPr>
          <p:grpSpPr>
            <a:xfrm>
              <a:off x="8867880" y="685800"/>
              <a:ext cx="276120" cy="313920"/>
              <a:chOff x="8867880" y="685800"/>
              <a:chExt cx="276120" cy="313920"/>
            </a:xfrm>
          </p:grpSpPr>
          <p:sp>
            <p:nvSpPr>
              <p:cNvPr id="40" name=""/>
              <p:cNvSpPr/>
              <p:nvPr/>
            </p:nvSpPr>
            <p:spPr>
              <a:xfrm>
                <a:off x="8886960" y="685800"/>
                <a:ext cx="23796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1" name=""/>
              <p:cNvSpPr/>
              <p:nvPr/>
            </p:nvSpPr>
            <p:spPr>
              <a:xfrm>
                <a:off x="8867880" y="68580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2" name=""/>
            <p:cNvGrpSpPr/>
            <p:nvPr/>
          </p:nvGrpSpPr>
          <p:grpSpPr>
            <a:xfrm>
              <a:off x="-66600" y="999720"/>
              <a:ext cx="276120" cy="313920"/>
              <a:chOff x="-66600" y="999720"/>
              <a:chExt cx="276120" cy="313920"/>
            </a:xfrm>
          </p:grpSpPr>
          <p:sp>
            <p:nvSpPr>
              <p:cNvPr id="43" name=""/>
              <p:cNvSpPr/>
              <p:nvPr/>
            </p:nvSpPr>
            <p:spPr>
              <a:xfrm>
                <a:off x="-47520" y="999720"/>
                <a:ext cx="23796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4" name=""/>
              <p:cNvSpPr/>
              <p:nvPr/>
            </p:nvSpPr>
            <p:spPr>
              <a:xfrm>
                <a:off x="-66600" y="99972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5" name=""/>
            <p:cNvGrpSpPr/>
            <p:nvPr/>
          </p:nvGrpSpPr>
          <p:grpSpPr>
            <a:xfrm>
              <a:off x="209520" y="999720"/>
              <a:ext cx="1990800" cy="313920"/>
              <a:chOff x="209520" y="999720"/>
              <a:chExt cx="1990800" cy="313920"/>
            </a:xfrm>
          </p:grpSpPr>
          <p:sp>
            <p:nvSpPr>
              <p:cNvPr id="46" name=""/>
              <p:cNvSpPr/>
              <p:nvPr/>
            </p:nvSpPr>
            <p:spPr>
              <a:xfrm>
                <a:off x="228600" y="999720"/>
                <a:ext cx="195264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7" name=""/>
              <p:cNvSpPr/>
              <p:nvPr/>
            </p:nvSpPr>
            <p:spPr>
              <a:xfrm>
                <a:off x="209520" y="999720"/>
                <a:ext cx="199080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8" name=""/>
            <p:cNvGrpSpPr/>
            <p:nvPr/>
          </p:nvGrpSpPr>
          <p:grpSpPr>
            <a:xfrm>
              <a:off x="2200320" y="999720"/>
              <a:ext cx="276120" cy="313920"/>
              <a:chOff x="2200320" y="999720"/>
              <a:chExt cx="276120" cy="313920"/>
            </a:xfrm>
          </p:grpSpPr>
          <p:sp>
            <p:nvSpPr>
              <p:cNvPr id="49" name=""/>
              <p:cNvSpPr/>
              <p:nvPr/>
            </p:nvSpPr>
            <p:spPr>
              <a:xfrm>
                <a:off x="2219400" y="999720"/>
                <a:ext cx="23796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50" name=""/>
              <p:cNvSpPr/>
              <p:nvPr/>
            </p:nvSpPr>
            <p:spPr>
              <a:xfrm>
                <a:off x="2200320" y="99972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51" name=""/>
            <p:cNvGrpSpPr/>
            <p:nvPr/>
          </p:nvGrpSpPr>
          <p:grpSpPr>
            <a:xfrm>
              <a:off x="2476440" y="999720"/>
              <a:ext cx="1924200" cy="313920"/>
              <a:chOff x="2476440" y="999720"/>
              <a:chExt cx="1924200" cy="313920"/>
            </a:xfrm>
          </p:grpSpPr>
          <p:sp>
            <p:nvSpPr>
              <p:cNvPr id="52" name=""/>
              <p:cNvSpPr/>
              <p:nvPr/>
            </p:nvSpPr>
            <p:spPr>
              <a:xfrm>
                <a:off x="2495520" y="999720"/>
                <a:ext cx="188604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53" name=""/>
              <p:cNvSpPr/>
              <p:nvPr/>
            </p:nvSpPr>
            <p:spPr>
              <a:xfrm>
                <a:off x="2476440" y="999720"/>
                <a:ext cx="192420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54" name=""/>
            <p:cNvGrpSpPr/>
            <p:nvPr/>
          </p:nvGrpSpPr>
          <p:grpSpPr>
            <a:xfrm>
              <a:off x="4400640" y="999720"/>
              <a:ext cx="276120" cy="313920"/>
              <a:chOff x="4400640" y="999720"/>
              <a:chExt cx="276120" cy="313920"/>
            </a:xfrm>
          </p:grpSpPr>
          <p:sp>
            <p:nvSpPr>
              <p:cNvPr id="55" name=""/>
              <p:cNvSpPr/>
              <p:nvPr/>
            </p:nvSpPr>
            <p:spPr>
              <a:xfrm>
                <a:off x="4419720" y="999720"/>
                <a:ext cx="23796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56" name=""/>
              <p:cNvSpPr/>
              <p:nvPr/>
            </p:nvSpPr>
            <p:spPr>
              <a:xfrm>
                <a:off x="4400640" y="99972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57" name=""/>
            <p:cNvGrpSpPr/>
            <p:nvPr/>
          </p:nvGrpSpPr>
          <p:grpSpPr>
            <a:xfrm>
              <a:off x="4676760" y="999720"/>
              <a:ext cx="1924200" cy="313920"/>
              <a:chOff x="4676760" y="999720"/>
              <a:chExt cx="1924200" cy="313920"/>
            </a:xfrm>
          </p:grpSpPr>
          <p:sp>
            <p:nvSpPr>
              <p:cNvPr id="58" name=""/>
              <p:cNvSpPr/>
              <p:nvPr/>
            </p:nvSpPr>
            <p:spPr>
              <a:xfrm>
                <a:off x="4695840" y="999720"/>
                <a:ext cx="188604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59" name=""/>
              <p:cNvSpPr/>
              <p:nvPr/>
            </p:nvSpPr>
            <p:spPr>
              <a:xfrm>
                <a:off x="4676760" y="999720"/>
                <a:ext cx="192420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60" name=""/>
            <p:cNvGrpSpPr/>
            <p:nvPr/>
          </p:nvGrpSpPr>
          <p:grpSpPr>
            <a:xfrm>
              <a:off x="6600960" y="999720"/>
              <a:ext cx="276120" cy="313920"/>
              <a:chOff x="6600960" y="999720"/>
              <a:chExt cx="276120" cy="313920"/>
            </a:xfrm>
          </p:grpSpPr>
          <p:sp>
            <p:nvSpPr>
              <p:cNvPr id="61" name=""/>
              <p:cNvSpPr/>
              <p:nvPr/>
            </p:nvSpPr>
            <p:spPr>
              <a:xfrm>
                <a:off x="6620040" y="999720"/>
                <a:ext cx="23796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62" name=""/>
              <p:cNvSpPr/>
              <p:nvPr/>
            </p:nvSpPr>
            <p:spPr>
              <a:xfrm>
                <a:off x="6600960" y="99972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63" name=""/>
            <p:cNvGrpSpPr/>
            <p:nvPr/>
          </p:nvGrpSpPr>
          <p:grpSpPr>
            <a:xfrm>
              <a:off x="6877080" y="999720"/>
              <a:ext cx="1990800" cy="313920"/>
              <a:chOff x="6877080" y="999720"/>
              <a:chExt cx="1990800" cy="313920"/>
            </a:xfrm>
          </p:grpSpPr>
          <p:sp>
            <p:nvSpPr>
              <p:cNvPr id="64" name=""/>
              <p:cNvSpPr/>
              <p:nvPr/>
            </p:nvSpPr>
            <p:spPr>
              <a:xfrm>
                <a:off x="6896160" y="999720"/>
                <a:ext cx="195264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65" name=""/>
              <p:cNvSpPr/>
              <p:nvPr/>
            </p:nvSpPr>
            <p:spPr>
              <a:xfrm>
                <a:off x="6877080" y="999720"/>
                <a:ext cx="199080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66" name=""/>
            <p:cNvGrpSpPr/>
            <p:nvPr/>
          </p:nvGrpSpPr>
          <p:grpSpPr>
            <a:xfrm>
              <a:off x="8867880" y="999720"/>
              <a:ext cx="276120" cy="313920"/>
              <a:chOff x="8867880" y="999720"/>
              <a:chExt cx="276120" cy="313920"/>
            </a:xfrm>
          </p:grpSpPr>
          <p:sp>
            <p:nvSpPr>
              <p:cNvPr id="67" name=""/>
              <p:cNvSpPr/>
              <p:nvPr/>
            </p:nvSpPr>
            <p:spPr>
              <a:xfrm>
                <a:off x="8886960" y="999720"/>
                <a:ext cx="23796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68" name=""/>
              <p:cNvSpPr/>
              <p:nvPr/>
            </p:nvSpPr>
            <p:spPr>
              <a:xfrm>
                <a:off x="8867880" y="99972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69" name=""/>
            <p:cNvGrpSpPr/>
            <p:nvPr/>
          </p:nvGrpSpPr>
          <p:grpSpPr>
            <a:xfrm>
              <a:off x="-66600" y="1313640"/>
              <a:ext cx="276120" cy="321480"/>
              <a:chOff x="-66600" y="1313640"/>
              <a:chExt cx="276120" cy="321480"/>
            </a:xfrm>
          </p:grpSpPr>
          <p:sp>
            <p:nvSpPr>
              <p:cNvPr id="70" name=""/>
              <p:cNvSpPr/>
              <p:nvPr/>
            </p:nvSpPr>
            <p:spPr>
              <a:xfrm>
                <a:off x="-47520" y="131364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71" name=""/>
              <p:cNvSpPr/>
              <p:nvPr/>
            </p:nvSpPr>
            <p:spPr>
              <a:xfrm>
                <a:off x="-66600" y="131364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72" name=""/>
            <p:cNvGrpSpPr/>
            <p:nvPr/>
          </p:nvGrpSpPr>
          <p:grpSpPr>
            <a:xfrm>
              <a:off x="209520" y="1313640"/>
              <a:ext cx="1990800" cy="321480"/>
              <a:chOff x="209520" y="1313640"/>
              <a:chExt cx="1990800" cy="321480"/>
            </a:xfrm>
          </p:grpSpPr>
          <p:sp>
            <p:nvSpPr>
              <p:cNvPr id="73" name=""/>
              <p:cNvSpPr/>
              <p:nvPr/>
            </p:nvSpPr>
            <p:spPr>
              <a:xfrm>
                <a:off x="228600" y="1313640"/>
                <a:ext cx="195264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74" name=""/>
              <p:cNvSpPr/>
              <p:nvPr/>
            </p:nvSpPr>
            <p:spPr>
              <a:xfrm>
                <a:off x="209520" y="1313640"/>
                <a:ext cx="19908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75" name=""/>
            <p:cNvGrpSpPr/>
            <p:nvPr/>
          </p:nvGrpSpPr>
          <p:grpSpPr>
            <a:xfrm>
              <a:off x="2200320" y="1313640"/>
              <a:ext cx="276120" cy="321480"/>
              <a:chOff x="2200320" y="1313640"/>
              <a:chExt cx="276120" cy="321480"/>
            </a:xfrm>
          </p:grpSpPr>
          <p:sp>
            <p:nvSpPr>
              <p:cNvPr id="76" name=""/>
              <p:cNvSpPr/>
              <p:nvPr/>
            </p:nvSpPr>
            <p:spPr>
              <a:xfrm>
                <a:off x="2219400" y="131364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77" name=""/>
              <p:cNvSpPr/>
              <p:nvPr/>
            </p:nvSpPr>
            <p:spPr>
              <a:xfrm>
                <a:off x="2200320" y="131364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78" name=""/>
            <p:cNvGrpSpPr/>
            <p:nvPr/>
          </p:nvGrpSpPr>
          <p:grpSpPr>
            <a:xfrm>
              <a:off x="2476440" y="1313640"/>
              <a:ext cx="1924200" cy="321480"/>
              <a:chOff x="2476440" y="1313640"/>
              <a:chExt cx="1924200" cy="321480"/>
            </a:xfrm>
          </p:grpSpPr>
          <p:sp>
            <p:nvSpPr>
              <p:cNvPr id="79" name=""/>
              <p:cNvSpPr/>
              <p:nvPr/>
            </p:nvSpPr>
            <p:spPr>
              <a:xfrm>
                <a:off x="2495520" y="1313640"/>
                <a:ext cx="188604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80" name=""/>
              <p:cNvSpPr/>
              <p:nvPr/>
            </p:nvSpPr>
            <p:spPr>
              <a:xfrm>
                <a:off x="2476440" y="1313640"/>
                <a:ext cx="19242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81" name=""/>
            <p:cNvGrpSpPr/>
            <p:nvPr/>
          </p:nvGrpSpPr>
          <p:grpSpPr>
            <a:xfrm>
              <a:off x="4400640" y="1313640"/>
              <a:ext cx="276120" cy="321480"/>
              <a:chOff x="4400640" y="1313640"/>
              <a:chExt cx="276120" cy="321480"/>
            </a:xfrm>
          </p:grpSpPr>
          <p:sp>
            <p:nvSpPr>
              <p:cNvPr id="82" name=""/>
              <p:cNvSpPr/>
              <p:nvPr/>
            </p:nvSpPr>
            <p:spPr>
              <a:xfrm>
                <a:off x="4419720" y="131364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83" name=""/>
              <p:cNvSpPr/>
              <p:nvPr/>
            </p:nvSpPr>
            <p:spPr>
              <a:xfrm>
                <a:off x="4400640" y="131364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84" name=""/>
            <p:cNvGrpSpPr/>
            <p:nvPr/>
          </p:nvGrpSpPr>
          <p:grpSpPr>
            <a:xfrm>
              <a:off x="4676760" y="1313640"/>
              <a:ext cx="1924200" cy="321480"/>
              <a:chOff x="4676760" y="1313640"/>
              <a:chExt cx="1924200" cy="321480"/>
            </a:xfrm>
          </p:grpSpPr>
          <p:sp>
            <p:nvSpPr>
              <p:cNvPr id="85" name=""/>
              <p:cNvSpPr/>
              <p:nvPr/>
            </p:nvSpPr>
            <p:spPr>
              <a:xfrm>
                <a:off x="4695840" y="1313640"/>
                <a:ext cx="188604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86" name=""/>
              <p:cNvSpPr/>
              <p:nvPr/>
            </p:nvSpPr>
            <p:spPr>
              <a:xfrm>
                <a:off x="4676760" y="1313640"/>
                <a:ext cx="19242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87" name=""/>
            <p:cNvGrpSpPr/>
            <p:nvPr/>
          </p:nvGrpSpPr>
          <p:grpSpPr>
            <a:xfrm>
              <a:off x="6600960" y="1313640"/>
              <a:ext cx="276120" cy="321480"/>
              <a:chOff x="6600960" y="1313640"/>
              <a:chExt cx="276120" cy="321480"/>
            </a:xfrm>
          </p:grpSpPr>
          <p:sp>
            <p:nvSpPr>
              <p:cNvPr id="88" name=""/>
              <p:cNvSpPr/>
              <p:nvPr/>
            </p:nvSpPr>
            <p:spPr>
              <a:xfrm>
                <a:off x="6620040" y="131364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89" name=""/>
              <p:cNvSpPr/>
              <p:nvPr/>
            </p:nvSpPr>
            <p:spPr>
              <a:xfrm>
                <a:off x="6600960" y="131364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90" name=""/>
            <p:cNvGrpSpPr/>
            <p:nvPr/>
          </p:nvGrpSpPr>
          <p:grpSpPr>
            <a:xfrm>
              <a:off x="6877080" y="1313640"/>
              <a:ext cx="1990800" cy="321480"/>
              <a:chOff x="6877080" y="1313640"/>
              <a:chExt cx="1990800" cy="321480"/>
            </a:xfrm>
          </p:grpSpPr>
          <p:sp>
            <p:nvSpPr>
              <p:cNvPr id="91" name=""/>
              <p:cNvSpPr/>
              <p:nvPr/>
            </p:nvSpPr>
            <p:spPr>
              <a:xfrm>
                <a:off x="6896160" y="1313640"/>
                <a:ext cx="19526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Percent Cut In</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92" name=""/>
              <p:cNvSpPr/>
              <p:nvPr/>
            </p:nvSpPr>
            <p:spPr>
              <a:xfrm>
                <a:off x="6877080" y="1313640"/>
                <a:ext cx="19908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93" name=""/>
            <p:cNvGrpSpPr/>
            <p:nvPr/>
          </p:nvGrpSpPr>
          <p:grpSpPr>
            <a:xfrm>
              <a:off x="8867880" y="1313640"/>
              <a:ext cx="276120" cy="321480"/>
              <a:chOff x="8867880" y="1313640"/>
              <a:chExt cx="276120" cy="321480"/>
            </a:xfrm>
          </p:grpSpPr>
          <p:sp>
            <p:nvSpPr>
              <p:cNvPr id="94" name=""/>
              <p:cNvSpPr/>
              <p:nvPr/>
            </p:nvSpPr>
            <p:spPr>
              <a:xfrm>
                <a:off x="8886960" y="131364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95" name=""/>
              <p:cNvSpPr/>
              <p:nvPr/>
            </p:nvSpPr>
            <p:spPr>
              <a:xfrm>
                <a:off x="8867880" y="131364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96" name=""/>
            <p:cNvGrpSpPr/>
            <p:nvPr/>
          </p:nvGrpSpPr>
          <p:grpSpPr>
            <a:xfrm>
              <a:off x="-66600" y="1635480"/>
              <a:ext cx="276120" cy="321480"/>
              <a:chOff x="-66600" y="1635480"/>
              <a:chExt cx="276120" cy="321480"/>
            </a:xfrm>
          </p:grpSpPr>
          <p:sp>
            <p:nvSpPr>
              <p:cNvPr id="97" name=""/>
              <p:cNvSpPr/>
              <p:nvPr/>
            </p:nvSpPr>
            <p:spPr>
              <a:xfrm>
                <a:off x="-47520" y="163548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98" name=""/>
              <p:cNvSpPr/>
              <p:nvPr/>
            </p:nvSpPr>
            <p:spPr>
              <a:xfrm>
                <a:off x="-66600" y="163548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99" name=""/>
            <p:cNvGrpSpPr/>
            <p:nvPr/>
          </p:nvGrpSpPr>
          <p:grpSpPr>
            <a:xfrm>
              <a:off x="209520" y="1635480"/>
              <a:ext cx="1990800" cy="321480"/>
              <a:chOff x="209520" y="1635480"/>
              <a:chExt cx="1990800" cy="321480"/>
            </a:xfrm>
          </p:grpSpPr>
          <p:sp>
            <p:nvSpPr>
              <p:cNvPr id="100" name=""/>
              <p:cNvSpPr/>
              <p:nvPr/>
            </p:nvSpPr>
            <p:spPr>
              <a:xfrm>
                <a:off x="228600" y="1635480"/>
                <a:ext cx="195264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01" name=""/>
              <p:cNvSpPr/>
              <p:nvPr/>
            </p:nvSpPr>
            <p:spPr>
              <a:xfrm>
                <a:off x="209520" y="1635480"/>
                <a:ext cx="19908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02" name=""/>
            <p:cNvGrpSpPr/>
            <p:nvPr/>
          </p:nvGrpSpPr>
          <p:grpSpPr>
            <a:xfrm>
              <a:off x="2200320" y="1635480"/>
              <a:ext cx="276120" cy="321480"/>
              <a:chOff x="2200320" y="1635480"/>
              <a:chExt cx="276120" cy="321480"/>
            </a:xfrm>
          </p:grpSpPr>
          <p:sp>
            <p:nvSpPr>
              <p:cNvPr id="103" name=""/>
              <p:cNvSpPr/>
              <p:nvPr/>
            </p:nvSpPr>
            <p:spPr>
              <a:xfrm>
                <a:off x="2219400" y="163548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04" name=""/>
              <p:cNvSpPr/>
              <p:nvPr/>
            </p:nvSpPr>
            <p:spPr>
              <a:xfrm>
                <a:off x="2200320" y="163548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05" name=""/>
            <p:cNvGrpSpPr/>
            <p:nvPr/>
          </p:nvGrpSpPr>
          <p:grpSpPr>
            <a:xfrm>
              <a:off x="2476440" y="1635480"/>
              <a:ext cx="4124520" cy="321480"/>
              <a:chOff x="2476440" y="1635480"/>
              <a:chExt cx="4124520" cy="321480"/>
            </a:xfrm>
          </p:grpSpPr>
          <p:sp>
            <p:nvSpPr>
              <p:cNvPr id="106" name=""/>
              <p:cNvSpPr/>
              <p:nvPr/>
            </p:nvSpPr>
            <p:spPr>
              <a:xfrm>
                <a:off x="2495520" y="1635480"/>
                <a:ext cx="408636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PERCENT OF TOTAL INCOME TAXES PAID</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07" name=""/>
              <p:cNvSpPr/>
              <p:nvPr/>
            </p:nvSpPr>
            <p:spPr>
              <a:xfrm>
                <a:off x="2476440" y="1635480"/>
                <a:ext cx="41245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08" name=""/>
            <p:cNvGrpSpPr/>
            <p:nvPr/>
          </p:nvGrpSpPr>
          <p:grpSpPr>
            <a:xfrm>
              <a:off x="6600960" y="1635480"/>
              <a:ext cx="276120" cy="321480"/>
              <a:chOff x="6600960" y="1635480"/>
              <a:chExt cx="276120" cy="321480"/>
            </a:xfrm>
          </p:grpSpPr>
          <p:sp>
            <p:nvSpPr>
              <p:cNvPr id="109" name=""/>
              <p:cNvSpPr/>
              <p:nvPr/>
            </p:nvSpPr>
            <p:spPr>
              <a:xfrm>
                <a:off x="6620040" y="1635480"/>
                <a:ext cx="23796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10" name=""/>
              <p:cNvSpPr/>
              <p:nvPr/>
            </p:nvSpPr>
            <p:spPr>
              <a:xfrm>
                <a:off x="6600960" y="163548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11" name=""/>
            <p:cNvGrpSpPr/>
            <p:nvPr/>
          </p:nvGrpSpPr>
          <p:grpSpPr>
            <a:xfrm>
              <a:off x="6877080" y="1635480"/>
              <a:ext cx="1990800" cy="321480"/>
              <a:chOff x="6877080" y="1635480"/>
              <a:chExt cx="1990800" cy="321480"/>
            </a:xfrm>
          </p:grpSpPr>
          <p:sp>
            <p:nvSpPr>
              <p:cNvPr id="112" name=""/>
              <p:cNvSpPr/>
              <p:nvPr/>
            </p:nvSpPr>
            <p:spPr>
              <a:xfrm>
                <a:off x="6896160" y="1635480"/>
                <a:ext cx="19526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Income Tax Burden</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13" name=""/>
              <p:cNvSpPr/>
              <p:nvPr/>
            </p:nvSpPr>
            <p:spPr>
              <a:xfrm>
                <a:off x="6877080" y="1635480"/>
                <a:ext cx="19908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14" name=""/>
            <p:cNvGrpSpPr/>
            <p:nvPr/>
          </p:nvGrpSpPr>
          <p:grpSpPr>
            <a:xfrm>
              <a:off x="8867880" y="1635480"/>
              <a:ext cx="276120" cy="321480"/>
              <a:chOff x="8867880" y="1635480"/>
              <a:chExt cx="276120" cy="321480"/>
            </a:xfrm>
          </p:grpSpPr>
          <p:sp>
            <p:nvSpPr>
              <p:cNvPr id="115" name=""/>
              <p:cNvSpPr/>
              <p:nvPr/>
            </p:nvSpPr>
            <p:spPr>
              <a:xfrm>
                <a:off x="8886960" y="163548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16" name=""/>
              <p:cNvSpPr/>
              <p:nvPr/>
            </p:nvSpPr>
            <p:spPr>
              <a:xfrm>
                <a:off x="8867880" y="163548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17" name=""/>
            <p:cNvGrpSpPr/>
            <p:nvPr/>
          </p:nvGrpSpPr>
          <p:grpSpPr>
            <a:xfrm>
              <a:off x="-66600" y="1957320"/>
              <a:ext cx="276120" cy="321480"/>
              <a:chOff x="-66600" y="1957320"/>
              <a:chExt cx="276120" cy="321480"/>
            </a:xfrm>
          </p:grpSpPr>
          <p:sp>
            <p:nvSpPr>
              <p:cNvPr id="118" name=""/>
              <p:cNvSpPr/>
              <p:nvPr/>
            </p:nvSpPr>
            <p:spPr>
              <a:xfrm>
                <a:off x="-47520" y="195732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19" name=""/>
              <p:cNvSpPr/>
              <p:nvPr/>
            </p:nvSpPr>
            <p:spPr>
              <a:xfrm>
                <a:off x="-66600" y="195732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20" name=""/>
            <p:cNvGrpSpPr/>
            <p:nvPr/>
          </p:nvGrpSpPr>
          <p:grpSpPr>
            <a:xfrm>
              <a:off x="209520" y="1957320"/>
              <a:ext cx="1990800" cy="321480"/>
              <a:chOff x="209520" y="1957320"/>
              <a:chExt cx="1990800" cy="321480"/>
            </a:xfrm>
          </p:grpSpPr>
          <p:sp>
            <p:nvSpPr>
              <p:cNvPr id="121" name=""/>
              <p:cNvSpPr/>
              <p:nvPr/>
            </p:nvSpPr>
            <p:spPr>
              <a:xfrm>
                <a:off x="228600" y="1957320"/>
                <a:ext cx="195264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22" name=""/>
              <p:cNvSpPr/>
              <p:nvPr/>
            </p:nvSpPr>
            <p:spPr>
              <a:xfrm>
                <a:off x="209520" y="1957320"/>
                <a:ext cx="19908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23" name=""/>
            <p:cNvGrpSpPr/>
            <p:nvPr/>
          </p:nvGrpSpPr>
          <p:grpSpPr>
            <a:xfrm>
              <a:off x="2200320" y="1957320"/>
              <a:ext cx="276120" cy="321480"/>
              <a:chOff x="2200320" y="1957320"/>
              <a:chExt cx="276120" cy="321480"/>
            </a:xfrm>
          </p:grpSpPr>
          <p:sp>
            <p:nvSpPr>
              <p:cNvPr id="124" name=""/>
              <p:cNvSpPr/>
              <p:nvPr/>
            </p:nvSpPr>
            <p:spPr>
              <a:xfrm>
                <a:off x="2219400" y="195732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25" name=""/>
              <p:cNvSpPr/>
              <p:nvPr/>
            </p:nvSpPr>
            <p:spPr>
              <a:xfrm>
                <a:off x="2200320" y="195732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26" name=""/>
            <p:cNvGrpSpPr/>
            <p:nvPr/>
          </p:nvGrpSpPr>
          <p:grpSpPr>
            <a:xfrm>
              <a:off x="2476440" y="1957320"/>
              <a:ext cx="1924200" cy="321480"/>
              <a:chOff x="2476440" y="1957320"/>
              <a:chExt cx="1924200" cy="321480"/>
            </a:xfrm>
          </p:grpSpPr>
          <p:sp>
            <p:nvSpPr>
              <p:cNvPr id="127" name=""/>
              <p:cNvSpPr/>
              <p:nvPr/>
            </p:nvSpPr>
            <p:spPr>
              <a:xfrm>
                <a:off x="2495520" y="1957320"/>
                <a:ext cx="18860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Current Tax Code</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28" name=""/>
              <p:cNvSpPr/>
              <p:nvPr/>
            </p:nvSpPr>
            <p:spPr>
              <a:xfrm>
                <a:off x="2476440" y="1957320"/>
                <a:ext cx="19242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29" name=""/>
            <p:cNvGrpSpPr/>
            <p:nvPr/>
          </p:nvGrpSpPr>
          <p:grpSpPr>
            <a:xfrm>
              <a:off x="4400640" y="1957320"/>
              <a:ext cx="276120" cy="321480"/>
              <a:chOff x="4400640" y="1957320"/>
              <a:chExt cx="276120" cy="321480"/>
            </a:xfrm>
          </p:grpSpPr>
          <p:sp>
            <p:nvSpPr>
              <p:cNvPr id="130" name=""/>
              <p:cNvSpPr/>
              <p:nvPr/>
            </p:nvSpPr>
            <p:spPr>
              <a:xfrm>
                <a:off x="4419720" y="195732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31" name=""/>
              <p:cNvSpPr/>
              <p:nvPr/>
            </p:nvSpPr>
            <p:spPr>
              <a:xfrm>
                <a:off x="4400640" y="195732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32" name=""/>
            <p:cNvGrpSpPr/>
            <p:nvPr/>
          </p:nvGrpSpPr>
          <p:grpSpPr>
            <a:xfrm>
              <a:off x="4676760" y="1957320"/>
              <a:ext cx="1924200" cy="321480"/>
              <a:chOff x="4676760" y="1957320"/>
              <a:chExt cx="1924200" cy="321480"/>
            </a:xfrm>
          </p:grpSpPr>
          <p:sp>
            <p:nvSpPr>
              <p:cNvPr id="133" name=""/>
              <p:cNvSpPr/>
              <p:nvPr/>
            </p:nvSpPr>
            <p:spPr>
              <a:xfrm>
                <a:off x="4695840" y="1957320"/>
                <a:ext cx="18860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After Bush Tax Cut</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34" name=""/>
              <p:cNvSpPr/>
              <p:nvPr/>
            </p:nvSpPr>
            <p:spPr>
              <a:xfrm>
                <a:off x="4676760" y="1957320"/>
                <a:ext cx="19242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35" name=""/>
            <p:cNvGrpSpPr/>
            <p:nvPr/>
          </p:nvGrpSpPr>
          <p:grpSpPr>
            <a:xfrm>
              <a:off x="6600960" y="1957320"/>
              <a:ext cx="276120" cy="321480"/>
              <a:chOff x="6600960" y="1957320"/>
              <a:chExt cx="276120" cy="321480"/>
            </a:xfrm>
          </p:grpSpPr>
          <p:sp>
            <p:nvSpPr>
              <p:cNvPr id="136" name=""/>
              <p:cNvSpPr/>
              <p:nvPr/>
            </p:nvSpPr>
            <p:spPr>
              <a:xfrm>
                <a:off x="6620040" y="1957320"/>
                <a:ext cx="23796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37" name=""/>
              <p:cNvSpPr/>
              <p:nvPr/>
            </p:nvSpPr>
            <p:spPr>
              <a:xfrm>
                <a:off x="6600960" y="195732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38" name=""/>
            <p:cNvGrpSpPr/>
            <p:nvPr/>
          </p:nvGrpSpPr>
          <p:grpSpPr>
            <a:xfrm>
              <a:off x="6877080" y="1957320"/>
              <a:ext cx="1990800" cy="321480"/>
              <a:chOff x="6877080" y="1957320"/>
              <a:chExt cx="1990800" cy="321480"/>
            </a:xfrm>
          </p:grpSpPr>
          <p:sp>
            <p:nvSpPr>
              <p:cNvPr id="139" name=""/>
              <p:cNvSpPr/>
              <p:nvPr/>
            </p:nvSpPr>
            <p:spPr>
              <a:xfrm>
                <a:off x="6896160" y="1957320"/>
                <a:ext cx="19526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After Bush Tax Cuts</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40" name=""/>
              <p:cNvSpPr/>
              <p:nvPr/>
            </p:nvSpPr>
            <p:spPr>
              <a:xfrm>
                <a:off x="6877080" y="1957320"/>
                <a:ext cx="19908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41" name=""/>
            <p:cNvGrpSpPr/>
            <p:nvPr/>
          </p:nvGrpSpPr>
          <p:grpSpPr>
            <a:xfrm>
              <a:off x="8867880" y="1957320"/>
              <a:ext cx="276120" cy="321480"/>
              <a:chOff x="8867880" y="1957320"/>
              <a:chExt cx="276120" cy="321480"/>
            </a:xfrm>
          </p:grpSpPr>
          <p:sp>
            <p:nvSpPr>
              <p:cNvPr id="142" name=""/>
              <p:cNvSpPr/>
              <p:nvPr/>
            </p:nvSpPr>
            <p:spPr>
              <a:xfrm>
                <a:off x="8886960" y="195732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43" name=""/>
              <p:cNvSpPr/>
              <p:nvPr/>
            </p:nvSpPr>
            <p:spPr>
              <a:xfrm>
                <a:off x="8867880" y="195732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44" name=""/>
            <p:cNvGrpSpPr/>
            <p:nvPr/>
          </p:nvGrpSpPr>
          <p:grpSpPr>
            <a:xfrm>
              <a:off x="-66600" y="2279160"/>
              <a:ext cx="276120" cy="313920"/>
              <a:chOff x="-66600" y="2279160"/>
              <a:chExt cx="276120" cy="313920"/>
            </a:xfrm>
          </p:grpSpPr>
          <p:sp>
            <p:nvSpPr>
              <p:cNvPr id="145" name=""/>
              <p:cNvSpPr/>
              <p:nvPr/>
            </p:nvSpPr>
            <p:spPr>
              <a:xfrm>
                <a:off x="-47520" y="2279160"/>
                <a:ext cx="23796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46" name=""/>
              <p:cNvSpPr/>
              <p:nvPr/>
            </p:nvSpPr>
            <p:spPr>
              <a:xfrm>
                <a:off x="-66600" y="227916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47" name=""/>
            <p:cNvGrpSpPr/>
            <p:nvPr/>
          </p:nvGrpSpPr>
          <p:grpSpPr>
            <a:xfrm>
              <a:off x="209520" y="2279160"/>
              <a:ext cx="1990800" cy="313920"/>
              <a:chOff x="209520" y="2279160"/>
              <a:chExt cx="1990800" cy="313920"/>
            </a:xfrm>
          </p:grpSpPr>
          <p:sp>
            <p:nvSpPr>
              <p:cNvPr id="148" name=""/>
              <p:cNvSpPr/>
              <p:nvPr/>
            </p:nvSpPr>
            <p:spPr>
              <a:xfrm>
                <a:off x="228600" y="2279160"/>
                <a:ext cx="195264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49" name=""/>
              <p:cNvSpPr/>
              <p:nvPr/>
            </p:nvSpPr>
            <p:spPr>
              <a:xfrm>
                <a:off x="209520" y="2279160"/>
                <a:ext cx="199080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50" name=""/>
            <p:cNvGrpSpPr/>
            <p:nvPr/>
          </p:nvGrpSpPr>
          <p:grpSpPr>
            <a:xfrm>
              <a:off x="2200320" y="2279160"/>
              <a:ext cx="276120" cy="313920"/>
              <a:chOff x="2200320" y="2279160"/>
              <a:chExt cx="276120" cy="313920"/>
            </a:xfrm>
          </p:grpSpPr>
          <p:sp>
            <p:nvSpPr>
              <p:cNvPr id="151" name=""/>
              <p:cNvSpPr/>
              <p:nvPr/>
            </p:nvSpPr>
            <p:spPr>
              <a:xfrm>
                <a:off x="2219400" y="2279160"/>
                <a:ext cx="23796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52" name=""/>
              <p:cNvSpPr/>
              <p:nvPr/>
            </p:nvSpPr>
            <p:spPr>
              <a:xfrm>
                <a:off x="2200320" y="227916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53" name=""/>
            <p:cNvGrpSpPr/>
            <p:nvPr/>
          </p:nvGrpSpPr>
          <p:grpSpPr>
            <a:xfrm>
              <a:off x="2476440" y="2279160"/>
              <a:ext cx="1924200" cy="313920"/>
              <a:chOff x="2476440" y="2279160"/>
              <a:chExt cx="1924200" cy="313920"/>
            </a:xfrm>
          </p:grpSpPr>
          <p:sp>
            <p:nvSpPr>
              <p:cNvPr id="154" name=""/>
              <p:cNvSpPr/>
              <p:nvPr/>
            </p:nvSpPr>
            <p:spPr>
              <a:xfrm>
                <a:off x="2495520" y="2279160"/>
                <a:ext cx="188604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55" name=""/>
              <p:cNvSpPr/>
              <p:nvPr/>
            </p:nvSpPr>
            <p:spPr>
              <a:xfrm>
                <a:off x="2476440" y="2279160"/>
                <a:ext cx="192420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56" name=""/>
            <p:cNvGrpSpPr/>
            <p:nvPr/>
          </p:nvGrpSpPr>
          <p:grpSpPr>
            <a:xfrm>
              <a:off x="4400640" y="2279160"/>
              <a:ext cx="276120" cy="313920"/>
              <a:chOff x="4400640" y="2279160"/>
              <a:chExt cx="276120" cy="313920"/>
            </a:xfrm>
          </p:grpSpPr>
          <p:sp>
            <p:nvSpPr>
              <p:cNvPr id="157" name=""/>
              <p:cNvSpPr/>
              <p:nvPr/>
            </p:nvSpPr>
            <p:spPr>
              <a:xfrm>
                <a:off x="4419720" y="2279160"/>
                <a:ext cx="23796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58" name=""/>
              <p:cNvSpPr/>
              <p:nvPr/>
            </p:nvSpPr>
            <p:spPr>
              <a:xfrm>
                <a:off x="4400640" y="227916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59" name=""/>
            <p:cNvGrpSpPr/>
            <p:nvPr/>
          </p:nvGrpSpPr>
          <p:grpSpPr>
            <a:xfrm>
              <a:off x="4676760" y="2279160"/>
              <a:ext cx="1924200" cy="313920"/>
              <a:chOff x="4676760" y="2279160"/>
              <a:chExt cx="1924200" cy="313920"/>
            </a:xfrm>
          </p:grpSpPr>
          <p:sp>
            <p:nvSpPr>
              <p:cNvPr id="160" name=""/>
              <p:cNvSpPr/>
              <p:nvPr/>
            </p:nvSpPr>
            <p:spPr>
              <a:xfrm>
                <a:off x="4695840" y="2279160"/>
                <a:ext cx="188604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61" name=""/>
              <p:cNvSpPr/>
              <p:nvPr/>
            </p:nvSpPr>
            <p:spPr>
              <a:xfrm>
                <a:off x="4676760" y="2279160"/>
                <a:ext cx="192420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62" name=""/>
            <p:cNvGrpSpPr/>
            <p:nvPr/>
          </p:nvGrpSpPr>
          <p:grpSpPr>
            <a:xfrm>
              <a:off x="6600960" y="2279160"/>
              <a:ext cx="276120" cy="313920"/>
              <a:chOff x="6600960" y="2279160"/>
              <a:chExt cx="276120" cy="313920"/>
            </a:xfrm>
          </p:grpSpPr>
          <p:sp>
            <p:nvSpPr>
              <p:cNvPr id="163" name=""/>
              <p:cNvSpPr/>
              <p:nvPr/>
            </p:nvSpPr>
            <p:spPr>
              <a:xfrm>
                <a:off x="6620040" y="2279160"/>
                <a:ext cx="23796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64" name=""/>
              <p:cNvSpPr/>
              <p:nvPr/>
            </p:nvSpPr>
            <p:spPr>
              <a:xfrm>
                <a:off x="6600960" y="227916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65" name=""/>
            <p:cNvGrpSpPr/>
            <p:nvPr/>
          </p:nvGrpSpPr>
          <p:grpSpPr>
            <a:xfrm>
              <a:off x="6877080" y="2279160"/>
              <a:ext cx="1990800" cy="313920"/>
              <a:chOff x="6877080" y="2279160"/>
              <a:chExt cx="1990800" cy="313920"/>
            </a:xfrm>
          </p:grpSpPr>
          <p:sp>
            <p:nvSpPr>
              <p:cNvPr id="166" name=""/>
              <p:cNvSpPr/>
              <p:nvPr/>
            </p:nvSpPr>
            <p:spPr>
              <a:xfrm>
                <a:off x="6896160" y="2279160"/>
                <a:ext cx="195264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67" name=""/>
              <p:cNvSpPr/>
              <p:nvPr/>
            </p:nvSpPr>
            <p:spPr>
              <a:xfrm>
                <a:off x="6877080" y="2279160"/>
                <a:ext cx="199080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68" name=""/>
            <p:cNvGrpSpPr/>
            <p:nvPr/>
          </p:nvGrpSpPr>
          <p:grpSpPr>
            <a:xfrm>
              <a:off x="8867880" y="2279160"/>
              <a:ext cx="276120" cy="313920"/>
              <a:chOff x="8867880" y="2279160"/>
              <a:chExt cx="276120" cy="313920"/>
            </a:xfrm>
          </p:grpSpPr>
          <p:sp>
            <p:nvSpPr>
              <p:cNvPr id="169" name=""/>
              <p:cNvSpPr/>
              <p:nvPr/>
            </p:nvSpPr>
            <p:spPr>
              <a:xfrm>
                <a:off x="8886960" y="2279160"/>
                <a:ext cx="23796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70" name=""/>
              <p:cNvSpPr/>
              <p:nvPr/>
            </p:nvSpPr>
            <p:spPr>
              <a:xfrm>
                <a:off x="8867880" y="227916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71" name=""/>
            <p:cNvGrpSpPr/>
            <p:nvPr/>
          </p:nvGrpSpPr>
          <p:grpSpPr>
            <a:xfrm>
              <a:off x="-66600" y="2593080"/>
              <a:ext cx="276120" cy="321840"/>
              <a:chOff x="-66600" y="2593080"/>
              <a:chExt cx="276120" cy="321840"/>
            </a:xfrm>
          </p:grpSpPr>
          <p:sp>
            <p:nvSpPr>
              <p:cNvPr id="172" name=""/>
              <p:cNvSpPr/>
              <p:nvPr/>
            </p:nvSpPr>
            <p:spPr>
              <a:xfrm>
                <a:off x="-47520" y="2593080"/>
                <a:ext cx="237960" cy="32184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73" name=""/>
              <p:cNvSpPr/>
              <p:nvPr/>
            </p:nvSpPr>
            <p:spPr>
              <a:xfrm>
                <a:off x="-66600" y="2593080"/>
                <a:ext cx="27612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74" name=""/>
            <p:cNvGrpSpPr/>
            <p:nvPr/>
          </p:nvGrpSpPr>
          <p:grpSpPr>
            <a:xfrm>
              <a:off x="209520" y="2593080"/>
              <a:ext cx="1990800" cy="321840"/>
              <a:chOff x="209520" y="2593080"/>
              <a:chExt cx="1990800" cy="321840"/>
            </a:xfrm>
          </p:grpSpPr>
          <p:sp>
            <p:nvSpPr>
              <p:cNvPr id="175" name=""/>
              <p:cNvSpPr/>
              <p:nvPr/>
            </p:nvSpPr>
            <p:spPr>
              <a:xfrm>
                <a:off x="228600" y="2593080"/>
                <a:ext cx="1952640" cy="32184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Less than $10,000</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76" name=""/>
              <p:cNvSpPr/>
              <p:nvPr/>
            </p:nvSpPr>
            <p:spPr>
              <a:xfrm>
                <a:off x="209520" y="2593080"/>
                <a:ext cx="199080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77" name=""/>
            <p:cNvGrpSpPr/>
            <p:nvPr/>
          </p:nvGrpSpPr>
          <p:grpSpPr>
            <a:xfrm>
              <a:off x="2200320" y="2593080"/>
              <a:ext cx="276120" cy="321840"/>
              <a:chOff x="2200320" y="2593080"/>
              <a:chExt cx="276120" cy="321840"/>
            </a:xfrm>
          </p:grpSpPr>
          <p:sp>
            <p:nvSpPr>
              <p:cNvPr id="178" name=""/>
              <p:cNvSpPr/>
              <p:nvPr/>
            </p:nvSpPr>
            <p:spPr>
              <a:xfrm>
                <a:off x="2219400" y="2593080"/>
                <a:ext cx="237960" cy="32184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79" name=""/>
              <p:cNvSpPr/>
              <p:nvPr/>
            </p:nvSpPr>
            <p:spPr>
              <a:xfrm>
                <a:off x="2200320" y="2593080"/>
                <a:ext cx="27612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80" name=""/>
            <p:cNvGrpSpPr/>
            <p:nvPr/>
          </p:nvGrpSpPr>
          <p:grpSpPr>
            <a:xfrm>
              <a:off x="2476440" y="2593080"/>
              <a:ext cx="1924200" cy="321840"/>
              <a:chOff x="2476440" y="2593080"/>
              <a:chExt cx="1924200" cy="321840"/>
            </a:xfrm>
          </p:grpSpPr>
          <p:sp>
            <p:nvSpPr>
              <p:cNvPr id="181" name=""/>
              <p:cNvSpPr/>
              <p:nvPr/>
            </p:nvSpPr>
            <p:spPr>
              <a:xfrm>
                <a:off x="2495520" y="2593080"/>
                <a:ext cx="1886040" cy="32184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-0.9%</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82" name=""/>
              <p:cNvSpPr/>
              <p:nvPr/>
            </p:nvSpPr>
            <p:spPr>
              <a:xfrm>
                <a:off x="2476440" y="2593080"/>
                <a:ext cx="192420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83" name=""/>
            <p:cNvGrpSpPr/>
            <p:nvPr/>
          </p:nvGrpSpPr>
          <p:grpSpPr>
            <a:xfrm>
              <a:off x="4400640" y="2593080"/>
              <a:ext cx="276120" cy="321840"/>
              <a:chOff x="4400640" y="2593080"/>
              <a:chExt cx="276120" cy="321840"/>
            </a:xfrm>
          </p:grpSpPr>
          <p:sp>
            <p:nvSpPr>
              <p:cNvPr id="184" name=""/>
              <p:cNvSpPr/>
              <p:nvPr/>
            </p:nvSpPr>
            <p:spPr>
              <a:xfrm>
                <a:off x="4419720" y="2593080"/>
                <a:ext cx="237960" cy="32184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85" name=""/>
              <p:cNvSpPr/>
              <p:nvPr/>
            </p:nvSpPr>
            <p:spPr>
              <a:xfrm>
                <a:off x="4400640" y="2593080"/>
                <a:ext cx="27612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86" name=""/>
            <p:cNvGrpSpPr/>
            <p:nvPr/>
          </p:nvGrpSpPr>
          <p:grpSpPr>
            <a:xfrm>
              <a:off x="4676760" y="2593080"/>
              <a:ext cx="1924200" cy="321840"/>
              <a:chOff x="4676760" y="2593080"/>
              <a:chExt cx="1924200" cy="321840"/>
            </a:xfrm>
          </p:grpSpPr>
          <p:sp>
            <p:nvSpPr>
              <p:cNvPr id="187" name=""/>
              <p:cNvSpPr/>
              <p:nvPr/>
            </p:nvSpPr>
            <p:spPr>
              <a:xfrm>
                <a:off x="4695840" y="2593080"/>
                <a:ext cx="1886040" cy="32184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-1.1%</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88" name=""/>
              <p:cNvSpPr/>
              <p:nvPr/>
            </p:nvSpPr>
            <p:spPr>
              <a:xfrm>
                <a:off x="4676760" y="2593080"/>
                <a:ext cx="192420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89" name=""/>
            <p:cNvGrpSpPr/>
            <p:nvPr/>
          </p:nvGrpSpPr>
          <p:grpSpPr>
            <a:xfrm>
              <a:off x="6600960" y="2593080"/>
              <a:ext cx="276120" cy="321840"/>
              <a:chOff x="6600960" y="2593080"/>
              <a:chExt cx="276120" cy="321840"/>
            </a:xfrm>
          </p:grpSpPr>
          <p:sp>
            <p:nvSpPr>
              <p:cNvPr id="190" name=""/>
              <p:cNvSpPr/>
              <p:nvPr/>
            </p:nvSpPr>
            <p:spPr>
              <a:xfrm>
                <a:off x="6620040" y="2593080"/>
                <a:ext cx="237960" cy="32184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91" name=""/>
              <p:cNvSpPr/>
              <p:nvPr/>
            </p:nvSpPr>
            <p:spPr>
              <a:xfrm>
                <a:off x="6600960" y="2593080"/>
                <a:ext cx="27612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92" name=""/>
            <p:cNvGrpSpPr/>
            <p:nvPr/>
          </p:nvGrpSpPr>
          <p:grpSpPr>
            <a:xfrm>
              <a:off x="6877080" y="2593080"/>
              <a:ext cx="1990800" cy="321840"/>
              <a:chOff x="6877080" y="2593080"/>
              <a:chExt cx="1990800" cy="321840"/>
            </a:xfrm>
          </p:grpSpPr>
          <p:sp>
            <p:nvSpPr>
              <p:cNvPr id="193" name=""/>
              <p:cNvSpPr/>
              <p:nvPr/>
            </p:nvSpPr>
            <p:spPr>
              <a:xfrm>
                <a:off x="6896160" y="2593080"/>
                <a:ext cx="1952640" cy="32184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100.0%</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94" name=""/>
              <p:cNvSpPr/>
              <p:nvPr/>
            </p:nvSpPr>
            <p:spPr>
              <a:xfrm>
                <a:off x="6877080" y="2593080"/>
                <a:ext cx="199080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95" name=""/>
            <p:cNvGrpSpPr/>
            <p:nvPr/>
          </p:nvGrpSpPr>
          <p:grpSpPr>
            <a:xfrm>
              <a:off x="8867880" y="2593080"/>
              <a:ext cx="276120" cy="321840"/>
              <a:chOff x="8867880" y="2593080"/>
              <a:chExt cx="276120" cy="321840"/>
            </a:xfrm>
          </p:grpSpPr>
          <p:sp>
            <p:nvSpPr>
              <p:cNvPr id="196" name=""/>
              <p:cNvSpPr/>
              <p:nvPr/>
            </p:nvSpPr>
            <p:spPr>
              <a:xfrm>
                <a:off x="8886960" y="2593080"/>
                <a:ext cx="237960" cy="32184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97" name=""/>
              <p:cNvSpPr/>
              <p:nvPr/>
            </p:nvSpPr>
            <p:spPr>
              <a:xfrm>
                <a:off x="8867880" y="2593080"/>
                <a:ext cx="27612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198" name=""/>
            <p:cNvGrpSpPr/>
            <p:nvPr/>
          </p:nvGrpSpPr>
          <p:grpSpPr>
            <a:xfrm>
              <a:off x="-66600" y="2914920"/>
              <a:ext cx="276120" cy="321480"/>
              <a:chOff x="-66600" y="2914920"/>
              <a:chExt cx="276120" cy="321480"/>
            </a:xfrm>
          </p:grpSpPr>
          <p:sp>
            <p:nvSpPr>
              <p:cNvPr id="199" name=""/>
              <p:cNvSpPr/>
              <p:nvPr/>
            </p:nvSpPr>
            <p:spPr>
              <a:xfrm>
                <a:off x="-47520" y="291492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00" name=""/>
              <p:cNvSpPr/>
              <p:nvPr/>
            </p:nvSpPr>
            <p:spPr>
              <a:xfrm>
                <a:off x="-66600" y="291492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01" name=""/>
            <p:cNvGrpSpPr/>
            <p:nvPr/>
          </p:nvGrpSpPr>
          <p:grpSpPr>
            <a:xfrm>
              <a:off x="209520" y="2914920"/>
              <a:ext cx="1990800" cy="321480"/>
              <a:chOff x="209520" y="2914920"/>
              <a:chExt cx="1990800" cy="321480"/>
            </a:xfrm>
          </p:grpSpPr>
          <p:sp>
            <p:nvSpPr>
              <p:cNvPr id="202" name=""/>
              <p:cNvSpPr/>
              <p:nvPr/>
            </p:nvSpPr>
            <p:spPr>
              <a:xfrm>
                <a:off x="228600" y="2914920"/>
                <a:ext cx="1952640" cy="32148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$10,000 to $20,000</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03" name=""/>
              <p:cNvSpPr/>
              <p:nvPr/>
            </p:nvSpPr>
            <p:spPr>
              <a:xfrm>
                <a:off x="209520" y="2914920"/>
                <a:ext cx="19908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04" name=""/>
            <p:cNvGrpSpPr/>
            <p:nvPr/>
          </p:nvGrpSpPr>
          <p:grpSpPr>
            <a:xfrm>
              <a:off x="2200320" y="2914920"/>
              <a:ext cx="276120" cy="321480"/>
              <a:chOff x="2200320" y="2914920"/>
              <a:chExt cx="276120" cy="321480"/>
            </a:xfrm>
          </p:grpSpPr>
          <p:sp>
            <p:nvSpPr>
              <p:cNvPr id="205" name=""/>
              <p:cNvSpPr/>
              <p:nvPr/>
            </p:nvSpPr>
            <p:spPr>
              <a:xfrm>
                <a:off x="2219400" y="291492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06" name=""/>
              <p:cNvSpPr/>
              <p:nvPr/>
            </p:nvSpPr>
            <p:spPr>
              <a:xfrm>
                <a:off x="2200320" y="291492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07" name=""/>
            <p:cNvGrpSpPr/>
            <p:nvPr/>
          </p:nvGrpSpPr>
          <p:grpSpPr>
            <a:xfrm>
              <a:off x="2476440" y="2914920"/>
              <a:ext cx="1924200" cy="321480"/>
              <a:chOff x="2476440" y="2914920"/>
              <a:chExt cx="1924200" cy="321480"/>
            </a:xfrm>
          </p:grpSpPr>
          <p:sp>
            <p:nvSpPr>
              <p:cNvPr id="208" name=""/>
              <p:cNvSpPr/>
              <p:nvPr/>
            </p:nvSpPr>
            <p:spPr>
              <a:xfrm>
                <a:off x="2495520" y="2914920"/>
                <a:ext cx="18860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-1.0%</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09" name=""/>
              <p:cNvSpPr/>
              <p:nvPr/>
            </p:nvSpPr>
            <p:spPr>
              <a:xfrm>
                <a:off x="2476440" y="2914920"/>
                <a:ext cx="19242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10" name=""/>
            <p:cNvGrpSpPr/>
            <p:nvPr/>
          </p:nvGrpSpPr>
          <p:grpSpPr>
            <a:xfrm>
              <a:off x="4400640" y="2914920"/>
              <a:ext cx="276120" cy="321480"/>
              <a:chOff x="4400640" y="2914920"/>
              <a:chExt cx="276120" cy="321480"/>
            </a:xfrm>
          </p:grpSpPr>
          <p:sp>
            <p:nvSpPr>
              <p:cNvPr id="211" name=""/>
              <p:cNvSpPr/>
              <p:nvPr/>
            </p:nvSpPr>
            <p:spPr>
              <a:xfrm>
                <a:off x="4419720" y="291492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12" name=""/>
              <p:cNvSpPr/>
              <p:nvPr/>
            </p:nvSpPr>
            <p:spPr>
              <a:xfrm>
                <a:off x="4400640" y="291492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13" name=""/>
            <p:cNvGrpSpPr/>
            <p:nvPr/>
          </p:nvGrpSpPr>
          <p:grpSpPr>
            <a:xfrm>
              <a:off x="4676760" y="2914920"/>
              <a:ext cx="1924200" cy="321480"/>
              <a:chOff x="4676760" y="2914920"/>
              <a:chExt cx="1924200" cy="321480"/>
            </a:xfrm>
          </p:grpSpPr>
          <p:sp>
            <p:nvSpPr>
              <p:cNvPr id="214" name=""/>
              <p:cNvSpPr/>
              <p:nvPr/>
            </p:nvSpPr>
            <p:spPr>
              <a:xfrm>
                <a:off x="4695840" y="2914920"/>
                <a:ext cx="18860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-1.4%</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15" name=""/>
              <p:cNvSpPr/>
              <p:nvPr/>
            </p:nvSpPr>
            <p:spPr>
              <a:xfrm>
                <a:off x="4676760" y="2914920"/>
                <a:ext cx="19242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16" name=""/>
            <p:cNvGrpSpPr/>
            <p:nvPr/>
          </p:nvGrpSpPr>
          <p:grpSpPr>
            <a:xfrm>
              <a:off x="6600960" y="2914920"/>
              <a:ext cx="276120" cy="321480"/>
              <a:chOff x="6600960" y="2914920"/>
              <a:chExt cx="276120" cy="321480"/>
            </a:xfrm>
          </p:grpSpPr>
          <p:sp>
            <p:nvSpPr>
              <p:cNvPr id="217" name=""/>
              <p:cNvSpPr/>
              <p:nvPr/>
            </p:nvSpPr>
            <p:spPr>
              <a:xfrm>
                <a:off x="6620040" y="291492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18" name=""/>
              <p:cNvSpPr/>
              <p:nvPr/>
            </p:nvSpPr>
            <p:spPr>
              <a:xfrm>
                <a:off x="6600960" y="291492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19" name=""/>
            <p:cNvGrpSpPr/>
            <p:nvPr/>
          </p:nvGrpSpPr>
          <p:grpSpPr>
            <a:xfrm>
              <a:off x="6877080" y="2914920"/>
              <a:ext cx="1990800" cy="321480"/>
              <a:chOff x="6877080" y="2914920"/>
              <a:chExt cx="1990800" cy="321480"/>
            </a:xfrm>
          </p:grpSpPr>
          <p:sp>
            <p:nvSpPr>
              <p:cNvPr id="220" name=""/>
              <p:cNvSpPr/>
              <p:nvPr/>
            </p:nvSpPr>
            <p:spPr>
              <a:xfrm>
                <a:off x="6896160" y="2914920"/>
                <a:ext cx="19526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100.0%</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21" name=""/>
              <p:cNvSpPr/>
              <p:nvPr/>
            </p:nvSpPr>
            <p:spPr>
              <a:xfrm>
                <a:off x="6877080" y="2914920"/>
                <a:ext cx="19908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22" name=""/>
            <p:cNvGrpSpPr/>
            <p:nvPr/>
          </p:nvGrpSpPr>
          <p:grpSpPr>
            <a:xfrm>
              <a:off x="8867880" y="2914920"/>
              <a:ext cx="276120" cy="321480"/>
              <a:chOff x="8867880" y="2914920"/>
              <a:chExt cx="276120" cy="321480"/>
            </a:xfrm>
          </p:grpSpPr>
          <p:sp>
            <p:nvSpPr>
              <p:cNvPr id="223" name=""/>
              <p:cNvSpPr/>
              <p:nvPr/>
            </p:nvSpPr>
            <p:spPr>
              <a:xfrm>
                <a:off x="8886960" y="291492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24" name=""/>
              <p:cNvSpPr/>
              <p:nvPr/>
            </p:nvSpPr>
            <p:spPr>
              <a:xfrm>
                <a:off x="8867880" y="291492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25" name=""/>
            <p:cNvGrpSpPr/>
            <p:nvPr/>
          </p:nvGrpSpPr>
          <p:grpSpPr>
            <a:xfrm>
              <a:off x="-66600" y="3236760"/>
              <a:ext cx="276120" cy="321480"/>
              <a:chOff x="-66600" y="3236760"/>
              <a:chExt cx="276120" cy="321480"/>
            </a:xfrm>
          </p:grpSpPr>
          <p:sp>
            <p:nvSpPr>
              <p:cNvPr id="226" name=""/>
              <p:cNvSpPr/>
              <p:nvPr/>
            </p:nvSpPr>
            <p:spPr>
              <a:xfrm>
                <a:off x="-47520" y="323676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27" name=""/>
              <p:cNvSpPr/>
              <p:nvPr/>
            </p:nvSpPr>
            <p:spPr>
              <a:xfrm>
                <a:off x="-66600" y="323676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28" name=""/>
            <p:cNvGrpSpPr/>
            <p:nvPr/>
          </p:nvGrpSpPr>
          <p:grpSpPr>
            <a:xfrm>
              <a:off x="209520" y="3236760"/>
              <a:ext cx="1990800" cy="321480"/>
              <a:chOff x="209520" y="3236760"/>
              <a:chExt cx="1990800" cy="321480"/>
            </a:xfrm>
          </p:grpSpPr>
          <p:sp>
            <p:nvSpPr>
              <p:cNvPr id="229" name=""/>
              <p:cNvSpPr/>
              <p:nvPr/>
            </p:nvSpPr>
            <p:spPr>
              <a:xfrm>
                <a:off x="228600" y="3236760"/>
                <a:ext cx="1952640" cy="32148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$20,000 to $30,000</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30" name=""/>
              <p:cNvSpPr/>
              <p:nvPr/>
            </p:nvSpPr>
            <p:spPr>
              <a:xfrm>
                <a:off x="209520" y="3236760"/>
                <a:ext cx="19908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31" name=""/>
            <p:cNvGrpSpPr/>
            <p:nvPr/>
          </p:nvGrpSpPr>
          <p:grpSpPr>
            <a:xfrm>
              <a:off x="2200320" y="3236760"/>
              <a:ext cx="276120" cy="321480"/>
              <a:chOff x="2200320" y="3236760"/>
              <a:chExt cx="276120" cy="321480"/>
            </a:xfrm>
          </p:grpSpPr>
          <p:sp>
            <p:nvSpPr>
              <p:cNvPr id="232" name=""/>
              <p:cNvSpPr/>
              <p:nvPr/>
            </p:nvSpPr>
            <p:spPr>
              <a:xfrm>
                <a:off x="2219400" y="323676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33" name=""/>
              <p:cNvSpPr/>
              <p:nvPr/>
            </p:nvSpPr>
            <p:spPr>
              <a:xfrm>
                <a:off x="2200320" y="323676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34" name=""/>
            <p:cNvGrpSpPr/>
            <p:nvPr/>
          </p:nvGrpSpPr>
          <p:grpSpPr>
            <a:xfrm>
              <a:off x="2476440" y="3236760"/>
              <a:ext cx="1924200" cy="321480"/>
              <a:chOff x="2476440" y="3236760"/>
              <a:chExt cx="1924200" cy="321480"/>
            </a:xfrm>
          </p:grpSpPr>
          <p:sp>
            <p:nvSpPr>
              <p:cNvPr id="235" name=""/>
              <p:cNvSpPr/>
              <p:nvPr/>
            </p:nvSpPr>
            <p:spPr>
              <a:xfrm>
                <a:off x="2495520" y="3236760"/>
                <a:ext cx="18860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2.2%</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36" name=""/>
              <p:cNvSpPr/>
              <p:nvPr/>
            </p:nvSpPr>
            <p:spPr>
              <a:xfrm>
                <a:off x="2476440" y="3236760"/>
                <a:ext cx="19242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37" name=""/>
            <p:cNvGrpSpPr/>
            <p:nvPr/>
          </p:nvGrpSpPr>
          <p:grpSpPr>
            <a:xfrm>
              <a:off x="4400640" y="3236760"/>
              <a:ext cx="276120" cy="321480"/>
              <a:chOff x="4400640" y="3236760"/>
              <a:chExt cx="276120" cy="321480"/>
            </a:xfrm>
          </p:grpSpPr>
          <p:sp>
            <p:nvSpPr>
              <p:cNvPr id="238" name=""/>
              <p:cNvSpPr/>
              <p:nvPr/>
            </p:nvSpPr>
            <p:spPr>
              <a:xfrm>
                <a:off x="4419720" y="323676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39" name=""/>
              <p:cNvSpPr/>
              <p:nvPr/>
            </p:nvSpPr>
            <p:spPr>
              <a:xfrm>
                <a:off x="4400640" y="323676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40" name=""/>
            <p:cNvGrpSpPr/>
            <p:nvPr/>
          </p:nvGrpSpPr>
          <p:grpSpPr>
            <a:xfrm>
              <a:off x="4676760" y="3236760"/>
              <a:ext cx="1924200" cy="321480"/>
              <a:chOff x="4676760" y="3236760"/>
              <a:chExt cx="1924200" cy="321480"/>
            </a:xfrm>
          </p:grpSpPr>
          <p:sp>
            <p:nvSpPr>
              <p:cNvPr id="241" name=""/>
              <p:cNvSpPr/>
              <p:nvPr/>
            </p:nvSpPr>
            <p:spPr>
              <a:xfrm>
                <a:off x="4695840" y="3236760"/>
                <a:ext cx="18860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1.9%</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42" name=""/>
              <p:cNvSpPr/>
              <p:nvPr/>
            </p:nvSpPr>
            <p:spPr>
              <a:xfrm>
                <a:off x="4676760" y="3236760"/>
                <a:ext cx="19242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43" name=""/>
            <p:cNvGrpSpPr/>
            <p:nvPr/>
          </p:nvGrpSpPr>
          <p:grpSpPr>
            <a:xfrm>
              <a:off x="6600960" y="3236760"/>
              <a:ext cx="276120" cy="321480"/>
              <a:chOff x="6600960" y="3236760"/>
              <a:chExt cx="276120" cy="321480"/>
            </a:xfrm>
          </p:grpSpPr>
          <p:sp>
            <p:nvSpPr>
              <p:cNvPr id="244" name=""/>
              <p:cNvSpPr/>
              <p:nvPr/>
            </p:nvSpPr>
            <p:spPr>
              <a:xfrm>
                <a:off x="6620040" y="323676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45" name=""/>
              <p:cNvSpPr/>
              <p:nvPr/>
            </p:nvSpPr>
            <p:spPr>
              <a:xfrm>
                <a:off x="6600960" y="323676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46" name=""/>
            <p:cNvGrpSpPr/>
            <p:nvPr/>
          </p:nvGrpSpPr>
          <p:grpSpPr>
            <a:xfrm>
              <a:off x="6877080" y="3236760"/>
              <a:ext cx="1990800" cy="321480"/>
              <a:chOff x="6877080" y="3236760"/>
              <a:chExt cx="1990800" cy="321480"/>
            </a:xfrm>
          </p:grpSpPr>
          <p:sp>
            <p:nvSpPr>
              <p:cNvPr id="247" name=""/>
              <p:cNvSpPr/>
              <p:nvPr/>
            </p:nvSpPr>
            <p:spPr>
              <a:xfrm>
                <a:off x="6896160" y="3236760"/>
                <a:ext cx="19526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28.3%</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48" name=""/>
              <p:cNvSpPr/>
              <p:nvPr/>
            </p:nvSpPr>
            <p:spPr>
              <a:xfrm>
                <a:off x="6877080" y="3236760"/>
                <a:ext cx="19908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49" name=""/>
            <p:cNvGrpSpPr/>
            <p:nvPr/>
          </p:nvGrpSpPr>
          <p:grpSpPr>
            <a:xfrm>
              <a:off x="8867880" y="3236760"/>
              <a:ext cx="276120" cy="321480"/>
              <a:chOff x="8867880" y="3236760"/>
              <a:chExt cx="276120" cy="321480"/>
            </a:xfrm>
          </p:grpSpPr>
          <p:sp>
            <p:nvSpPr>
              <p:cNvPr id="250" name=""/>
              <p:cNvSpPr/>
              <p:nvPr/>
            </p:nvSpPr>
            <p:spPr>
              <a:xfrm>
                <a:off x="8886960" y="323676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51" name=""/>
              <p:cNvSpPr/>
              <p:nvPr/>
            </p:nvSpPr>
            <p:spPr>
              <a:xfrm>
                <a:off x="8867880" y="323676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52" name=""/>
            <p:cNvGrpSpPr/>
            <p:nvPr/>
          </p:nvGrpSpPr>
          <p:grpSpPr>
            <a:xfrm>
              <a:off x="-66600" y="3558240"/>
              <a:ext cx="276120" cy="321480"/>
              <a:chOff x="-66600" y="3558240"/>
              <a:chExt cx="276120" cy="321480"/>
            </a:xfrm>
          </p:grpSpPr>
          <p:sp>
            <p:nvSpPr>
              <p:cNvPr id="253" name=""/>
              <p:cNvSpPr/>
              <p:nvPr/>
            </p:nvSpPr>
            <p:spPr>
              <a:xfrm>
                <a:off x="-47520" y="355824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54" name=""/>
              <p:cNvSpPr/>
              <p:nvPr/>
            </p:nvSpPr>
            <p:spPr>
              <a:xfrm>
                <a:off x="-66600" y="355824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55" name=""/>
            <p:cNvGrpSpPr/>
            <p:nvPr/>
          </p:nvGrpSpPr>
          <p:grpSpPr>
            <a:xfrm>
              <a:off x="209520" y="3558240"/>
              <a:ext cx="1990800" cy="321480"/>
              <a:chOff x="209520" y="3558240"/>
              <a:chExt cx="1990800" cy="321480"/>
            </a:xfrm>
          </p:grpSpPr>
          <p:sp>
            <p:nvSpPr>
              <p:cNvPr id="256" name=""/>
              <p:cNvSpPr/>
              <p:nvPr/>
            </p:nvSpPr>
            <p:spPr>
              <a:xfrm>
                <a:off x="228600" y="3558240"/>
                <a:ext cx="1952640" cy="32148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$30,000 to $40,000</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57" name=""/>
              <p:cNvSpPr/>
              <p:nvPr/>
            </p:nvSpPr>
            <p:spPr>
              <a:xfrm>
                <a:off x="209520" y="3558240"/>
                <a:ext cx="19908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58" name=""/>
            <p:cNvGrpSpPr/>
            <p:nvPr/>
          </p:nvGrpSpPr>
          <p:grpSpPr>
            <a:xfrm>
              <a:off x="2200320" y="3558240"/>
              <a:ext cx="276120" cy="321480"/>
              <a:chOff x="2200320" y="3558240"/>
              <a:chExt cx="276120" cy="321480"/>
            </a:xfrm>
          </p:grpSpPr>
          <p:sp>
            <p:nvSpPr>
              <p:cNvPr id="259" name=""/>
              <p:cNvSpPr/>
              <p:nvPr/>
            </p:nvSpPr>
            <p:spPr>
              <a:xfrm>
                <a:off x="2219400" y="355824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60" name=""/>
              <p:cNvSpPr/>
              <p:nvPr/>
            </p:nvSpPr>
            <p:spPr>
              <a:xfrm>
                <a:off x="2200320" y="355824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61" name=""/>
            <p:cNvGrpSpPr/>
            <p:nvPr/>
          </p:nvGrpSpPr>
          <p:grpSpPr>
            <a:xfrm>
              <a:off x="2476440" y="3558240"/>
              <a:ext cx="1924200" cy="321480"/>
              <a:chOff x="2476440" y="3558240"/>
              <a:chExt cx="1924200" cy="321480"/>
            </a:xfrm>
          </p:grpSpPr>
          <p:sp>
            <p:nvSpPr>
              <p:cNvPr id="262" name=""/>
              <p:cNvSpPr/>
              <p:nvPr/>
            </p:nvSpPr>
            <p:spPr>
              <a:xfrm>
                <a:off x="2495520" y="3558240"/>
                <a:ext cx="18860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4.1%</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63" name=""/>
              <p:cNvSpPr/>
              <p:nvPr/>
            </p:nvSpPr>
            <p:spPr>
              <a:xfrm>
                <a:off x="2476440" y="3558240"/>
                <a:ext cx="19242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64" name=""/>
            <p:cNvGrpSpPr/>
            <p:nvPr/>
          </p:nvGrpSpPr>
          <p:grpSpPr>
            <a:xfrm>
              <a:off x="4400640" y="3558240"/>
              <a:ext cx="276120" cy="321480"/>
              <a:chOff x="4400640" y="3558240"/>
              <a:chExt cx="276120" cy="321480"/>
            </a:xfrm>
          </p:grpSpPr>
          <p:sp>
            <p:nvSpPr>
              <p:cNvPr id="265" name=""/>
              <p:cNvSpPr/>
              <p:nvPr/>
            </p:nvSpPr>
            <p:spPr>
              <a:xfrm>
                <a:off x="4419720" y="355824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66" name=""/>
              <p:cNvSpPr/>
              <p:nvPr/>
            </p:nvSpPr>
            <p:spPr>
              <a:xfrm>
                <a:off x="4400640" y="355824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67" name=""/>
            <p:cNvGrpSpPr/>
            <p:nvPr/>
          </p:nvGrpSpPr>
          <p:grpSpPr>
            <a:xfrm>
              <a:off x="4676760" y="3558240"/>
              <a:ext cx="1924200" cy="321480"/>
              <a:chOff x="4676760" y="3558240"/>
              <a:chExt cx="1924200" cy="321480"/>
            </a:xfrm>
          </p:grpSpPr>
          <p:sp>
            <p:nvSpPr>
              <p:cNvPr id="268" name=""/>
              <p:cNvSpPr/>
              <p:nvPr/>
            </p:nvSpPr>
            <p:spPr>
              <a:xfrm>
                <a:off x="4695840" y="3558240"/>
                <a:ext cx="18860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3.8%</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69" name=""/>
              <p:cNvSpPr/>
              <p:nvPr/>
            </p:nvSpPr>
            <p:spPr>
              <a:xfrm>
                <a:off x="4676760" y="3558240"/>
                <a:ext cx="19242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70" name=""/>
            <p:cNvGrpSpPr/>
            <p:nvPr/>
          </p:nvGrpSpPr>
          <p:grpSpPr>
            <a:xfrm>
              <a:off x="6600960" y="3558240"/>
              <a:ext cx="276120" cy="321480"/>
              <a:chOff x="6600960" y="3558240"/>
              <a:chExt cx="276120" cy="321480"/>
            </a:xfrm>
          </p:grpSpPr>
          <p:sp>
            <p:nvSpPr>
              <p:cNvPr id="271" name=""/>
              <p:cNvSpPr/>
              <p:nvPr/>
            </p:nvSpPr>
            <p:spPr>
              <a:xfrm>
                <a:off x="6620040" y="355824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72" name=""/>
              <p:cNvSpPr/>
              <p:nvPr/>
            </p:nvSpPr>
            <p:spPr>
              <a:xfrm>
                <a:off x="6600960" y="355824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73" name=""/>
            <p:cNvGrpSpPr/>
            <p:nvPr/>
          </p:nvGrpSpPr>
          <p:grpSpPr>
            <a:xfrm>
              <a:off x="6877080" y="3558240"/>
              <a:ext cx="1990800" cy="321480"/>
              <a:chOff x="6877080" y="3558240"/>
              <a:chExt cx="1990800" cy="321480"/>
            </a:xfrm>
          </p:grpSpPr>
          <p:sp>
            <p:nvSpPr>
              <p:cNvPr id="274" name=""/>
              <p:cNvSpPr/>
              <p:nvPr/>
            </p:nvSpPr>
            <p:spPr>
              <a:xfrm>
                <a:off x="6896160" y="3558240"/>
                <a:ext cx="19526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20.1%</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75" name=""/>
              <p:cNvSpPr/>
              <p:nvPr/>
            </p:nvSpPr>
            <p:spPr>
              <a:xfrm>
                <a:off x="6877080" y="3558240"/>
                <a:ext cx="19908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76" name=""/>
            <p:cNvGrpSpPr/>
            <p:nvPr/>
          </p:nvGrpSpPr>
          <p:grpSpPr>
            <a:xfrm>
              <a:off x="8867880" y="3558240"/>
              <a:ext cx="276120" cy="321480"/>
              <a:chOff x="8867880" y="3558240"/>
              <a:chExt cx="276120" cy="321480"/>
            </a:xfrm>
          </p:grpSpPr>
          <p:sp>
            <p:nvSpPr>
              <p:cNvPr id="277" name=""/>
              <p:cNvSpPr/>
              <p:nvPr/>
            </p:nvSpPr>
            <p:spPr>
              <a:xfrm>
                <a:off x="8886960" y="355824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78" name=""/>
              <p:cNvSpPr/>
              <p:nvPr/>
            </p:nvSpPr>
            <p:spPr>
              <a:xfrm>
                <a:off x="8867880" y="355824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79" name=""/>
            <p:cNvGrpSpPr/>
            <p:nvPr/>
          </p:nvGrpSpPr>
          <p:grpSpPr>
            <a:xfrm>
              <a:off x="-66600" y="3880080"/>
              <a:ext cx="276120" cy="321480"/>
              <a:chOff x="-66600" y="3880080"/>
              <a:chExt cx="276120" cy="321480"/>
            </a:xfrm>
          </p:grpSpPr>
          <p:sp>
            <p:nvSpPr>
              <p:cNvPr id="280" name=""/>
              <p:cNvSpPr/>
              <p:nvPr/>
            </p:nvSpPr>
            <p:spPr>
              <a:xfrm>
                <a:off x="-47520" y="388008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81" name=""/>
              <p:cNvSpPr/>
              <p:nvPr/>
            </p:nvSpPr>
            <p:spPr>
              <a:xfrm>
                <a:off x="-66600" y="388008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82" name=""/>
            <p:cNvGrpSpPr/>
            <p:nvPr/>
          </p:nvGrpSpPr>
          <p:grpSpPr>
            <a:xfrm>
              <a:off x="209520" y="3880080"/>
              <a:ext cx="1990800" cy="321480"/>
              <a:chOff x="209520" y="3880080"/>
              <a:chExt cx="1990800" cy="321480"/>
            </a:xfrm>
          </p:grpSpPr>
          <p:sp>
            <p:nvSpPr>
              <p:cNvPr id="283" name=""/>
              <p:cNvSpPr/>
              <p:nvPr/>
            </p:nvSpPr>
            <p:spPr>
              <a:xfrm>
                <a:off x="228600" y="3880080"/>
                <a:ext cx="1952640" cy="32148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$40,000 to $50,000</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84" name=""/>
              <p:cNvSpPr/>
              <p:nvPr/>
            </p:nvSpPr>
            <p:spPr>
              <a:xfrm>
                <a:off x="209520" y="3880080"/>
                <a:ext cx="19908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85" name=""/>
            <p:cNvGrpSpPr/>
            <p:nvPr/>
          </p:nvGrpSpPr>
          <p:grpSpPr>
            <a:xfrm>
              <a:off x="2200320" y="3880080"/>
              <a:ext cx="276120" cy="321480"/>
              <a:chOff x="2200320" y="3880080"/>
              <a:chExt cx="276120" cy="321480"/>
            </a:xfrm>
          </p:grpSpPr>
          <p:sp>
            <p:nvSpPr>
              <p:cNvPr id="286" name=""/>
              <p:cNvSpPr/>
              <p:nvPr/>
            </p:nvSpPr>
            <p:spPr>
              <a:xfrm>
                <a:off x="2219400" y="388008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87" name=""/>
              <p:cNvSpPr/>
              <p:nvPr/>
            </p:nvSpPr>
            <p:spPr>
              <a:xfrm>
                <a:off x="2200320" y="388008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88" name=""/>
            <p:cNvGrpSpPr/>
            <p:nvPr/>
          </p:nvGrpSpPr>
          <p:grpSpPr>
            <a:xfrm>
              <a:off x="2476440" y="3880080"/>
              <a:ext cx="1924200" cy="321480"/>
              <a:chOff x="2476440" y="3880080"/>
              <a:chExt cx="1924200" cy="321480"/>
            </a:xfrm>
          </p:grpSpPr>
          <p:sp>
            <p:nvSpPr>
              <p:cNvPr id="289" name=""/>
              <p:cNvSpPr/>
              <p:nvPr/>
            </p:nvSpPr>
            <p:spPr>
              <a:xfrm>
                <a:off x="2495520" y="3880080"/>
                <a:ext cx="18860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5.4%</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0" name=""/>
              <p:cNvSpPr/>
              <p:nvPr/>
            </p:nvSpPr>
            <p:spPr>
              <a:xfrm>
                <a:off x="2476440" y="3880080"/>
                <a:ext cx="19242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91" name=""/>
            <p:cNvGrpSpPr/>
            <p:nvPr/>
          </p:nvGrpSpPr>
          <p:grpSpPr>
            <a:xfrm>
              <a:off x="4400640" y="3880080"/>
              <a:ext cx="276120" cy="321480"/>
              <a:chOff x="4400640" y="3880080"/>
              <a:chExt cx="276120" cy="321480"/>
            </a:xfrm>
          </p:grpSpPr>
          <p:sp>
            <p:nvSpPr>
              <p:cNvPr id="292" name=""/>
              <p:cNvSpPr/>
              <p:nvPr/>
            </p:nvSpPr>
            <p:spPr>
              <a:xfrm>
                <a:off x="4419720" y="388008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3" name=""/>
              <p:cNvSpPr/>
              <p:nvPr/>
            </p:nvSpPr>
            <p:spPr>
              <a:xfrm>
                <a:off x="4400640" y="388008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94" name=""/>
            <p:cNvGrpSpPr/>
            <p:nvPr/>
          </p:nvGrpSpPr>
          <p:grpSpPr>
            <a:xfrm>
              <a:off x="4676760" y="3880080"/>
              <a:ext cx="1924200" cy="321480"/>
              <a:chOff x="4676760" y="3880080"/>
              <a:chExt cx="1924200" cy="321480"/>
            </a:xfrm>
          </p:grpSpPr>
          <p:sp>
            <p:nvSpPr>
              <p:cNvPr id="295" name=""/>
              <p:cNvSpPr/>
              <p:nvPr/>
            </p:nvSpPr>
            <p:spPr>
              <a:xfrm>
                <a:off x="4695840" y="3880080"/>
                <a:ext cx="18860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5.1%</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6" name=""/>
              <p:cNvSpPr/>
              <p:nvPr/>
            </p:nvSpPr>
            <p:spPr>
              <a:xfrm>
                <a:off x="4676760" y="3880080"/>
                <a:ext cx="19242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297" name=""/>
            <p:cNvGrpSpPr/>
            <p:nvPr/>
          </p:nvGrpSpPr>
          <p:grpSpPr>
            <a:xfrm>
              <a:off x="6600960" y="3880080"/>
              <a:ext cx="276120" cy="321480"/>
              <a:chOff x="6600960" y="3880080"/>
              <a:chExt cx="276120" cy="321480"/>
            </a:xfrm>
          </p:grpSpPr>
          <p:sp>
            <p:nvSpPr>
              <p:cNvPr id="298" name=""/>
              <p:cNvSpPr/>
              <p:nvPr/>
            </p:nvSpPr>
            <p:spPr>
              <a:xfrm>
                <a:off x="6620040" y="388008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99" name=""/>
              <p:cNvSpPr/>
              <p:nvPr/>
            </p:nvSpPr>
            <p:spPr>
              <a:xfrm>
                <a:off x="6600960" y="388008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00" name=""/>
            <p:cNvGrpSpPr/>
            <p:nvPr/>
          </p:nvGrpSpPr>
          <p:grpSpPr>
            <a:xfrm>
              <a:off x="6877080" y="3880080"/>
              <a:ext cx="1990800" cy="321480"/>
              <a:chOff x="6877080" y="3880080"/>
              <a:chExt cx="1990800" cy="321480"/>
            </a:xfrm>
          </p:grpSpPr>
          <p:sp>
            <p:nvSpPr>
              <p:cNvPr id="301" name=""/>
              <p:cNvSpPr/>
              <p:nvPr/>
            </p:nvSpPr>
            <p:spPr>
              <a:xfrm>
                <a:off x="6896160" y="3880080"/>
                <a:ext cx="19526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17.9%</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2" name=""/>
              <p:cNvSpPr/>
              <p:nvPr/>
            </p:nvSpPr>
            <p:spPr>
              <a:xfrm>
                <a:off x="6877080" y="3880080"/>
                <a:ext cx="19908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03" name=""/>
            <p:cNvGrpSpPr/>
            <p:nvPr/>
          </p:nvGrpSpPr>
          <p:grpSpPr>
            <a:xfrm>
              <a:off x="8867880" y="3880080"/>
              <a:ext cx="276120" cy="321480"/>
              <a:chOff x="8867880" y="3880080"/>
              <a:chExt cx="276120" cy="321480"/>
            </a:xfrm>
          </p:grpSpPr>
          <p:sp>
            <p:nvSpPr>
              <p:cNvPr id="304" name=""/>
              <p:cNvSpPr/>
              <p:nvPr/>
            </p:nvSpPr>
            <p:spPr>
              <a:xfrm>
                <a:off x="8886960" y="388008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5" name=""/>
              <p:cNvSpPr/>
              <p:nvPr/>
            </p:nvSpPr>
            <p:spPr>
              <a:xfrm>
                <a:off x="8867880" y="388008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06" name=""/>
            <p:cNvGrpSpPr/>
            <p:nvPr/>
          </p:nvGrpSpPr>
          <p:grpSpPr>
            <a:xfrm>
              <a:off x="-66600" y="4201920"/>
              <a:ext cx="276120" cy="321840"/>
              <a:chOff x="-66600" y="4201920"/>
              <a:chExt cx="276120" cy="321840"/>
            </a:xfrm>
          </p:grpSpPr>
          <p:sp>
            <p:nvSpPr>
              <p:cNvPr id="307" name=""/>
              <p:cNvSpPr/>
              <p:nvPr/>
            </p:nvSpPr>
            <p:spPr>
              <a:xfrm>
                <a:off x="-47520" y="4201920"/>
                <a:ext cx="237960" cy="32184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08" name=""/>
              <p:cNvSpPr/>
              <p:nvPr/>
            </p:nvSpPr>
            <p:spPr>
              <a:xfrm>
                <a:off x="-66600" y="4201920"/>
                <a:ext cx="27612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09" name=""/>
            <p:cNvGrpSpPr/>
            <p:nvPr/>
          </p:nvGrpSpPr>
          <p:grpSpPr>
            <a:xfrm>
              <a:off x="209520" y="4201920"/>
              <a:ext cx="1990800" cy="321840"/>
              <a:chOff x="209520" y="4201920"/>
              <a:chExt cx="1990800" cy="321840"/>
            </a:xfrm>
          </p:grpSpPr>
          <p:sp>
            <p:nvSpPr>
              <p:cNvPr id="310" name=""/>
              <p:cNvSpPr/>
              <p:nvPr/>
            </p:nvSpPr>
            <p:spPr>
              <a:xfrm>
                <a:off x="228600" y="4201920"/>
                <a:ext cx="1952640" cy="32184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$50,000 to $75,000</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11" name=""/>
              <p:cNvSpPr/>
              <p:nvPr/>
            </p:nvSpPr>
            <p:spPr>
              <a:xfrm>
                <a:off x="209520" y="4201920"/>
                <a:ext cx="199080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12" name=""/>
            <p:cNvGrpSpPr/>
            <p:nvPr/>
          </p:nvGrpSpPr>
          <p:grpSpPr>
            <a:xfrm>
              <a:off x="2200320" y="4201920"/>
              <a:ext cx="276120" cy="321840"/>
              <a:chOff x="2200320" y="4201920"/>
              <a:chExt cx="276120" cy="321840"/>
            </a:xfrm>
          </p:grpSpPr>
          <p:sp>
            <p:nvSpPr>
              <p:cNvPr id="313" name=""/>
              <p:cNvSpPr/>
              <p:nvPr/>
            </p:nvSpPr>
            <p:spPr>
              <a:xfrm>
                <a:off x="2219400" y="4201920"/>
                <a:ext cx="237960" cy="32184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14" name=""/>
              <p:cNvSpPr/>
              <p:nvPr/>
            </p:nvSpPr>
            <p:spPr>
              <a:xfrm>
                <a:off x="2200320" y="4201920"/>
                <a:ext cx="27612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15" name=""/>
            <p:cNvGrpSpPr/>
            <p:nvPr/>
          </p:nvGrpSpPr>
          <p:grpSpPr>
            <a:xfrm>
              <a:off x="2476440" y="4201920"/>
              <a:ext cx="1924200" cy="321840"/>
              <a:chOff x="2476440" y="4201920"/>
              <a:chExt cx="1924200" cy="321840"/>
            </a:xfrm>
          </p:grpSpPr>
          <p:sp>
            <p:nvSpPr>
              <p:cNvPr id="316" name=""/>
              <p:cNvSpPr/>
              <p:nvPr/>
            </p:nvSpPr>
            <p:spPr>
              <a:xfrm>
                <a:off x="2495520" y="4201920"/>
                <a:ext cx="1886040" cy="32184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14.6%</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17" name=""/>
              <p:cNvSpPr/>
              <p:nvPr/>
            </p:nvSpPr>
            <p:spPr>
              <a:xfrm>
                <a:off x="2476440" y="4201920"/>
                <a:ext cx="192420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18" name=""/>
            <p:cNvGrpSpPr/>
            <p:nvPr/>
          </p:nvGrpSpPr>
          <p:grpSpPr>
            <a:xfrm>
              <a:off x="4400640" y="4201920"/>
              <a:ext cx="276120" cy="321840"/>
              <a:chOff x="4400640" y="4201920"/>
              <a:chExt cx="276120" cy="321840"/>
            </a:xfrm>
          </p:grpSpPr>
          <p:sp>
            <p:nvSpPr>
              <p:cNvPr id="319" name=""/>
              <p:cNvSpPr/>
              <p:nvPr/>
            </p:nvSpPr>
            <p:spPr>
              <a:xfrm>
                <a:off x="4419720" y="4201920"/>
                <a:ext cx="237960" cy="32184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20" name=""/>
              <p:cNvSpPr/>
              <p:nvPr/>
            </p:nvSpPr>
            <p:spPr>
              <a:xfrm>
                <a:off x="4400640" y="4201920"/>
                <a:ext cx="27612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21" name=""/>
            <p:cNvGrpSpPr/>
            <p:nvPr/>
          </p:nvGrpSpPr>
          <p:grpSpPr>
            <a:xfrm>
              <a:off x="4676760" y="4201920"/>
              <a:ext cx="1924200" cy="321840"/>
              <a:chOff x="4676760" y="4201920"/>
              <a:chExt cx="1924200" cy="321840"/>
            </a:xfrm>
          </p:grpSpPr>
          <p:sp>
            <p:nvSpPr>
              <p:cNvPr id="322" name=""/>
              <p:cNvSpPr/>
              <p:nvPr/>
            </p:nvSpPr>
            <p:spPr>
              <a:xfrm>
                <a:off x="4695840" y="4201920"/>
                <a:ext cx="1886040" cy="32184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14.2%</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23" name=""/>
              <p:cNvSpPr/>
              <p:nvPr/>
            </p:nvSpPr>
            <p:spPr>
              <a:xfrm>
                <a:off x="4676760" y="4201920"/>
                <a:ext cx="192420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24" name=""/>
            <p:cNvGrpSpPr/>
            <p:nvPr/>
          </p:nvGrpSpPr>
          <p:grpSpPr>
            <a:xfrm>
              <a:off x="6600960" y="4201920"/>
              <a:ext cx="276120" cy="321840"/>
              <a:chOff x="6600960" y="4201920"/>
              <a:chExt cx="276120" cy="321840"/>
            </a:xfrm>
          </p:grpSpPr>
          <p:sp>
            <p:nvSpPr>
              <p:cNvPr id="325" name=""/>
              <p:cNvSpPr/>
              <p:nvPr/>
            </p:nvSpPr>
            <p:spPr>
              <a:xfrm>
                <a:off x="6620040" y="4201920"/>
                <a:ext cx="237960" cy="32184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26" name=""/>
              <p:cNvSpPr/>
              <p:nvPr/>
            </p:nvSpPr>
            <p:spPr>
              <a:xfrm>
                <a:off x="6600960" y="4201920"/>
                <a:ext cx="27612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27" name=""/>
            <p:cNvGrpSpPr/>
            <p:nvPr/>
          </p:nvGrpSpPr>
          <p:grpSpPr>
            <a:xfrm>
              <a:off x="6877080" y="4201920"/>
              <a:ext cx="1990800" cy="321840"/>
              <a:chOff x="6877080" y="4201920"/>
              <a:chExt cx="1990800" cy="321840"/>
            </a:xfrm>
          </p:grpSpPr>
          <p:sp>
            <p:nvSpPr>
              <p:cNvPr id="328" name=""/>
              <p:cNvSpPr/>
              <p:nvPr/>
            </p:nvSpPr>
            <p:spPr>
              <a:xfrm>
                <a:off x="6896160" y="4201920"/>
                <a:ext cx="1952640" cy="32184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15.8%</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29" name=""/>
              <p:cNvSpPr/>
              <p:nvPr/>
            </p:nvSpPr>
            <p:spPr>
              <a:xfrm>
                <a:off x="6877080" y="4201920"/>
                <a:ext cx="199080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30" name=""/>
            <p:cNvGrpSpPr/>
            <p:nvPr/>
          </p:nvGrpSpPr>
          <p:grpSpPr>
            <a:xfrm>
              <a:off x="8867880" y="4201920"/>
              <a:ext cx="276120" cy="321840"/>
              <a:chOff x="8867880" y="4201920"/>
              <a:chExt cx="276120" cy="321840"/>
            </a:xfrm>
          </p:grpSpPr>
          <p:sp>
            <p:nvSpPr>
              <p:cNvPr id="331" name=""/>
              <p:cNvSpPr/>
              <p:nvPr/>
            </p:nvSpPr>
            <p:spPr>
              <a:xfrm>
                <a:off x="8886960" y="4201920"/>
                <a:ext cx="237960" cy="32184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32" name=""/>
              <p:cNvSpPr/>
              <p:nvPr/>
            </p:nvSpPr>
            <p:spPr>
              <a:xfrm>
                <a:off x="8867880" y="4201920"/>
                <a:ext cx="27612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33" name=""/>
            <p:cNvGrpSpPr/>
            <p:nvPr/>
          </p:nvGrpSpPr>
          <p:grpSpPr>
            <a:xfrm>
              <a:off x="-66600" y="4523760"/>
              <a:ext cx="276120" cy="321480"/>
              <a:chOff x="-66600" y="4523760"/>
              <a:chExt cx="276120" cy="321480"/>
            </a:xfrm>
          </p:grpSpPr>
          <p:sp>
            <p:nvSpPr>
              <p:cNvPr id="334" name=""/>
              <p:cNvSpPr/>
              <p:nvPr/>
            </p:nvSpPr>
            <p:spPr>
              <a:xfrm>
                <a:off x="-47520" y="452376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35" name=""/>
              <p:cNvSpPr/>
              <p:nvPr/>
            </p:nvSpPr>
            <p:spPr>
              <a:xfrm>
                <a:off x="-66600" y="452376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36" name=""/>
            <p:cNvGrpSpPr/>
            <p:nvPr/>
          </p:nvGrpSpPr>
          <p:grpSpPr>
            <a:xfrm>
              <a:off x="209520" y="4523760"/>
              <a:ext cx="1990800" cy="321480"/>
              <a:chOff x="209520" y="4523760"/>
              <a:chExt cx="1990800" cy="321480"/>
            </a:xfrm>
          </p:grpSpPr>
          <p:sp>
            <p:nvSpPr>
              <p:cNvPr id="337" name=""/>
              <p:cNvSpPr/>
              <p:nvPr/>
            </p:nvSpPr>
            <p:spPr>
              <a:xfrm>
                <a:off x="228600" y="4523760"/>
                <a:ext cx="1952640" cy="32148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$75,000 to $100,000</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38" name=""/>
              <p:cNvSpPr/>
              <p:nvPr/>
            </p:nvSpPr>
            <p:spPr>
              <a:xfrm>
                <a:off x="209520" y="4523760"/>
                <a:ext cx="19908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39" name=""/>
            <p:cNvGrpSpPr/>
            <p:nvPr/>
          </p:nvGrpSpPr>
          <p:grpSpPr>
            <a:xfrm>
              <a:off x="2200320" y="4523760"/>
              <a:ext cx="276120" cy="321480"/>
              <a:chOff x="2200320" y="4523760"/>
              <a:chExt cx="276120" cy="321480"/>
            </a:xfrm>
          </p:grpSpPr>
          <p:sp>
            <p:nvSpPr>
              <p:cNvPr id="340" name=""/>
              <p:cNvSpPr/>
              <p:nvPr/>
            </p:nvSpPr>
            <p:spPr>
              <a:xfrm>
                <a:off x="2219400" y="452376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41" name=""/>
              <p:cNvSpPr/>
              <p:nvPr/>
            </p:nvSpPr>
            <p:spPr>
              <a:xfrm>
                <a:off x="2200320" y="452376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42" name=""/>
            <p:cNvGrpSpPr/>
            <p:nvPr/>
          </p:nvGrpSpPr>
          <p:grpSpPr>
            <a:xfrm>
              <a:off x="2476440" y="4523760"/>
              <a:ext cx="1924200" cy="321480"/>
              <a:chOff x="2476440" y="4523760"/>
              <a:chExt cx="1924200" cy="321480"/>
            </a:xfrm>
          </p:grpSpPr>
          <p:sp>
            <p:nvSpPr>
              <p:cNvPr id="343" name=""/>
              <p:cNvSpPr/>
              <p:nvPr/>
            </p:nvSpPr>
            <p:spPr>
              <a:xfrm>
                <a:off x="2495520" y="4523760"/>
                <a:ext cx="18860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13.6%</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44" name=""/>
              <p:cNvSpPr/>
              <p:nvPr/>
            </p:nvSpPr>
            <p:spPr>
              <a:xfrm>
                <a:off x="2476440" y="4523760"/>
                <a:ext cx="19242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45" name=""/>
            <p:cNvGrpSpPr/>
            <p:nvPr/>
          </p:nvGrpSpPr>
          <p:grpSpPr>
            <a:xfrm>
              <a:off x="4400640" y="4523760"/>
              <a:ext cx="276120" cy="321480"/>
              <a:chOff x="4400640" y="4523760"/>
              <a:chExt cx="276120" cy="321480"/>
            </a:xfrm>
          </p:grpSpPr>
          <p:sp>
            <p:nvSpPr>
              <p:cNvPr id="346" name=""/>
              <p:cNvSpPr/>
              <p:nvPr/>
            </p:nvSpPr>
            <p:spPr>
              <a:xfrm>
                <a:off x="4419720" y="452376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47" name=""/>
              <p:cNvSpPr/>
              <p:nvPr/>
            </p:nvSpPr>
            <p:spPr>
              <a:xfrm>
                <a:off x="4400640" y="452376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48" name=""/>
            <p:cNvGrpSpPr/>
            <p:nvPr/>
          </p:nvGrpSpPr>
          <p:grpSpPr>
            <a:xfrm>
              <a:off x="4676760" y="4523760"/>
              <a:ext cx="1924200" cy="321480"/>
              <a:chOff x="4676760" y="4523760"/>
              <a:chExt cx="1924200" cy="321480"/>
            </a:xfrm>
          </p:grpSpPr>
          <p:sp>
            <p:nvSpPr>
              <p:cNvPr id="349" name=""/>
              <p:cNvSpPr/>
              <p:nvPr/>
            </p:nvSpPr>
            <p:spPr>
              <a:xfrm>
                <a:off x="4695840" y="4523760"/>
                <a:ext cx="18860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13.4%</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50" name=""/>
              <p:cNvSpPr/>
              <p:nvPr/>
            </p:nvSpPr>
            <p:spPr>
              <a:xfrm>
                <a:off x="4676760" y="4523760"/>
                <a:ext cx="19242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51" name=""/>
            <p:cNvGrpSpPr/>
            <p:nvPr/>
          </p:nvGrpSpPr>
          <p:grpSpPr>
            <a:xfrm>
              <a:off x="6600960" y="4523760"/>
              <a:ext cx="276120" cy="321480"/>
              <a:chOff x="6600960" y="4523760"/>
              <a:chExt cx="276120" cy="321480"/>
            </a:xfrm>
          </p:grpSpPr>
          <p:sp>
            <p:nvSpPr>
              <p:cNvPr id="352" name=""/>
              <p:cNvSpPr/>
              <p:nvPr/>
            </p:nvSpPr>
            <p:spPr>
              <a:xfrm>
                <a:off x="6620040" y="452376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53" name=""/>
              <p:cNvSpPr/>
              <p:nvPr/>
            </p:nvSpPr>
            <p:spPr>
              <a:xfrm>
                <a:off x="6600960" y="452376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54" name=""/>
            <p:cNvGrpSpPr/>
            <p:nvPr/>
          </p:nvGrpSpPr>
          <p:grpSpPr>
            <a:xfrm>
              <a:off x="6877080" y="4523760"/>
              <a:ext cx="1990800" cy="321480"/>
              <a:chOff x="6877080" y="4523760"/>
              <a:chExt cx="1990800" cy="321480"/>
            </a:xfrm>
          </p:grpSpPr>
          <p:sp>
            <p:nvSpPr>
              <p:cNvPr id="355" name=""/>
              <p:cNvSpPr/>
              <p:nvPr/>
            </p:nvSpPr>
            <p:spPr>
              <a:xfrm>
                <a:off x="6896160" y="4523760"/>
                <a:ext cx="19526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14.6%</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56" name=""/>
              <p:cNvSpPr/>
              <p:nvPr/>
            </p:nvSpPr>
            <p:spPr>
              <a:xfrm>
                <a:off x="6877080" y="4523760"/>
                <a:ext cx="19908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57" name=""/>
            <p:cNvGrpSpPr/>
            <p:nvPr/>
          </p:nvGrpSpPr>
          <p:grpSpPr>
            <a:xfrm>
              <a:off x="8867880" y="4523760"/>
              <a:ext cx="276120" cy="321480"/>
              <a:chOff x="8867880" y="4523760"/>
              <a:chExt cx="276120" cy="321480"/>
            </a:xfrm>
          </p:grpSpPr>
          <p:sp>
            <p:nvSpPr>
              <p:cNvPr id="358" name=""/>
              <p:cNvSpPr/>
              <p:nvPr/>
            </p:nvSpPr>
            <p:spPr>
              <a:xfrm>
                <a:off x="8886960" y="452376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59" name=""/>
              <p:cNvSpPr/>
              <p:nvPr/>
            </p:nvSpPr>
            <p:spPr>
              <a:xfrm>
                <a:off x="8867880" y="452376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60" name=""/>
            <p:cNvGrpSpPr/>
            <p:nvPr/>
          </p:nvGrpSpPr>
          <p:grpSpPr>
            <a:xfrm>
              <a:off x="-66600" y="4845600"/>
              <a:ext cx="276120" cy="321480"/>
              <a:chOff x="-66600" y="4845600"/>
              <a:chExt cx="276120" cy="321480"/>
            </a:xfrm>
          </p:grpSpPr>
          <p:sp>
            <p:nvSpPr>
              <p:cNvPr id="361" name=""/>
              <p:cNvSpPr/>
              <p:nvPr/>
            </p:nvSpPr>
            <p:spPr>
              <a:xfrm>
                <a:off x="-47520" y="484560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62" name=""/>
              <p:cNvSpPr/>
              <p:nvPr/>
            </p:nvSpPr>
            <p:spPr>
              <a:xfrm>
                <a:off x="-66600" y="484560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63" name=""/>
            <p:cNvGrpSpPr/>
            <p:nvPr/>
          </p:nvGrpSpPr>
          <p:grpSpPr>
            <a:xfrm>
              <a:off x="209520" y="4845600"/>
              <a:ext cx="1990800" cy="321480"/>
              <a:chOff x="209520" y="4845600"/>
              <a:chExt cx="1990800" cy="321480"/>
            </a:xfrm>
          </p:grpSpPr>
          <p:sp>
            <p:nvSpPr>
              <p:cNvPr id="364" name=""/>
              <p:cNvSpPr/>
              <p:nvPr/>
            </p:nvSpPr>
            <p:spPr>
              <a:xfrm>
                <a:off x="228600" y="4845600"/>
                <a:ext cx="1952640" cy="32148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$100,000 to $200,000</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65" name=""/>
              <p:cNvSpPr/>
              <p:nvPr/>
            </p:nvSpPr>
            <p:spPr>
              <a:xfrm>
                <a:off x="209520" y="4845600"/>
                <a:ext cx="19908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66" name=""/>
            <p:cNvGrpSpPr/>
            <p:nvPr/>
          </p:nvGrpSpPr>
          <p:grpSpPr>
            <a:xfrm>
              <a:off x="2200320" y="4845600"/>
              <a:ext cx="276120" cy="321480"/>
              <a:chOff x="2200320" y="4845600"/>
              <a:chExt cx="276120" cy="321480"/>
            </a:xfrm>
          </p:grpSpPr>
          <p:sp>
            <p:nvSpPr>
              <p:cNvPr id="367" name=""/>
              <p:cNvSpPr/>
              <p:nvPr/>
            </p:nvSpPr>
            <p:spPr>
              <a:xfrm>
                <a:off x="2219400" y="484560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68" name=""/>
              <p:cNvSpPr/>
              <p:nvPr/>
            </p:nvSpPr>
            <p:spPr>
              <a:xfrm>
                <a:off x="2200320" y="484560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69" name=""/>
            <p:cNvGrpSpPr/>
            <p:nvPr/>
          </p:nvGrpSpPr>
          <p:grpSpPr>
            <a:xfrm>
              <a:off x="2476440" y="4845600"/>
              <a:ext cx="1924200" cy="321480"/>
              <a:chOff x="2476440" y="4845600"/>
              <a:chExt cx="1924200" cy="321480"/>
            </a:xfrm>
          </p:grpSpPr>
          <p:sp>
            <p:nvSpPr>
              <p:cNvPr id="370" name=""/>
              <p:cNvSpPr/>
              <p:nvPr/>
            </p:nvSpPr>
            <p:spPr>
              <a:xfrm>
                <a:off x="2495520" y="4845600"/>
                <a:ext cx="18860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22.8%</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71" name=""/>
              <p:cNvSpPr/>
              <p:nvPr/>
            </p:nvSpPr>
            <p:spPr>
              <a:xfrm>
                <a:off x="2476440" y="4845600"/>
                <a:ext cx="19242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72" name=""/>
            <p:cNvGrpSpPr/>
            <p:nvPr/>
          </p:nvGrpSpPr>
          <p:grpSpPr>
            <a:xfrm>
              <a:off x="4400640" y="4845600"/>
              <a:ext cx="276120" cy="321480"/>
              <a:chOff x="4400640" y="4845600"/>
              <a:chExt cx="276120" cy="321480"/>
            </a:xfrm>
          </p:grpSpPr>
          <p:sp>
            <p:nvSpPr>
              <p:cNvPr id="373" name=""/>
              <p:cNvSpPr/>
              <p:nvPr/>
            </p:nvSpPr>
            <p:spPr>
              <a:xfrm>
                <a:off x="4419720" y="484560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74" name=""/>
              <p:cNvSpPr/>
              <p:nvPr/>
            </p:nvSpPr>
            <p:spPr>
              <a:xfrm>
                <a:off x="4400640" y="484560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75" name=""/>
            <p:cNvGrpSpPr/>
            <p:nvPr/>
          </p:nvGrpSpPr>
          <p:grpSpPr>
            <a:xfrm>
              <a:off x="4676760" y="4845600"/>
              <a:ext cx="1924200" cy="321480"/>
              <a:chOff x="4676760" y="4845600"/>
              <a:chExt cx="1924200" cy="321480"/>
            </a:xfrm>
          </p:grpSpPr>
          <p:sp>
            <p:nvSpPr>
              <p:cNvPr id="376" name=""/>
              <p:cNvSpPr/>
              <p:nvPr/>
            </p:nvSpPr>
            <p:spPr>
              <a:xfrm>
                <a:off x="4695840" y="4845600"/>
                <a:ext cx="18860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23.2%</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77" name=""/>
              <p:cNvSpPr/>
              <p:nvPr/>
            </p:nvSpPr>
            <p:spPr>
              <a:xfrm>
                <a:off x="4676760" y="4845600"/>
                <a:ext cx="19242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78" name=""/>
            <p:cNvGrpSpPr/>
            <p:nvPr/>
          </p:nvGrpSpPr>
          <p:grpSpPr>
            <a:xfrm>
              <a:off x="6600960" y="4845600"/>
              <a:ext cx="276120" cy="321480"/>
              <a:chOff x="6600960" y="4845600"/>
              <a:chExt cx="276120" cy="321480"/>
            </a:xfrm>
          </p:grpSpPr>
          <p:sp>
            <p:nvSpPr>
              <p:cNvPr id="379" name=""/>
              <p:cNvSpPr/>
              <p:nvPr/>
            </p:nvSpPr>
            <p:spPr>
              <a:xfrm>
                <a:off x="6620040" y="484560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80" name=""/>
              <p:cNvSpPr/>
              <p:nvPr/>
            </p:nvSpPr>
            <p:spPr>
              <a:xfrm>
                <a:off x="6600960" y="484560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81" name=""/>
            <p:cNvGrpSpPr/>
            <p:nvPr/>
          </p:nvGrpSpPr>
          <p:grpSpPr>
            <a:xfrm>
              <a:off x="6877080" y="4845600"/>
              <a:ext cx="1990800" cy="321480"/>
              <a:chOff x="6877080" y="4845600"/>
              <a:chExt cx="1990800" cy="321480"/>
            </a:xfrm>
          </p:grpSpPr>
          <p:sp>
            <p:nvSpPr>
              <p:cNvPr id="382" name=""/>
              <p:cNvSpPr/>
              <p:nvPr/>
            </p:nvSpPr>
            <p:spPr>
              <a:xfrm>
                <a:off x="6896160" y="4845600"/>
                <a:ext cx="19526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12.1%</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83" name=""/>
              <p:cNvSpPr/>
              <p:nvPr/>
            </p:nvSpPr>
            <p:spPr>
              <a:xfrm>
                <a:off x="6877080" y="4845600"/>
                <a:ext cx="19908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84" name=""/>
            <p:cNvGrpSpPr/>
            <p:nvPr/>
          </p:nvGrpSpPr>
          <p:grpSpPr>
            <a:xfrm>
              <a:off x="8867880" y="4845600"/>
              <a:ext cx="276120" cy="321480"/>
              <a:chOff x="8867880" y="4845600"/>
              <a:chExt cx="276120" cy="321480"/>
            </a:xfrm>
          </p:grpSpPr>
          <p:sp>
            <p:nvSpPr>
              <p:cNvPr id="385" name=""/>
              <p:cNvSpPr/>
              <p:nvPr/>
            </p:nvSpPr>
            <p:spPr>
              <a:xfrm>
                <a:off x="8886960" y="484560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86" name=""/>
              <p:cNvSpPr/>
              <p:nvPr/>
            </p:nvSpPr>
            <p:spPr>
              <a:xfrm>
                <a:off x="8867880" y="484560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87" name=""/>
            <p:cNvGrpSpPr/>
            <p:nvPr/>
          </p:nvGrpSpPr>
          <p:grpSpPr>
            <a:xfrm>
              <a:off x="-66600" y="5167440"/>
              <a:ext cx="276120" cy="321480"/>
              <a:chOff x="-66600" y="5167440"/>
              <a:chExt cx="276120" cy="321480"/>
            </a:xfrm>
          </p:grpSpPr>
          <p:sp>
            <p:nvSpPr>
              <p:cNvPr id="388" name=""/>
              <p:cNvSpPr/>
              <p:nvPr/>
            </p:nvSpPr>
            <p:spPr>
              <a:xfrm>
                <a:off x="-47520" y="516744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89" name=""/>
              <p:cNvSpPr/>
              <p:nvPr/>
            </p:nvSpPr>
            <p:spPr>
              <a:xfrm>
                <a:off x="-66600" y="516744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90" name=""/>
            <p:cNvGrpSpPr/>
            <p:nvPr/>
          </p:nvGrpSpPr>
          <p:grpSpPr>
            <a:xfrm>
              <a:off x="209520" y="5167440"/>
              <a:ext cx="1990800" cy="321480"/>
              <a:chOff x="209520" y="5167440"/>
              <a:chExt cx="1990800" cy="321480"/>
            </a:xfrm>
          </p:grpSpPr>
          <p:sp>
            <p:nvSpPr>
              <p:cNvPr id="391" name=""/>
              <p:cNvSpPr/>
              <p:nvPr/>
            </p:nvSpPr>
            <p:spPr>
              <a:xfrm>
                <a:off x="228600" y="5167440"/>
                <a:ext cx="1952640" cy="32148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$200,000 and over</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92" name=""/>
              <p:cNvSpPr/>
              <p:nvPr/>
            </p:nvSpPr>
            <p:spPr>
              <a:xfrm>
                <a:off x="209520" y="5167440"/>
                <a:ext cx="19908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93" name=""/>
            <p:cNvGrpSpPr/>
            <p:nvPr/>
          </p:nvGrpSpPr>
          <p:grpSpPr>
            <a:xfrm>
              <a:off x="2200320" y="5167440"/>
              <a:ext cx="276120" cy="321480"/>
              <a:chOff x="2200320" y="5167440"/>
              <a:chExt cx="276120" cy="321480"/>
            </a:xfrm>
          </p:grpSpPr>
          <p:sp>
            <p:nvSpPr>
              <p:cNvPr id="394" name=""/>
              <p:cNvSpPr/>
              <p:nvPr/>
            </p:nvSpPr>
            <p:spPr>
              <a:xfrm>
                <a:off x="2219400" y="516744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95" name=""/>
              <p:cNvSpPr/>
              <p:nvPr/>
            </p:nvSpPr>
            <p:spPr>
              <a:xfrm>
                <a:off x="2200320" y="516744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96" name=""/>
            <p:cNvGrpSpPr/>
            <p:nvPr/>
          </p:nvGrpSpPr>
          <p:grpSpPr>
            <a:xfrm>
              <a:off x="2476440" y="5167440"/>
              <a:ext cx="1924200" cy="321480"/>
              <a:chOff x="2476440" y="5167440"/>
              <a:chExt cx="1924200" cy="321480"/>
            </a:xfrm>
          </p:grpSpPr>
          <p:sp>
            <p:nvSpPr>
              <p:cNvPr id="397" name=""/>
              <p:cNvSpPr/>
              <p:nvPr/>
            </p:nvSpPr>
            <p:spPr>
              <a:xfrm>
                <a:off x="2495520" y="5167440"/>
                <a:ext cx="18860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39.1%</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398" name=""/>
              <p:cNvSpPr/>
              <p:nvPr/>
            </p:nvSpPr>
            <p:spPr>
              <a:xfrm>
                <a:off x="2476440" y="5167440"/>
                <a:ext cx="19242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399" name=""/>
            <p:cNvGrpSpPr/>
            <p:nvPr/>
          </p:nvGrpSpPr>
          <p:grpSpPr>
            <a:xfrm>
              <a:off x="4400640" y="5167440"/>
              <a:ext cx="276120" cy="321480"/>
              <a:chOff x="4400640" y="5167440"/>
              <a:chExt cx="276120" cy="321480"/>
            </a:xfrm>
          </p:grpSpPr>
          <p:sp>
            <p:nvSpPr>
              <p:cNvPr id="400" name=""/>
              <p:cNvSpPr/>
              <p:nvPr/>
            </p:nvSpPr>
            <p:spPr>
              <a:xfrm>
                <a:off x="4419720" y="516744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01" name=""/>
              <p:cNvSpPr/>
              <p:nvPr/>
            </p:nvSpPr>
            <p:spPr>
              <a:xfrm>
                <a:off x="4400640" y="516744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02" name=""/>
            <p:cNvGrpSpPr/>
            <p:nvPr/>
          </p:nvGrpSpPr>
          <p:grpSpPr>
            <a:xfrm>
              <a:off x="4676760" y="5167440"/>
              <a:ext cx="1924200" cy="321480"/>
              <a:chOff x="4676760" y="5167440"/>
              <a:chExt cx="1924200" cy="321480"/>
            </a:xfrm>
          </p:grpSpPr>
          <p:sp>
            <p:nvSpPr>
              <p:cNvPr id="403" name=""/>
              <p:cNvSpPr/>
              <p:nvPr/>
            </p:nvSpPr>
            <p:spPr>
              <a:xfrm>
                <a:off x="4695840" y="5167440"/>
                <a:ext cx="18860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40.9%</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04" name=""/>
              <p:cNvSpPr/>
              <p:nvPr/>
            </p:nvSpPr>
            <p:spPr>
              <a:xfrm>
                <a:off x="4676760" y="5167440"/>
                <a:ext cx="19242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05" name=""/>
            <p:cNvGrpSpPr/>
            <p:nvPr/>
          </p:nvGrpSpPr>
          <p:grpSpPr>
            <a:xfrm>
              <a:off x="6600960" y="5167440"/>
              <a:ext cx="276120" cy="321480"/>
              <a:chOff x="6600960" y="5167440"/>
              <a:chExt cx="276120" cy="321480"/>
            </a:xfrm>
          </p:grpSpPr>
          <p:sp>
            <p:nvSpPr>
              <p:cNvPr id="406" name=""/>
              <p:cNvSpPr/>
              <p:nvPr/>
            </p:nvSpPr>
            <p:spPr>
              <a:xfrm>
                <a:off x="6620040" y="516744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07" name=""/>
              <p:cNvSpPr/>
              <p:nvPr/>
            </p:nvSpPr>
            <p:spPr>
              <a:xfrm>
                <a:off x="6600960" y="516744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08" name=""/>
            <p:cNvGrpSpPr/>
            <p:nvPr/>
          </p:nvGrpSpPr>
          <p:grpSpPr>
            <a:xfrm>
              <a:off x="6877080" y="5167440"/>
              <a:ext cx="1990800" cy="321480"/>
              <a:chOff x="6877080" y="5167440"/>
              <a:chExt cx="1990800" cy="321480"/>
            </a:xfrm>
          </p:grpSpPr>
          <p:sp>
            <p:nvSpPr>
              <p:cNvPr id="409" name=""/>
              <p:cNvSpPr/>
              <p:nvPr/>
            </p:nvSpPr>
            <p:spPr>
              <a:xfrm>
                <a:off x="6896160" y="5167440"/>
                <a:ext cx="1952640" cy="3214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9.7%</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10" name=""/>
              <p:cNvSpPr/>
              <p:nvPr/>
            </p:nvSpPr>
            <p:spPr>
              <a:xfrm>
                <a:off x="6877080" y="5167440"/>
                <a:ext cx="199080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11" name=""/>
            <p:cNvGrpSpPr/>
            <p:nvPr/>
          </p:nvGrpSpPr>
          <p:grpSpPr>
            <a:xfrm>
              <a:off x="8867880" y="5167440"/>
              <a:ext cx="276120" cy="321480"/>
              <a:chOff x="8867880" y="5167440"/>
              <a:chExt cx="276120" cy="321480"/>
            </a:xfrm>
          </p:grpSpPr>
          <p:sp>
            <p:nvSpPr>
              <p:cNvPr id="412" name=""/>
              <p:cNvSpPr/>
              <p:nvPr/>
            </p:nvSpPr>
            <p:spPr>
              <a:xfrm>
                <a:off x="8886960" y="5167440"/>
                <a:ext cx="237960" cy="3214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13" name=""/>
              <p:cNvSpPr/>
              <p:nvPr/>
            </p:nvSpPr>
            <p:spPr>
              <a:xfrm>
                <a:off x="8867880" y="5167440"/>
                <a:ext cx="276120" cy="32148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14" name=""/>
            <p:cNvGrpSpPr/>
            <p:nvPr/>
          </p:nvGrpSpPr>
          <p:grpSpPr>
            <a:xfrm>
              <a:off x="-66600" y="5488920"/>
              <a:ext cx="276120" cy="313920"/>
              <a:chOff x="-66600" y="5488920"/>
              <a:chExt cx="276120" cy="313920"/>
            </a:xfrm>
          </p:grpSpPr>
          <p:sp>
            <p:nvSpPr>
              <p:cNvPr id="415" name=""/>
              <p:cNvSpPr/>
              <p:nvPr/>
            </p:nvSpPr>
            <p:spPr>
              <a:xfrm>
                <a:off x="-47520" y="5488920"/>
                <a:ext cx="23796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16" name=""/>
              <p:cNvSpPr/>
              <p:nvPr/>
            </p:nvSpPr>
            <p:spPr>
              <a:xfrm>
                <a:off x="-66600" y="548892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17" name=""/>
            <p:cNvGrpSpPr/>
            <p:nvPr/>
          </p:nvGrpSpPr>
          <p:grpSpPr>
            <a:xfrm>
              <a:off x="209520" y="5488920"/>
              <a:ext cx="1990800" cy="313920"/>
              <a:chOff x="209520" y="5488920"/>
              <a:chExt cx="1990800" cy="313920"/>
            </a:xfrm>
          </p:grpSpPr>
          <p:sp>
            <p:nvSpPr>
              <p:cNvPr id="418" name=""/>
              <p:cNvSpPr/>
              <p:nvPr/>
            </p:nvSpPr>
            <p:spPr>
              <a:xfrm>
                <a:off x="228600" y="5488920"/>
                <a:ext cx="195264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19" name=""/>
              <p:cNvSpPr/>
              <p:nvPr/>
            </p:nvSpPr>
            <p:spPr>
              <a:xfrm>
                <a:off x="209520" y="5488920"/>
                <a:ext cx="199080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20" name=""/>
            <p:cNvGrpSpPr/>
            <p:nvPr/>
          </p:nvGrpSpPr>
          <p:grpSpPr>
            <a:xfrm>
              <a:off x="2200320" y="5488920"/>
              <a:ext cx="276120" cy="313920"/>
              <a:chOff x="2200320" y="5488920"/>
              <a:chExt cx="276120" cy="313920"/>
            </a:xfrm>
          </p:grpSpPr>
          <p:sp>
            <p:nvSpPr>
              <p:cNvPr id="421" name=""/>
              <p:cNvSpPr/>
              <p:nvPr/>
            </p:nvSpPr>
            <p:spPr>
              <a:xfrm>
                <a:off x="2219400" y="5488920"/>
                <a:ext cx="23796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22" name=""/>
              <p:cNvSpPr/>
              <p:nvPr/>
            </p:nvSpPr>
            <p:spPr>
              <a:xfrm>
                <a:off x="2200320" y="548892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23" name=""/>
            <p:cNvGrpSpPr/>
            <p:nvPr/>
          </p:nvGrpSpPr>
          <p:grpSpPr>
            <a:xfrm>
              <a:off x="2476440" y="5488920"/>
              <a:ext cx="1924200" cy="313920"/>
              <a:chOff x="2476440" y="5488920"/>
              <a:chExt cx="1924200" cy="313920"/>
            </a:xfrm>
          </p:grpSpPr>
          <p:sp>
            <p:nvSpPr>
              <p:cNvPr id="424" name=""/>
              <p:cNvSpPr/>
              <p:nvPr/>
            </p:nvSpPr>
            <p:spPr>
              <a:xfrm>
                <a:off x="2495520" y="5488920"/>
                <a:ext cx="1886040" cy="31392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25" name=""/>
              <p:cNvSpPr/>
              <p:nvPr/>
            </p:nvSpPr>
            <p:spPr>
              <a:xfrm>
                <a:off x="2476440" y="5488920"/>
                <a:ext cx="192420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26" name=""/>
            <p:cNvGrpSpPr/>
            <p:nvPr/>
          </p:nvGrpSpPr>
          <p:grpSpPr>
            <a:xfrm>
              <a:off x="4400640" y="5488920"/>
              <a:ext cx="276120" cy="313920"/>
              <a:chOff x="4400640" y="5488920"/>
              <a:chExt cx="276120" cy="313920"/>
            </a:xfrm>
          </p:grpSpPr>
          <p:sp>
            <p:nvSpPr>
              <p:cNvPr id="427" name=""/>
              <p:cNvSpPr/>
              <p:nvPr/>
            </p:nvSpPr>
            <p:spPr>
              <a:xfrm>
                <a:off x="4419720" y="5488920"/>
                <a:ext cx="23796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28" name=""/>
              <p:cNvSpPr/>
              <p:nvPr/>
            </p:nvSpPr>
            <p:spPr>
              <a:xfrm>
                <a:off x="4400640" y="548892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29" name=""/>
            <p:cNvGrpSpPr/>
            <p:nvPr/>
          </p:nvGrpSpPr>
          <p:grpSpPr>
            <a:xfrm>
              <a:off x="4676760" y="5488920"/>
              <a:ext cx="1924200" cy="313920"/>
              <a:chOff x="4676760" y="5488920"/>
              <a:chExt cx="1924200" cy="313920"/>
            </a:xfrm>
          </p:grpSpPr>
          <p:sp>
            <p:nvSpPr>
              <p:cNvPr id="430" name=""/>
              <p:cNvSpPr/>
              <p:nvPr/>
            </p:nvSpPr>
            <p:spPr>
              <a:xfrm>
                <a:off x="4695840" y="5488920"/>
                <a:ext cx="1886040" cy="31392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31" name=""/>
              <p:cNvSpPr/>
              <p:nvPr/>
            </p:nvSpPr>
            <p:spPr>
              <a:xfrm>
                <a:off x="4676760" y="5488920"/>
                <a:ext cx="192420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32" name=""/>
            <p:cNvGrpSpPr/>
            <p:nvPr/>
          </p:nvGrpSpPr>
          <p:grpSpPr>
            <a:xfrm>
              <a:off x="6600960" y="5488920"/>
              <a:ext cx="276120" cy="313920"/>
              <a:chOff x="6600960" y="5488920"/>
              <a:chExt cx="276120" cy="313920"/>
            </a:xfrm>
          </p:grpSpPr>
          <p:sp>
            <p:nvSpPr>
              <p:cNvPr id="433" name=""/>
              <p:cNvSpPr/>
              <p:nvPr/>
            </p:nvSpPr>
            <p:spPr>
              <a:xfrm>
                <a:off x="6620040" y="5488920"/>
                <a:ext cx="23796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34" name=""/>
              <p:cNvSpPr/>
              <p:nvPr/>
            </p:nvSpPr>
            <p:spPr>
              <a:xfrm>
                <a:off x="6600960" y="548892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35" name=""/>
            <p:cNvGrpSpPr/>
            <p:nvPr/>
          </p:nvGrpSpPr>
          <p:grpSpPr>
            <a:xfrm>
              <a:off x="6877080" y="5488920"/>
              <a:ext cx="1990800" cy="313920"/>
              <a:chOff x="6877080" y="5488920"/>
              <a:chExt cx="1990800" cy="313920"/>
            </a:xfrm>
          </p:grpSpPr>
          <p:sp>
            <p:nvSpPr>
              <p:cNvPr id="436" name=""/>
              <p:cNvSpPr/>
              <p:nvPr/>
            </p:nvSpPr>
            <p:spPr>
              <a:xfrm>
                <a:off x="6896160" y="5488920"/>
                <a:ext cx="195264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37" name=""/>
              <p:cNvSpPr/>
              <p:nvPr/>
            </p:nvSpPr>
            <p:spPr>
              <a:xfrm>
                <a:off x="6877080" y="5488920"/>
                <a:ext cx="199080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38" name=""/>
            <p:cNvGrpSpPr/>
            <p:nvPr/>
          </p:nvGrpSpPr>
          <p:grpSpPr>
            <a:xfrm>
              <a:off x="8867880" y="5488920"/>
              <a:ext cx="276120" cy="313920"/>
              <a:chOff x="8867880" y="5488920"/>
              <a:chExt cx="276120" cy="313920"/>
            </a:xfrm>
          </p:grpSpPr>
          <p:sp>
            <p:nvSpPr>
              <p:cNvPr id="439" name=""/>
              <p:cNvSpPr/>
              <p:nvPr/>
            </p:nvSpPr>
            <p:spPr>
              <a:xfrm>
                <a:off x="8886960" y="5488920"/>
                <a:ext cx="23796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40" name=""/>
              <p:cNvSpPr/>
              <p:nvPr/>
            </p:nvSpPr>
            <p:spPr>
              <a:xfrm>
                <a:off x="8867880" y="548892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41" name=""/>
            <p:cNvGrpSpPr/>
            <p:nvPr/>
          </p:nvGrpSpPr>
          <p:grpSpPr>
            <a:xfrm>
              <a:off x="-66600" y="5802840"/>
              <a:ext cx="276120" cy="321840"/>
              <a:chOff x="-66600" y="5802840"/>
              <a:chExt cx="276120" cy="321840"/>
            </a:xfrm>
          </p:grpSpPr>
          <p:sp>
            <p:nvSpPr>
              <p:cNvPr id="442" name=""/>
              <p:cNvSpPr/>
              <p:nvPr/>
            </p:nvSpPr>
            <p:spPr>
              <a:xfrm>
                <a:off x="-47520" y="5802840"/>
                <a:ext cx="237960" cy="32184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43" name=""/>
              <p:cNvSpPr/>
              <p:nvPr/>
            </p:nvSpPr>
            <p:spPr>
              <a:xfrm>
                <a:off x="-66600" y="5802840"/>
                <a:ext cx="27612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44" name=""/>
            <p:cNvGrpSpPr/>
            <p:nvPr/>
          </p:nvGrpSpPr>
          <p:grpSpPr>
            <a:xfrm>
              <a:off x="209520" y="5802840"/>
              <a:ext cx="1990800" cy="321840"/>
              <a:chOff x="209520" y="5802840"/>
              <a:chExt cx="1990800" cy="321840"/>
            </a:xfrm>
          </p:grpSpPr>
          <p:sp>
            <p:nvSpPr>
              <p:cNvPr id="445" name=""/>
              <p:cNvSpPr/>
              <p:nvPr/>
            </p:nvSpPr>
            <p:spPr>
              <a:xfrm>
                <a:off x="228600" y="5802840"/>
                <a:ext cx="1952640" cy="32184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Total, All Taxpayers</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46" name=""/>
              <p:cNvSpPr/>
              <p:nvPr/>
            </p:nvSpPr>
            <p:spPr>
              <a:xfrm>
                <a:off x="209520" y="5802840"/>
                <a:ext cx="199080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47" name=""/>
            <p:cNvGrpSpPr/>
            <p:nvPr/>
          </p:nvGrpSpPr>
          <p:grpSpPr>
            <a:xfrm>
              <a:off x="2200320" y="5802840"/>
              <a:ext cx="276120" cy="321840"/>
              <a:chOff x="2200320" y="5802840"/>
              <a:chExt cx="276120" cy="321840"/>
            </a:xfrm>
          </p:grpSpPr>
          <p:sp>
            <p:nvSpPr>
              <p:cNvPr id="448" name=""/>
              <p:cNvSpPr/>
              <p:nvPr/>
            </p:nvSpPr>
            <p:spPr>
              <a:xfrm>
                <a:off x="2219400" y="5802840"/>
                <a:ext cx="237960" cy="32184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49" name=""/>
              <p:cNvSpPr/>
              <p:nvPr/>
            </p:nvSpPr>
            <p:spPr>
              <a:xfrm>
                <a:off x="2200320" y="5802840"/>
                <a:ext cx="27612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50" name=""/>
            <p:cNvGrpSpPr/>
            <p:nvPr/>
          </p:nvGrpSpPr>
          <p:grpSpPr>
            <a:xfrm>
              <a:off x="2476440" y="5802840"/>
              <a:ext cx="1924200" cy="321840"/>
              <a:chOff x="2476440" y="5802840"/>
              <a:chExt cx="1924200" cy="321840"/>
            </a:xfrm>
          </p:grpSpPr>
          <p:sp>
            <p:nvSpPr>
              <p:cNvPr id="451" name=""/>
              <p:cNvSpPr/>
              <p:nvPr/>
            </p:nvSpPr>
            <p:spPr>
              <a:xfrm>
                <a:off x="2495520" y="5802840"/>
                <a:ext cx="1886040" cy="32184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100.0%</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52" name=""/>
              <p:cNvSpPr/>
              <p:nvPr/>
            </p:nvSpPr>
            <p:spPr>
              <a:xfrm>
                <a:off x="2476440" y="5802840"/>
                <a:ext cx="192420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53" name=""/>
            <p:cNvGrpSpPr/>
            <p:nvPr/>
          </p:nvGrpSpPr>
          <p:grpSpPr>
            <a:xfrm>
              <a:off x="4400640" y="5802840"/>
              <a:ext cx="276120" cy="321840"/>
              <a:chOff x="4400640" y="5802840"/>
              <a:chExt cx="276120" cy="321840"/>
            </a:xfrm>
          </p:grpSpPr>
          <p:sp>
            <p:nvSpPr>
              <p:cNvPr id="454" name=""/>
              <p:cNvSpPr/>
              <p:nvPr/>
            </p:nvSpPr>
            <p:spPr>
              <a:xfrm>
                <a:off x="4419720" y="5802840"/>
                <a:ext cx="237960" cy="32184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55" name=""/>
              <p:cNvSpPr/>
              <p:nvPr/>
            </p:nvSpPr>
            <p:spPr>
              <a:xfrm>
                <a:off x="4400640" y="5802840"/>
                <a:ext cx="27612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56" name=""/>
            <p:cNvGrpSpPr/>
            <p:nvPr/>
          </p:nvGrpSpPr>
          <p:grpSpPr>
            <a:xfrm>
              <a:off x="4676760" y="5802840"/>
              <a:ext cx="1924200" cy="321840"/>
              <a:chOff x="4676760" y="5802840"/>
              <a:chExt cx="1924200" cy="321840"/>
            </a:xfrm>
          </p:grpSpPr>
          <p:sp>
            <p:nvSpPr>
              <p:cNvPr id="457" name=""/>
              <p:cNvSpPr/>
              <p:nvPr/>
            </p:nvSpPr>
            <p:spPr>
              <a:xfrm>
                <a:off x="4695840" y="5802840"/>
                <a:ext cx="1886040" cy="32184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Times New Roman"/>
                  </a:rPr>
                  <a:t>100.0%</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58" name=""/>
              <p:cNvSpPr/>
              <p:nvPr/>
            </p:nvSpPr>
            <p:spPr>
              <a:xfrm>
                <a:off x="4676760" y="5802840"/>
                <a:ext cx="192420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59" name=""/>
            <p:cNvGrpSpPr/>
            <p:nvPr/>
          </p:nvGrpSpPr>
          <p:grpSpPr>
            <a:xfrm>
              <a:off x="6600960" y="5802840"/>
              <a:ext cx="276120" cy="321840"/>
              <a:chOff x="6600960" y="5802840"/>
              <a:chExt cx="276120" cy="321840"/>
            </a:xfrm>
          </p:grpSpPr>
          <p:sp>
            <p:nvSpPr>
              <p:cNvPr id="460" name=""/>
              <p:cNvSpPr/>
              <p:nvPr/>
            </p:nvSpPr>
            <p:spPr>
              <a:xfrm>
                <a:off x="6620040" y="5802840"/>
                <a:ext cx="237960" cy="32184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61" name=""/>
              <p:cNvSpPr/>
              <p:nvPr/>
            </p:nvSpPr>
            <p:spPr>
              <a:xfrm>
                <a:off x="6600960" y="5802840"/>
                <a:ext cx="27612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62" name=""/>
            <p:cNvGrpSpPr/>
            <p:nvPr/>
          </p:nvGrpSpPr>
          <p:grpSpPr>
            <a:xfrm>
              <a:off x="6877080" y="5802840"/>
              <a:ext cx="1990800" cy="321840"/>
              <a:chOff x="6877080" y="5802840"/>
              <a:chExt cx="1990800" cy="321840"/>
            </a:xfrm>
          </p:grpSpPr>
          <p:sp>
            <p:nvSpPr>
              <p:cNvPr id="463" name=""/>
              <p:cNvSpPr/>
              <p:nvPr/>
            </p:nvSpPr>
            <p:spPr>
              <a:xfrm>
                <a:off x="6896160" y="5802840"/>
                <a:ext cx="1952640" cy="32184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64" name=""/>
              <p:cNvSpPr/>
              <p:nvPr/>
            </p:nvSpPr>
            <p:spPr>
              <a:xfrm>
                <a:off x="6877080" y="5802840"/>
                <a:ext cx="199080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65" name=""/>
            <p:cNvGrpSpPr/>
            <p:nvPr/>
          </p:nvGrpSpPr>
          <p:grpSpPr>
            <a:xfrm>
              <a:off x="8867880" y="5802840"/>
              <a:ext cx="276120" cy="321840"/>
              <a:chOff x="8867880" y="5802840"/>
              <a:chExt cx="276120" cy="321840"/>
            </a:xfrm>
          </p:grpSpPr>
          <p:sp>
            <p:nvSpPr>
              <p:cNvPr id="466" name=""/>
              <p:cNvSpPr/>
              <p:nvPr/>
            </p:nvSpPr>
            <p:spPr>
              <a:xfrm>
                <a:off x="8886960" y="5802840"/>
                <a:ext cx="237960" cy="32184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67" name=""/>
              <p:cNvSpPr/>
              <p:nvPr/>
            </p:nvSpPr>
            <p:spPr>
              <a:xfrm>
                <a:off x="8867880" y="5802840"/>
                <a:ext cx="276120" cy="3218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68" name=""/>
            <p:cNvGrpSpPr/>
            <p:nvPr/>
          </p:nvGrpSpPr>
          <p:grpSpPr>
            <a:xfrm>
              <a:off x="-66600" y="6125040"/>
              <a:ext cx="276120" cy="313920"/>
              <a:chOff x="-66600" y="6125040"/>
              <a:chExt cx="276120" cy="313920"/>
            </a:xfrm>
          </p:grpSpPr>
          <p:sp>
            <p:nvSpPr>
              <p:cNvPr id="469" name=""/>
              <p:cNvSpPr/>
              <p:nvPr/>
            </p:nvSpPr>
            <p:spPr>
              <a:xfrm>
                <a:off x="-47520" y="6125040"/>
                <a:ext cx="23796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70" name=""/>
              <p:cNvSpPr/>
              <p:nvPr/>
            </p:nvSpPr>
            <p:spPr>
              <a:xfrm>
                <a:off x="-66600" y="612504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71" name=""/>
            <p:cNvGrpSpPr/>
            <p:nvPr/>
          </p:nvGrpSpPr>
          <p:grpSpPr>
            <a:xfrm>
              <a:off x="209520" y="6125040"/>
              <a:ext cx="1990800" cy="313920"/>
              <a:chOff x="209520" y="6125040"/>
              <a:chExt cx="1990800" cy="313920"/>
            </a:xfrm>
          </p:grpSpPr>
          <p:sp>
            <p:nvSpPr>
              <p:cNvPr id="472" name=""/>
              <p:cNvSpPr/>
              <p:nvPr/>
            </p:nvSpPr>
            <p:spPr>
              <a:xfrm>
                <a:off x="228600" y="6125040"/>
                <a:ext cx="195264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73" name=""/>
              <p:cNvSpPr/>
              <p:nvPr/>
            </p:nvSpPr>
            <p:spPr>
              <a:xfrm>
                <a:off x="209520" y="6125040"/>
                <a:ext cx="199080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74" name=""/>
            <p:cNvGrpSpPr/>
            <p:nvPr/>
          </p:nvGrpSpPr>
          <p:grpSpPr>
            <a:xfrm>
              <a:off x="2200320" y="6125040"/>
              <a:ext cx="276120" cy="313920"/>
              <a:chOff x="2200320" y="6125040"/>
              <a:chExt cx="276120" cy="313920"/>
            </a:xfrm>
          </p:grpSpPr>
          <p:sp>
            <p:nvSpPr>
              <p:cNvPr id="475" name=""/>
              <p:cNvSpPr/>
              <p:nvPr/>
            </p:nvSpPr>
            <p:spPr>
              <a:xfrm>
                <a:off x="2219400" y="6125040"/>
                <a:ext cx="23796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76" name=""/>
              <p:cNvSpPr/>
              <p:nvPr/>
            </p:nvSpPr>
            <p:spPr>
              <a:xfrm>
                <a:off x="2200320" y="612504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77" name=""/>
            <p:cNvGrpSpPr/>
            <p:nvPr/>
          </p:nvGrpSpPr>
          <p:grpSpPr>
            <a:xfrm>
              <a:off x="2476440" y="6125040"/>
              <a:ext cx="1924200" cy="313920"/>
              <a:chOff x="2476440" y="6125040"/>
              <a:chExt cx="1924200" cy="313920"/>
            </a:xfrm>
          </p:grpSpPr>
          <p:sp>
            <p:nvSpPr>
              <p:cNvPr id="478" name=""/>
              <p:cNvSpPr/>
              <p:nvPr/>
            </p:nvSpPr>
            <p:spPr>
              <a:xfrm>
                <a:off x="2495520" y="6125040"/>
                <a:ext cx="188604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79" name=""/>
              <p:cNvSpPr/>
              <p:nvPr/>
            </p:nvSpPr>
            <p:spPr>
              <a:xfrm>
                <a:off x="2476440" y="6125040"/>
                <a:ext cx="192420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80" name=""/>
            <p:cNvGrpSpPr/>
            <p:nvPr/>
          </p:nvGrpSpPr>
          <p:grpSpPr>
            <a:xfrm>
              <a:off x="4400640" y="6125040"/>
              <a:ext cx="276120" cy="313920"/>
              <a:chOff x="4400640" y="6125040"/>
              <a:chExt cx="276120" cy="313920"/>
            </a:xfrm>
          </p:grpSpPr>
          <p:sp>
            <p:nvSpPr>
              <p:cNvPr id="481" name=""/>
              <p:cNvSpPr/>
              <p:nvPr/>
            </p:nvSpPr>
            <p:spPr>
              <a:xfrm>
                <a:off x="4419720" y="6125040"/>
                <a:ext cx="23796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82" name=""/>
              <p:cNvSpPr/>
              <p:nvPr/>
            </p:nvSpPr>
            <p:spPr>
              <a:xfrm>
                <a:off x="4400640" y="612504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83" name=""/>
            <p:cNvGrpSpPr/>
            <p:nvPr/>
          </p:nvGrpSpPr>
          <p:grpSpPr>
            <a:xfrm>
              <a:off x="4676760" y="6125040"/>
              <a:ext cx="1924200" cy="313920"/>
              <a:chOff x="4676760" y="6125040"/>
              <a:chExt cx="1924200" cy="313920"/>
            </a:xfrm>
          </p:grpSpPr>
          <p:sp>
            <p:nvSpPr>
              <p:cNvPr id="484" name=""/>
              <p:cNvSpPr/>
              <p:nvPr/>
            </p:nvSpPr>
            <p:spPr>
              <a:xfrm>
                <a:off x="4695840" y="6125040"/>
                <a:ext cx="188604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85" name=""/>
              <p:cNvSpPr/>
              <p:nvPr/>
            </p:nvSpPr>
            <p:spPr>
              <a:xfrm>
                <a:off x="4676760" y="6125040"/>
                <a:ext cx="192420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86" name=""/>
            <p:cNvGrpSpPr/>
            <p:nvPr/>
          </p:nvGrpSpPr>
          <p:grpSpPr>
            <a:xfrm>
              <a:off x="6600960" y="6125040"/>
              <a:ext cx="276120" cy="313920"/>
              <a:chOff x="6600960" y="6125040"/>
              <a:chExt cx="276120" cy="313920"/>
            </a:xfrm>
          </p:grpSpPr>
          <p:sp>
            <p:nvSpPr>
              <p:cNvPr id="487" name=""/>
              <p:cNvSpPr/>
              <p:nvPr/>
            </p:nvSpPr>
            <p:spPr>
              <a:xfrm>
                <a:off x="6620040" y="6125040"/>
                <a:ext cx="23796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88" name=""/>
              <p:cNvSpPr/>
              <p:nvPr/>
            </p:nvSpPr>
            <p:spPr>
              <a:xfrm>
                <a:off x="6600960" y="612504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89" name=""/>
            <p:cNvGrpSpPr/>
            <p:nvPr/>
          </p:nvGrpSpPr>
          <p:grpSpPr>
            <a:xfrm>
              <a:off x="6877080" y="6125040"/>
              <a:ext cx="1990800" cy="313920"/>
              <a:chOff x="6877080" y="6125040"/>
              <a:chExt cx="1990800" cy="313920"/>
            </a:xfrm>
          </p:grpSpPr>
          <p:sp>
            <p:nvSpPr>
              <p:cNvPr id="490" name=""/>
              <p:cNvSpPr/>
              <p:nvPr/>
            </p:nvSpPr>
            <p:spPr>
              <a:xfrm>
                <a:off x="6896160" y="6125040"/>
                <a:ext cx="195264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91" name=""/>
              <p:cNvSpPr/>
              <p:nvPr/>
            </p:nvSpPr>
            <p:spPr>
              <a:xfrm>
                <a:off x="6877080" y="6125040"/>
                <a:ext cx="199080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92" name=""/>
            <p:cNvGrpSpPr/>
            <p:nvPr/>
          </p:nvGrpSpPr>
          <p:grpSpPr>
            <a:xfrm>
              <a:off x="8867880" y="6125040"/>
              <a:ext cx="276120" cy="313920"/>
              <a:chOff x="8867880" y="6125040"/>
              <a:chExt cx="276120" cy="313920"/>
            </a:xfrm>
          </p:grpSpPr>
          <p:sp>
            <p:nvSpPr>
              <p:cNvPr id="493" name=""/>
              <p:cNvSpPr/>
              <p:nvPr/>
            </p:nvSpPr>
            <p:spPr>
              <a:xfrm>
                <a:off x="8886960" y="6125040"/>
                <a:ext cx="237960" cy="31392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94" name=""/>
              <p:cNvSpPr/>
              <p:nvPr/>
            </p:nvSpPr>
            <p:spPr>
              <a:xfrm>
                <a:off x="8867880" y="6125040"/>
                <a:ext cx="276120" cy="31392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95" name=""/>
            <p:cNvGrpSpPr/>
            <p:nvPr/>
          </p:nvGrpSpPr>
          <p:grpSpPr>
            <a:xfrm>
              <a:off x="-66600" y="6438960"/>
              <a:ext cx="276120" cy="419040"/>
              <a:chOff x="-66600" y="6438960"/>
              <a:chExt cx="276120" cy="419040"/>
            </a:xfrm>
          </p:grpSpPr>
          <p:sp>
            <p:nvSpPr>
              <p:cNvPr id="496" name=""/>
              <p:cNvSpPr/>
              <p:nvPr/>
            </p:nvSpPr>
            <p:spPr>
              <a:xfrm>
                <a:off x="-47520" y="6438960"/>
                <a:ext cx="237960" cy="41904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497" name=""/>
              <p:cNvSpPr/>
              <p:nvPr/>
            </p:nvSpPr>
            <p:spPr>
              <a:xfrm>
                <a:off x="-66600" y="6438960"/>
                <a:ext cx="276120" cy="4190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498" name=""/>
            <p:cNvGrpSpPr/>
            <p:nvPr/>
          </p:nvGrpSpPr>
          <p:grpSpPr>
            <a:xfrm>
              <a:off x="209520" y="6438960"/>
              <a:ext cx="8658360" cy="419040"/>
              <a:chOff x="209520" y="6438960"/>
              <a:chExt cx="8658360" cy="419040"/>
            </a:xfrm>
          </p:grpSpPr>
          <p:sp>
            <p:nvSpPr>
              <p:cNvPr id="499" name=""/>
              <p:cNvSpPr/>
              <p:nvPr/>
            </p:nvSpPr>
            <p:spPr>
              <a:xfrm>
                <a:off x="228600" y="6438960"/>
                <a:ext cx="8620200" cy="41904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300" strike="noStrike" u="none">
                    <a:solidFill>
                      <a:srgbClr val="000000"/>
                    </a:solidFill>
                    <a:effectLst/>
                    <a:uFillTx/>
                    <a:latin typeface="Arial"/>
                    <a:ea typeface="Times New Roman"/>
                  </a:rPr>
                  <a:t>Note: Distribution assumes that the Bush Plan is fully phased-in. Does not include the charitable deduction or the expansion of the education savings accounts, but does include EIC payments.</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500" name=""/>
              <p:cNvSpPr/>
              <p:nvPr/>
            </p:nvSpPr>
            <p:spPr>
              <a:xfrm>
                <a:off x="209520" y="6438960"/>
                <a:ext cx="8658360" cy="4190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nvGrpSpPr>
            <p:cNvPr id="501" name=""/>
            <p:cNvGrpSpPr/>
            <p:nvPr/>
          </p:nvGrpSpPr>
          <p:grpSpPr>
            <a:xfrm>
              <a:off x="8867880" y="6438960"/>
              <a:ext cx="276120" cy="419040"/>
              <a:chOff x="8867880" y="6438960"/>
              <a:chExt cx="276120" cy="419040"/>
            </a:xfrm>
          </p:grpSpPr>
          <p:sp>
            <p:nvSpPr>
              <p:cNvPr id="502" name=""/>
              <p:cNvSpPr/>
              <p:nvPr/>
            </p:nvSpPr>
            <p:spPr>
              <a:xfrm>
                <a:off x="8886960" y="6438960"/>
                <a:ext cx="237960" cy="41904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ea typeface="Times New Roman"/>
                  </a:rPr>
                  <a:t> </a:t>
                </a:r>
                <a:endParaRPr b="0" lang="en-US" sz="13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503" name=""/>
              <p:cNvSpPr/>
              <p:nvPr/>
            </p:nvSpPr>
            <p:spPr>
              <a:xfrm>
                <a:off x="8867880" y="6438960"/>
                <a:ext cx="276120" cy="419040"/>
              </a:xfrm>
              <a:prstGeom prst="rect">
                <a:avLst/>
              </a:prstGeom>
              <a:noFill/>
              <a:ln w="0">
                <a:solidFill>
                  <a:srgbClr val="a0a0a0"/>
                </a:solid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grpSp>
      </p:gr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504" name=""/>
          <p:cNvGraphicFramePr/>
          <p:nvPr/>
        </p:nvGraphicFramePr>
        <p:xfrm>
          <a:off x="2147760" y="0"/>
          <a:ext cx="4846680" cy="6858000"/>
        </p:xfrm>
        <a:graphic>
          <a:graphicData uri="http://schemas.openxmlformats.org/presentationml/2006/ole">
            <p:oleObj progId="Excel.Sheet.12" r:id="rId1" spid="">
              <p:embed/>
              <p:pic>
                <p:nvPicPr>
                  <p:cNvPr id="505" name="" descr=""/>
                  <p:cNvPicPr/>
                  <p:nvPr/>
                </p:nvPicPr>
                <p:blipFill>
                  <a:blip r:embed="rId2"/>
                  <a:stretch/>
                </p:blipFill>
                <p:spPr>
                  <a:xfrm>
                    <a:off x="2147760" y="0"/>
                    <a:ext cx="4846680" cy="68580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6" name=""/>
          <p:cNvSpPr/>
          <p:nvPr/>
        </p:nvSpPr>
        <p:spPr>
          <a:xfrm>
            <a:off x="602640" y="6248520"/>
            <a:ext cx="5811840" cy="366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Sources: 7/00 Economic Indicators, BEA Personal Income and Outlays News Release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 Estimate</a:t>
            </a:r>
            <a:endParaRPr b="0" lang="en-US" sz="1200" strike="noStrike" u="none">
              <a:solidFill>
                <a:srgbClr val="000000"/>
              </a:solidFill>
              <a:effectLst/>
              <a:uFillTx/>
              <a:latin typeface="Times New Roman"/>
            </a:endParaRPr>
          </a:p>
        </p:txBody>
      </p:sp>
      <p:sp>
        <p:nvSpPr>
          <p:cNvPr id="507" name=""/>
          <p:cNvSpPr/>
          <p:nvPr/>
        </p:nvSpPr>
        <p:spPr>
          <a:xfrm>
            <a:off x="3202560" y="457200"/>
            <a:ext cx="288468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Times New Roman"/>
              </a:rPr>
              <a:t>Higher Taxes -v- Lower Savings</a:t>
            </a:r>
            <a:endParaRPr b="0" lang="en-US" sz="1600" strike="noStrike" u="none">
              <a:solidFill>
                <a:srgbClr val="000000"/>
              </a:solidFill>
              <a:effectLst/>
              <a:uFillTx/>
              <a:latin typeface="Times New Roman"/>
            </a:endParaRPr>
          </a:p>
        </p:txBody>
      </p:sp>
      <p:graphicFrame>
        <p:nvGraphicFramePr>
          <p:cNvPr id="508" name=""/>
          <p:cNvGraphicFramePr/>
          <p:nvPr/>
        </p:nvGraphicFramePr>
        <p:xfrm>
          <a:off x="0" y="1055520"/>
          <a:ext cx="9144000" cy="4767480"/>
        </p:xfrm>
        <a:graphic>
          <a:graphicData uri="http://schemas.openxmlformats.org/presentationml/2006/ole">
            <p:oleObj progId="Excel.Sheet.12" r:id="rId1" spid="">
              <p:embed/>
              <p:pic>
                <p:nvPicPr>
                  <p:cNvPr id="509" name="" descr=""/>
                  <p:cNvPicPr/>
                  <p:nvPr/>
                </p:nvPicPr>
                <p:blipFill>
                  <a:blip r:embed="rId2"/>
                  <a:stretch/>
                </p:blipFill>
                <p:spPr>
                  <a:xfrm>
                    <a:off x="0" y="1055520"/>
                    <a:ext cx="9144000" cy="47674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510" name=""/>
          <p:cNvGraphicFramePr/>
          <p:nvPr/>
        </p:nvGraphicFramePr>
        <p:xfrm>
          <a:off x="2486160" y="0"/>
          <a:ext cx="4170240" cy="6858000"/>
        </p:xfrm>
        <a:graphic>
          <a:graphicData uri="http://schemas.openxmlformats.org/presentationml/2006/ole">
            <p:oleObj progId="Excel.Sheet.12" r:id="rId1" spid="">
              <p:embed/>
              <p:pic>
                <p:nvPicPr>
                  <p:cNvPr id="511" name="" descr=""/>
                  <p:cNvPicPr/>
                  <p:nvPr/>
                </p:nvPicPr>
                <p:blipFill>
                  <a:blip r:embed="rId2"/>
                  <a:stretch/>
                </p:blipFill>
                <p:spPr>
                  <a:xfrm>
                    <a:off x="2486160" y="0"/>
                    <a:ext cx="4170240" cy="68580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2" name=""/>
          <p:cNvSpPr/>
          <p:nvPr/>
        </p:nvSpPr>
        <p:spPr>
          <a:xfrm>
            <a:off x="530640" y="79200"/>
            <a:ext cx="15681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Gore Budget continued</a:t>
            </a:r>
            <a:endParaRPr b="0" lang="en-US" sz="1200" strike="noStrike" u="none">
              <a:solidFill>
                <a:srgbClr val="000000"/>
              </a:solidFill>
              <a:effectLst/>
              <a:uFillTx/>
              <a:latin typeface="Times New Roman"/>
            </a:endParaRPr>
          </a:p>
        </p:txBody>
      </p:sp>
      <p:graphicFrame>
        <p:nvGraphicFramePr>
          <p:cNvPr id="513" name=""/>
          <p:cNvGraphicFramePr/>
          <p:nvPr/>
        </p:nvGraphicFramePr>
        <p:xfrm>
          <a:off x="2467080" y="0"/>
          <a:ext cx="4209840" cy="6858000"/>
        </p:xfrm>
        <a:graphic>
          <a:graphicData uri="http://schemas.openxmlformats.org/presentationml/2006/ole">
            <p:oleObj progId="Excel.Sheet.12" r:id="rId1" spid="">
              <p:embed/>
              <p:pic>
                <p:nvPicPr>
                  <p:cNvPr id="514" name="" descr=""/>
                  <p:cNvPicPr/>
                  <p:nvPr/>
                </p:nvPicPr>
                <p:blipFill>
                  <a:blip r:embed="rId2"/>
                  <a:stretch/>
                </p:blipFill>
                <p:spPr>
                  <a:xfrm>
                    <a:off x="2467080" y="0"/>
                    <a:ext cx="4209840" cy="68580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6" name=""/>
          <p:cNvGraphicFramePr/>
          <p:nvPr/>
        </p:nvGraphicFramePr>
        <p:xfrm>
          <a:off x="838080" y="187200"/>
          <a:ext cx="7543800" cy="6550200"/>
        </p:xfrm>
        <a:graphic>
          <a:graphicData uri="http://schemas.openxmlformats.org/presentationml/2006/ole">
            <p:oleObj progId="Excel.Sheet.12" r:id="rId1" spid="">
              <p:embed/>
              <p:pic>
                <p:nvPicPr>
                  <p:cNvPr id="7" name="" descr=""/>
                  <p:cNvPicPr/>
                  <p:nvPr/>
                </p:nvPicPr>
                <p:blipFill>
                  <a:blip r:embed="rId2"/>
                  <a:stretch/>
                </p:blipFill>
                <p:spPr>
                  <a:xfrm>
                    <a:off x="838080" y="187200"/>
                    <a:ext cx="7543800" cy="65502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 name=""/>
          <p:cNvSpPr/>
          <p:nvPr/>
        </p:nvSpPr>
        <p:spPr>
          <a:xfrm>
            <a:off x="914400" y="955800"/>
            <a:ext cx="7848720" cy="4938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1476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ea typeface="Arial"/>
              </a:rPr>
              <a:t> </a:t>
            </a:r>
            <a:endParaRPr b="0" lang="en-US" sz="1800" strike="noStrike" u="none">
              <a:solidFill>
                <a:srgbClr val="000000"/>
              </a:solidFill>
              <a:effectLst/>
              <a:uFillTx/>
              <a:latin typeface="Times New Roman"/>
            </a:endParaRPr>
          </a:p>
          <a:p>
            <a:pPr algn="ctr">
              <a:lnSpc>
                <a:spcPct val="100000"/>
              </a:lnSpc>
              <a:tabLst>
                <a:tab algn="l" pos="0"/>
                <a:tab algn="l" pos="451476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ea typeface="Arial"/>
              </a:rPr>
              <a:t>Is CBO Forecast Optimistic?</a:t>
            </a:r>
            <a:endParaRPr b="0" lang="en-US" sz="1800" strike="noStrike" u="none">
              <a:solidFill>
                <a:srgbClr val="000000"/>
              </a:solidFill>
              <a:effectLst/>
              <a:uFillTx/>
              <a:latin typeface="Times New Roman"/>
            </a:endParaRPr>
          </a:p>
          <a:p>
            <a:pPr algn="ctr">
              <a:lnSpc>
                <a:spcPct val="100000"/>
              </a:lnSpc>
              <a:tabLst>
                <a:tab algn="l" pos="0"/>
                <a:tab algn="l" pos="451476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ea typeface="Arial"/>
              </a:rPr>
              <a:t> </a:t>
            </a:r>
            <a:endParaRPr b="0" lang="en-US" sz="14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endParaRPr b="0" lang="en-US" sz="12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Symbol"/>
                <a:ea typeface="Symbol"/>
              </a:rPr>
              <a:t></a:t>
            </a:r>
            <a:r>
              <a:rPr b="0" lang="en-US" sz="1600" strike="noStrike" u="none">
                <a:solidFill>
                  <a:srgbClr val="000000"/>
                </a:solidFill>
                <a:effectLst/>
                <a:uFillTx/>
                <a:latin typeface="Arial"/>
                <a:ea typeface="Arial"/>
              </a:rPr>
              <a:t> Assumes 2.7% Average Real Growth</a:t>
            </a:r>
            <a:endParaRPr b="0" lang="en-US" sz="16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Symbol"/>
                <a:ea typeface="Symbol"/>
              </a:rPr>
              <a:t></a:t>
            </a:r>
            <a:r>
              <a:rPr b="0" lang="en-US" sz="7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Arial"/>
                <a:ea typeface="Arial"/>
              </a:rPr>
              <a:t>Average since 1982: 3.9%</a:t>
            </a:r>
            <a:endParaRPr b="0" lang="en-US" sz="16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Symbol"/>
                <a:ea typeface="Symbol"/>
              </a:rPr>
              <a:t></a:t>
            </a:r>
            <a:r>
              <a:rPr b="0" lang="en-US" sz="7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Arial"/>
                <a:ea typeface="Arial"/>
              </a:rPr>
              <a:t>Average last 40 years: 3.65%</a:t>
            </a:r>
            <a:endParaRPr b="0" lang="en-US" sz="16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Symbol"/>
                <a:ea typeface="Symbol"/>
              </a:rPr>
              <a:t></a:t>
            </a:r>
            <a:r>
              <a:rPr b="0" lang="en-US" sz="7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Arial"/>
                <a:ea typeface="Arial"/>
              </a:rPr>
              <a:t>“Worst” decade (1970s): 3.2%</a:t>
            </a:r>
            <a:endParaRPr b="0" lang="en-US" sz="16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Symbol"/>
                <a:ea typeface="Symbol"/>
              </a:rPr>
              <a:t></a:t>
            </a:r>
            <a:r>
              <a:rPr b="0" lang="en-US" sz="1600" strike="noStrike" u="none">
                <a:solidFill>
                  <a:srgbClr val="000000"/>
                </a:solidFill>
                <a:effectLst/>
                <a:uFillTx/>
                <a:latin typeface="Arial"/>
                <a:ea typeface="Arial"/>
              </a:rPr>
              <a:t> Assumes Decline in Corporate Profits and Capital Gains</a:t>
            </a:r>
            <a:endParaRPr b="0" lang="en-US" sz="16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Symbol"/>
                <a:ea typeface="Symbol"/>
              </a:rPr>
              <a:t></a:t>
            </a:r>
            <a:r>
              <a:rPr b="0" lang="en-US" sz="700" strike="noStrike" u="none">
                <a:solidFill>
                  <a:srgbClr val="000000"/>
                </a:solidFill>
                <a:effectLst/>
                <a:uFillTx/>
                <a:latin typeface="Times New Roman"/>
                <a:ea typeface="Times New Roman"/>
              </a:rPr>
              <a:t>       </a:t>
            </a:r>
            <a:r>
              <a:rPr b="0" lang="en-US" sz="1600" strike="noStrike" u="none">
                <a:solidFill>
                  <a:srgbClr val="000000"/>
                </a:solidFill>
                <a:effectLst/>
                <a:uFillTx/>
                <a:latin typeface="Arial"/>
                <a:ea typeface="Arial"/>
              </a:rPr>
              <a:t>Cuts equivalent of $75 off revenue per year</a:t>
            </a:r>
            <a:endParaRPr b="0" lang="en-US" sz="16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Symbol"/>
                <a:ea typeface="Symbol"/>
              </a:rPr>
              <a:t></a:t>
            </a:r>
            <a:r>
              <a:rPr b="0" lang="en-US" sz="1600" strike="noStrike" u="none">
                <a:solidFill>
                  <a:srgbClr val="000000"/>
                </a:solidFill>
                <a:effectLst/>
                <a:uFillTx/>
                <a:latin typeface="Arial"/>
                <a:ea typeface="Arial"/>
              </a:rPr>
              <a:t> Grows Baseline Spending Based on Inflation and Demographic Changes</a:t>
            </a:r>
            <a:endParaRPr b="0" lang="en-US" sz="16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br>
              <a:rPr sz="1600"/>
            </a:b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9" name=""/>
          <p:cNvGraphicFramePr/>
          <p:nvPr/>
        </p:nvGraphicFramePr>
        <p:xfrm>
          <a:off x="1749600" y="0"/>
          <a:ext cx="5644800" cy="6858000"/>
        </p:xfrm>
        <a:graphic>
          <a:graphicData uri="http://schemas.openxmlformats.org/presentationml/2006/ole">
            <p:oleObj progId="Excel.Sheet.12" r:id="rId1" spid="">
              <p:embed/>
              <p:pic>
                <p:nvPicPr>
                  <p:cNvPr id="10" name="" descr=""/>
                  <p:cNvPicPr/>
                  <p:nvPr/>
                </p:nvPicPr>
                <p:blipFill>
                  <a:blip r:embed="rId2"/>
                  <a:stretch/>
                </p:blipFill>
                <p:spPr>
                  <a:xfrm>
                    <a:off x="1749600" y="0"/>
                    <a:ext cx="5644800" cy="68580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
          <p:cNvSpPr/>
          <p:nvPr/>
        </p:nvSpPr>
        <p:spPr>
          <a:xfrm>
            <a:off x="237960" y="1285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aphicFrame>
        <p:nvGraphicFramePr>
          <p:cNvPr id="12" name=""/>
          <p:cNvGraphicFramePr/>
          <p:nvPr/>
        </p:nvGraphicFramePr>
        <p:xfrm>
          <a:off x="0" y="609480"/>
          <a:ext cx="9144000" cy="5486400"/>
        </p:xfrm>
        <a:graphic>
          <a:graphicData uri="http://schemas.openxmlformats.org/presentationml/2006/ole">
            <p:oleObj progId="Excel.Sheet.12" r:id="rId1" spid="">
              <p:embed/>
              <p:pic>
                <p:nvPicPr>
                  <p:cNvPr id="13" name="" descr=""/>
                  <p:cNvPicPr/>
                  <p:nvPr/>
                </p:nvPicPr>
                <p:blipFill>
                  <a:blip r:embed="rId2"/>
                  <a:stretch/>
                </p:blipFill>
                <p:spPr>
                  <a:xfrm>
                    <a:off x="0" y="609480"/>
                    <a:ext cx="9144000" cy="54864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
          <p:cNvSpPr/>
          <p:nvPr/>
        </p:nvSpPr>
        <p:spPr>
          <a:xfrm>
            <a:off x="0" y="666720"/>
            <a:ext cx="9144000" cy="5365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1476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Arial"/>
                <a:ea typeface="Arial"/>
              </a:rPr>
              <a:t>Macroeconomic Stability</a:t>
            </a:r>
            <a:endParaRPr b="0" lang="en-US" sz="16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endParaRPr b="0" lang="en-US" sz="12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GORE:  “Gore has gone a step further and become the advocate of debt retirement uber alles.  In an astonishing interview with the Wall Street Journal last week, Gore called for keeping the budget in the black even during an economic downturn.  Spending should be cut as the economy slows, he said, "just as a corporation has to cut expenses if revenues fall off… A recession should be viewed as an opportunity to push that change eliminating governmental middle managers further before any other options are considered.”</a:t>
            </a:r>
            <a:endParaRPr b="0" lang="en-US" sz="16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	</a:t>
            </a:r>
            <a:endParaRPr b="0" lang="en-US" sz="12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ea typeface="Arial"/>
              </a:rPr>
              <a:t>-- Harold Meyerson,  L.A. Weekly, January 28, 2000 </a:t>
            </a:r>
            <a:endParaRPr b="0" lang="en-US" sz="14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endParaRPr b="0" lang="en-US" sz="12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“Gore says he’ll pursue debt reduction even as the economy slows, ‘just as a corporation has to cut expenses if revenues fall off,’ adding that a recession should be viewed as an opportunity to push cuts further ‘before any other options are considered.’   </a:t>
            </a:r>
            <a:endParaRPr b="0" lang="en-US" sz="16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“It’s plain dangerous to make the elimination of the national debt a core goal of policy.  It is dumb on economic grounds (“He should wash his mouth out with soap,” Nobel laureate economist Robert Solow was quoted in the New York Times as saying of Gore’s plan to pay down the debt even when the economy slows.)”</a:t>
            </a:r>
            <a:endParaRPr b="0" lang="en-US" sz="16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endParaRPr b="0" lang="en-US" sz="12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ea typeface="Arial"/>
              </a:rPr>
              <a:t>-- Robert Reich, Minneapolis Star Tribune, February 9, 2000</a:t>
            </a:r>
            <a:endParaRPr b="0" lang="en-US" sz="1400" strike="noStrike" u="none">
              <a:solidFill>
                <a:srgbClr val="000000"/>
              </a:solidFill>
              <a:effectLst/>
              <a:uFillTx/>
              <a:latin typeface="Times New Roman"/>
            </a:endParaRPr>
          </a:p>
          <a:p>
            <a:pPr>
              <a:lnSpc>
                <a:spcPct val="100000"/>
              </a:lnSpc>
              <a:tabLst>
                <a:tab algn="l" pos="0"/>
                <a:tab algn="l" pos="451476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5" name=""/>
          <p:cNvGraphicFramePr/>
          <p:nvPr/>
        </p:nvGraphicFramePr>
        <p:xfrm>
          <a:off x="2352600" y="700200"/>
          <a:ext cx="4353120" cy="5457600"/>
        </p:xfrm>
        <a:graphic>
          <a:graphicData uri="http://schemas.openxmlformats.org/presentationml/2006/ole">
            <p:oleObj progId="Excel.Sheet.12" r:id="rId1" spid="">
              <p:embed/>
              <p:pic>
                <p:nvPicPr>
                  <p:cNvPr id="16" name="" descr=""/>
                  <p:cNvPicPr/>
                  <p:nvPr/>
                </p:nvPicPr>
                <p:blipFill>
                  <a:blip r:embed="rId2"/>
                  <a:stretch/>
                </p:blipFill>
                <p:spPr>
                  <a:xfrm>
                    <a:off x="2352600" y="700200"/>
                    <a:ext cx="4353120" cy="54576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
          <p:cNvSpPr/>
          <p:nvPr/>
        </p:nvSpPr>
        <p:spPr>
          <a:xfrm>
            <a:off x="0" y="406440"/>
            <a:ext cx="9144000" cy="5548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ea typeface="Arial"/>
              </a:rPr>
              <a:t>Is It Worth It?</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ea typeface="Arial"/>
              </a:rPr>
              <a:t>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Single Mother, 2 Children</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ea typeface="Arial"/>
              </a:rPr>
              <a:t>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ea typeface="Arial"/>
              </a:rPr>
              <a:t>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ea typeface="Arial"/>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ea typeface="Arial"/>
              </a:rPr>
              <a:t>	</a:t>
            </a:r>
            <a:r>
              <a:rPr b="0" lang="en-US" sz="1400" strike="noStrike" u="none">
                <a:solidFill>
                  <a:srgbClr val="000000"/>
                </a:solidFill>
                <a:effectLst/>
                <a:uFillTx/>
                <a:latin typeface="Arial"/>
                <a:ea typeface="Arial"/>
              </a:rPr>
              <a:t>	</a:t>
            </a:r>
            <a:r>
              <a:rPr b="0" lang="en-US" sz="1400" strike="noStrike" u="none">
                <a:solidFill>
                  <a:srgbClr val="000000"/>
                </a:solidFill>
                <a:effectLst/>
                <a:uFillTx/>
                <a:latin typeface="Arial"/>
                <a:ea typeface="Arial"/>
              </a:rPr>
              <a:t>	</a:t>
            </a:r>
            <a:r>
              <a:rPr b="0" lang="en-US" sz="1400" strike="noStrike" u="none">
                <a:solidFill>
                  <a:srgbClr val="000000"/>
                </a:solidFill>
                <a:effectLst/>
                <a:uFillTx/>
                <a:latin typeface="Arial"/>
                <a:ea typeface="Arial"/>
              </a:rPr>
              <a:t>	</a:t>
            </a:r>
            <a:r>
              <a:rPr b="0" lang="en-US" sz="14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Job 1</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Job 2</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Gross</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25,000</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30,000</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Federal Income Tax</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-560</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-1,310</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FICA</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-1,912</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-2,295</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State Income Tax</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-870</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-1,158</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E.I.C.</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sng">
                <a:solidFill>
                  <a:srgbClr val="000000"/>
                </a:solidFill>
                <a:effectLst/>
                <a:uFillTx/>
                <a:latin typeface="Arial"/>
                <a:ea typeface="Arial"/>
              </a:rPr>
              <a:t>+1,175</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sng">
                <a:solidFill>
                  <a:srgbClr val="000000"/>
                </a:solidFill>
                <a:effectLst/>
                <a:uFillTx/>
                <a:latin typeface="Arial"/>
                <a:ea typeface="Arial"/>
              </a:rPr>
              <a:t>+122</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Net</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22,833</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25,359</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Result: $5,000 Raise, Keep $2,526</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0" y="1139760"/>
            <a:ext cx="9144000" cy="44510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ea typeface="Arial"/>
              </a:rPr>
              <a:t>Effects of the Death Tax</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ea typeface="Arial"/>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ea typeface="Arial"/>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“Intergenerational transfers account for the vast majority of aggregate U.S. capital formation.”</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-Lawrence Summers in 1981 study co-authored with Larry Kotlikoff</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“The federal estate tax could conceivably reduce federal tax revenues.  Because of its many exemptions and the tax-avoidance schemes that are legally permissible, the tax raises only a small amount of revenue.”</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 </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ea typeface="Arial"/>
              </a:rPr>
              <a:t>-Lawrence Summers in the editor’s introduction of a paper written in 1987 by Doug Bernheim</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594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2000-08-28T21:59:53Z</dcterms:created>
  <dc:creator>Janet Walker</dc:creator>
  <dc:description/>
  <dc:language>en-US</dc:language>
  <cp:lastModifiedBy>AEI</cp:lastModifiedBy>
  <dcterms:modified xsi:type="dcterms:W3CDTF">2000-09-05T11:00:39Z</dcterms:modified>
  <cp:revision>12</cp:revision>
  <dc:subject/>
  <dc:title>PowerPoint Presentation</dc:title>
</cp:coreProperties>
</file>