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embeddings/oleObject1.bin" ContentType="application/vnd.openxmlformats-officedocument.oleObject"/>
  <Override PartName="/ppt/embeddings/oleObject2.bin" ContentType="application/vnd.openxmlformats-officedocument.oleObject"/>
  <Override PartName="/ppt/embeddings/oleObject1.xlsx" ContentType="application/vnd.openxmlformats-officedocument.spreadsheetml.sheet"/>
  <Override PartName="/ppt/embeddings/oleObject1.docx" ContentType="application/vnd.openxmlformats-officedocument.wordprocessingml.document"/>
  <Override PartName="/ppt/embeddings/oleObject2.docx" ContentType="application/vnd.openxmlformats-officedocument.wordprocessingml.document"/>
  <Override PartName="/ppt/embeddings/oleObject2.xlsx" ContentType="application/vnd.openxmlformats-officedocument.spreadsheetml.sheet"/>
  <Override PartName="/ppt/media/image27.png" ContentType="image/png"/>
  <Override PartName="/ppt/media/image26.wmf" ContentType="image/x-wmf"/>
  <Override PartName="/ppt/media/image24.wmf" ContentType="image/x-wmf"/>
  <Override PartName="/ppt/media/image22.wmf" ContentType="image/x-wmf"/>
  <Override PartName="/ppt/media/image41.jpeg" ContentType="image/jpeg"/>
  <Override PartName="/ppt/media/image21.wmf" ContentType="image/x-wmf"/>
  <Override PartName="/ppt/media/image28.jpeg" ContentType="image/jpeg"/>
  <Override PartName="/ppt/media/image19.wmf" ContentType="image/x-wmf"/>
  <Override PartName="/ppt/media/image15.wmf" ContentType="image/x-wmf"/>
  <Override PartName="/ppt/media/image29.png" ContentType="image/png"/>
  <Override PartName="/ppt/media/image14.wmf" ContentType="image/x-wmf"/>
  <Override PartName="/ppt/media/image1.wmf" ContentType="image/x-wmf"/>
  <Override PartName="/ppt/media/image10.wmf" ContentType="image/x-wmf"/>
  <Override PartName="/ppt/media/image23.wmf" ContentType="image/x-wmf"/>
  <Override PartName="/ppt/media/image12.jpeg" ContentType="image/jpeg"/>
  <Override PartName="/ppt/media/image30.jpeg" ContentType="image/jpeg"/>
  <Override PartName="/ppt/media/image34.png" ContentType="image/png"/>
  <Override PartName="/ppt/media/image8.wmf" ContentType="image/x-wmf"/>
  <Override PartName="/ppt/media/image17.wmf" ContentType="image/x-wmf"/>
  <Override PartName="/ppt/media/image31.jpeg" ContentType="image/jpeg"/>
  <Override PartName="/ppt/media/image32.png" ContentType="image/png"/>
  <Override PartName="/ppt/media/image35.jpeg" ContentType="image/jpeg"/>
  <Override PartName="/ppt/media/image3.png" ContentType="image/png"/>
  <Override PartName="/ppt/media/image38.wmf" ContentType="image/x-wmf"/>
  <Override PartName="/ppt/media/image13.wmf" ContentType="image/x-wmf"/>
  <Override PartName="/ppt/media/image37.wmf" ContentType="image/x-wmf"/>
  <Override PartName="/ppt/media/image40.jpeg" ContentType="image/jpeg"/>
  <Override PartName="/ppt/media/image9.wmf" ContentType="image/x-wmf"/>
  <Override PartName="/ppt/media/image20.wmf" ContentType="image/x-wmf"/>
  <Override PartName="/ppt/media/image2.jpeg" ContentType="image/jpeg"/>
  <Override PartName="/ppt/media/image18.wmf" ContentType="image/x-wmf"/>
  <Override PartName="/ppt/media/image11.wmf" ContentType="image/x-wmf"/>
  <Override PartName="/ppt/media/image39.wmf" ContentType="image/x-wmf"/>
  <Override PartName="/ppt/media/image7.wmf" ContentType="image/x-wmf"/>
  <Override PartName="/ppt/media/image16.wmf" ContentType="image/x-wmf"/>
  <Override PartName="/ppt/media/image6.png" ContentType="image/png"/>
  <Override PartName="/ppt/media/image5.png" ContentType="image/png"/>
  <Override PartName="/ppt/media/image36.png" ContentType="image/png"/>
  <Override PartName="/ppt/media/image4.png" ContentType="image/png"/>
  <Override PartName="/ppt/media/image25.wmf" ContentType="image/x-wmf"/>
  <Override PartName="/ppt/media/image33.jpeg" ContentType="image/jpeg"/>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9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59.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58.xml" ContentType="application/vnd.openxmlformats-officedocument.presentationml.slide+xml"/>
  <Override PartName="/ppt/slides/slide21.xml" ContentType="application/vnd.openxmlformats-officedocument.presentationml.slide+xml"/>
  <Override PartName="/ppt/slides/slide49.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94.xml" ContentType="application/vnd.openxmlformats-officedocument.presentationml.slide+xml"/>
  <Override PartName="/ppt/slides/slide29.xml" ContentType="application/vnd.openxmlformats-officedocument.presentationml.slide+xml"/>
  <Override PartName="/ppt/slides/_rels/slide4.xml.rels" ContentType="application/vnd.openxmlformats-package.relationships+xml"/>
  <Override PartName="/ppt/slides/_rels/slide83.xml.rels" ContentType="application/vnd.openxmlformats-package.relationships+xml"/>
  <Override PartName="/ppt/slides/_rels/slide18.xml.rels" ContentType="application/vnd.openxmlformats-package.relationships+xml"/>
  <Override PartName="/ppt/slides/_rels/slide48.xml.rels" ContentType="application/vnd.openxmlformats-package.relationships+xml"/>
  <Override PartName="/ppt/slides/_rels/slide11.xml.rels" ContentType="application/vnd.openxmlformats-package.relationships+xml"/>
  <Override PartName="/ppt/slides/_rels/slide57.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82.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95.xml.rels" ContentType="application/vnd.openxmlformats-package.relationships+xml"/>
  <Override PartName="/ppt/slides/_rels/slide8.xml.rels" ContentType="application/vnd.openxmlformats-package.relationships+xml"/>
  <Override PartName="/ppt/slides/_rels/slide81.xml.rels" ContentType="application/vnd.openxmlformats-package.relationships+xml"/>
  <Override PartName="/ppt/slides/_rels/slide16.xml.rels" ContentType="application/vnd.openxmlformats-package.relationships+xml"/>
  <Override PartName="/ppt/slides/_rels/slide46.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94.xml.rels" ContentType="application/vnd.openxmlformats-package.relationships+xml"/>
  <Override PartName="/ppt/slides/_rels/slide7.xml.rels" ContentType="application/vnd.openxmlformats-package.relationships+xml"/>
  <Override PartName="/ppt/slides/_rels/slide80.xml.rels" ContentType="application/vnd.openxmlformats-package.relationships+xml"/>
  <Override PartName="/ppt/slides/_rels/slide15.xml.rels" ContentType="application/vnd.openxmlformats-package.relationships+xml"/>
  <Override PartName="/ppt/slides/_rels/slide6.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91.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92.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73.xml.rels" ContentType="application/vnd.openxmlformats-package.relationships+xml"/>
  <Override PartName="/ppt/slides/_rels/slide85.xml.rels" ContentType="application/vnd.openxmlformats-package.relationships+xml"/>
  <Override PartName="/ppt/slides/_rels/slide74.xml.rels" ContentType="application/vnd.openxmlformats-package.relationships+xml"/>
  <Override PartName="/ppt/slides/_rels/slide22.xml.rels" ContentType="application/vnd.openxmlformats-package.relationships+xml"/>
  <Override PartName="/ppt/slides/_rels/slide59.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67.xml.rels" ContentType="application/vnd.openxmlformats-package.relationships+xml"/>
  <Override PartName="/ppt/slides/_rels/slide31.xml.rels" ContentType="application/vnd.openxmlformats-package.relationships+xml"/>
  <Override PartName="/ppt/slides/_rels/slide68.xml.rels" ContentType="application/vnd.openxmlformats-package.relationships+xml"/>
  <Override PartName="/ppt/slides/_rels/slide32.xml.rels" ContentType="application/vnd.openxmlformats-package.relationships+xml"/>
  <Override PartName="/ppt/slides/_rels/slide69.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56.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25.xml.rels" ContentType="application/vnd.openxmlformats-package.relationships+xml"/>
  <Override PartName="/ppt/slides/_rels/slide90.xml.rels" ContentType="application/vnd.openxmlformats-package.relationships+xml"/>
  <Override PartName="/ppt/slides/_rels/slide53.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52.xml.rels" ContentType="application/vnd.openxmlformats-package.relationships+xml"/>
  <Override PartName="/ppt/slides/_rels/slide89.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77.xml.rels" ContentType="application/vnd.openxmlformats-package.relationships+xml"/>
  <Override PartName="/ppt/slides/_rels/slide51.xml.rels" ContentType="application/vnd.openxmlformats-package.relationships+xml"/>
  <Override PartName="/ppt/slides/_rels/slide88.xml.rels" ContentType="application/vnd.openxmlformats-package.relationships+xml"/>
  <Override PartName="/ppt/slides/_rels/slide50.xml.rels" ContentType="application/vnd.openxmlformats-package.relationships+xml"/>
  <Override PartName="/ppt/slides/_rels/slide87.xml.rels" ContentType="application/vnd.openxmlformats-package.relationships+xml"/>
  <Override PartName="/ppt/slides/_rels/slide45.xml.rels" ContentType="application/vnd.openxmlformats-package.relationships+xml"/>
  <Override PartName="/ppt/slides/_rels/slide13.xml.rels" ContentType="application/vnd.openxmlformats-package.relationships+xml"/>
  <Override PartName="/ppt/slides/_rels/slide61.xml.rels" ContentType="application/vnd.openxmlformats-package.relationships+xml"/>
  <Override PartName="/ppt/slides/_rels/slide19.xml.rels" ContentType="application/vnd.openxmlformats-package.relationships+xml"/>
  <Override PartName="/ppt/slides/_rels/slide84.xml.rels" ContentType="application/vnd.openxmlformats-package.relationships+xml"/>
  <Override PartName="/ppt/slides/_rels/slide58.xml.rels" ContentType="application/vnd.openxmlformats-package.relationships+xml"/>
  <Override PartName="/ppt/slides/_rels/slide21.xml.rels" ContentType="application/vnd.openxmlformats-package.relationships+xml"/>
  <Override PartName="/ppt/slides/_rels/slide49.xml.rels" ContentType="application/vnd.openxmlformats-package.relationships+xml"/>
  <Override PartName="/ppt/slides/_rels/slide14.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71.xml.rels" ContentType="application/vnd.openxmlformats-package.relationships+xml"/>
  <Override PartName="/ppt/slides/_rels/slide66.xml.rels" ContentType="application/vnd.openxmlformats-package.relationships+xml"/>
  <Override PartName="/ppt/slides/_rels/slide70.xml.rels" ContentType="application/vnd.openxmlformats-package.relationships+xml"/>
  <Override PartName="/ppt/slides/_rels/slide93.xml.rels" ContentType="application/vnd.openxmlformats-package.relationships+xml"/>
  <Override PartName="/ppt/slides/_rels/slide28.xml.rels" ContentType="application/vnd.openxmlformats-package.relationships+xml"/>
  <Override PartName="/ppt/slides/_rels/slide72.xml.rels" ContentType="application/vnd.openxmlformats-package.relationships+xml"/>
  <Override PartName="/ppt/slides/_rels/slide60.xml.rels" ContentType="application/vnd.openxmlformats-package.relationships+xml"/>
  <Override PartName="/ppt/slides/_rels/slide76.xml.rels" ContentType="application/vnd.openxmlformats-package.relationships+xml"/>
  <Override PartName="/ppt/slides/_rels/slide75.xml.rels" ContentType="application/vnd.openxmlformats-package.relationships+xml"/>
  <Override PartName="/ppt/slides/_rels/slide86.xml.rels" ContentType="application/vnd.openxmlformats-package.relationships+xml"/>
  <Override PartName="/ppt/slides/slide7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93.xml" ContentType="application/vnd.openxmlformats-officedocument.presentationml.slide+xml"/>
  <Override PartName="/ppt/slides/slide28.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8.xml" ContentType="application/vnd.openxmlformats-officedocument.presentationml.slide+xml"/>
  <Override PartName="/ppt/slides/slide8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76.xml" ContentType="application/vnd.openxmlformats-officedocument.presentationml.slide+xml"/>
  <Override PartName="/ppt/slides/slide8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74.xml" ContentType="application/vnd.openxmlformats-officedocument.presentationml.slide+xml"/>
  <Override PartName="/ppt/slides/slide85.xml" ContentType="application/vnd.openxmlformats-officedocument.presentationml.slide+xml"/>
  <Override PartName="/ppt/slides/slide73.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92.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1.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82.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Lst>
  <p:sldSz cx="9144000" cy="6858000"/>
  <p:notesSz cx="7008813" cy="9294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600" strike="noStrike" u="none">
              <a:solidFill>
                <a:srgbClr val="000099"/>
              </a:solidFill>
              <a:effectLst/>
              <a:uFillTx/>
              <a:latin typeface="Tahom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9"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600" strike="noStrike" u="none">
              <a:solidFill>
                <a:srgbClr val="000099"/>
              </a:solidFill>
              <a:effectLst/>
              <a:uFillTx/>
              <a:latin typeface="Tahoma"/>
            </a:endParaRPr>
          </a:p>
        </p:txBody>
      </p:sp>
      <p:sp>
        <p:nvSpPr>
          <p:cNvPr id="10" name="PlaceHolder 2"/>
          <p:cNvSpPr>
            <a:spLocks noGrp="1"/>
          </p:cNvSpPr>
          <p:nvPr>
            <p:ph type="subTitle"/>
          </p:nvPr>
        </p:nvSpPr>
        <p:spPr>
          <a:xfrm>
            <a:off x="685800" y="1142640"/>
            <a:ext cx="7772400" cy="5257800"/>
          </a:xfrm>
          <a:prstGeom prst="rect">
            <a:avLst/>
          </a:prstGeom>
          <a:noFill/>
          <a:ln w="0">
            <a:noFill/>
          </a:ln>
        </p:spPr>
        <p:txBody>
          <a:bodyPr lIns="0" rIns="0" tIns="0" bIns="0" anchor="ctr">
            <a:spAutoFit/>
          </a:bodyPr>
          <a:p>
            <a:pPr indent="0" algn="ctr">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600" strike="noStrike" u="none">
              <a:solidFill>
                <a:srgbClr val="000099"/>
              </a:solidFill>
              <a:effectLst/>
              <a:uFillTx/>
              <a:latin typeface="Tahoma"/>
            </a:endParaRPr>
          </a:p>
        </p:txBody>
      </p:sp>
      <p:sp>
        <p:nvSpPr>
          <p:cNvPr id="12"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image" Target="../media/image2.jpe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Click to edit the title text format</a:t>
            </a:r>
            <a:endParaRPr b="1" lang="en-US" sz="3600" strike="noStrike" u="none">
              <a:solidFill>
                <a:srgbClr val="000099"/>
              </a:solidFill>
              <a:effectLst/>
              <a:uFillTx/>
              <a:latin typeface="Tahoma"/>
            </a:endParaRPr>
          </a:p>
        </p:txBody>
      </p:sp>
      <p:sp>
        <p:nvSpPr>
          <p:cNvPr id="1" name="PlaceHolder 2"/>
          <p:cNvSpPr>
            <a:spLocks noGrp="1"/>
          </p:cNvSpPr>
          <p:nvPr>
            <p:ph type="body"/>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743040" indent="-285840">
              <a:spcBef>
                <a:spcPts val="60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085760" indent="-228600">
              <a:spcBef>
                <a:spcPts val="601"/>
              </a:spcBef>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42884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
        <p:nvSpPr>
          <p:cNvPr id="2" name=""/>
          <p:cNvSpPr/>
          <p:nvPr/>
        </p:nvSpPr>
        <p:spPr>
          <a:xfrm>
            <a:off x="380880" y="800280"/>
            <a:ext cx="8382240" cy="75960"/>
          </a:xfrm>
          <a:prstGeom prst="rect">
            <a:avLst/>
          </a:prstGeom>
          <a:gradFill rotWithShape="0">
            <a:gsLst>
              <a:gs pos="0">
                <a:srgbClr val="3333cc"/>
              </a:gs>
              <a:gs pos="100000">
                <a:srgbClr val="66ff66"/>
              </a:gs>
            </a:gsLst>
            <a:lin ang="10800000"/>
          </a:gradFill>
          <a:ln w="0">
            <a:noFill/>
          </a:ln>
        </p:spPr>
        <p:style>
          <a:lnRef idx="0"/>
          <a:fillRef idx="0"/>
          <a:effectRef idx="0"/>
          <a:fontRef idx="minor"/>
        </p:style>
        <p:txBody>
          <a:bodyPr wrap="none" lIns="90000" rIns="90000" tIns="29160" bIns="2916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3" name=""/>
          <p:cNvGraphicFramePr/>
          <p:nvPr/>
        </p:nvGraphicFramePr>
        <p:xfrm>
          <a:off x="152280" y="6248520"/>
          <a:ext cx="533520" cy="533160"/>
        </p:xfrm>
        <a:graphic>
          <a:graphicData uri="http://schemas.openxmlformats.org/presentationml/2006/ole">
            <p:oleObj r:id="rId2" spid="">
              <p:embed/>
              <p:pic>
                <p:nvPicPr>
                  <p:cNvPr id="4" name="" descr=""/>
                  <p:cNvPicPr/>
                  <p:nvPr/>
                </p:nvPicPr>
                <p:blipFill>
                  <a:blip r:embed="rId3"/>
                  <a:stretch/>
                </p:blipFill>
                <p:spPr>
                  <a:xfrm>
                    <a:off x="152280" y="6248520"/>
                    <a:ext cx="533520" cy="533160"/>
                  </a:xfrm>
                  <a:prstGeom prst="rect">
                    <a:avLst/>
                  </a:prstGeom>
                  <a:noFill/>
                  <a:ln w="0">
                    <a:noFill/>
                  </a:ln>
                </p:spPr>
              </p:pic>
            </p:oleObj>
          </a:graphicData>
        </a:graphic>
      </p:graphicFrame>
      <p:sp>
        <p:nvSpPr>
          <p:cNvPr id="5" name=""/>
          <p:cNvSpPr/>
          <p:nvPr/>
        </p:nvSpPr>
        <p:spPr>
          <a:xfrm>
            <a:off x="8653320" y="6477120"/>
            <a:ext cx="45720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34AA387-B69B-4412-8234-B49DD2716124}" type="slidenum">
              <a:rPr b="0" lang="en-US" sz="1000" strike="noStrike" u="none">
                <a:solidFill>
                  <a:srgbClr val="000000"/>
                </a:solidFill>
                <a:effectLst/>
                <a:uFillTx/>
                <a:latin typeface="Arial"/>
              </a:rPr>
              <a:t>&lt;number&gt;</a:t>
            </a:fld>
            <a:endParaRPr b="0" lang="en-US" sz="1000" strike="noStrike" u="none">
              <a:solidFill>
                <a:srgbClr val="000000"/>
              </a:solidFill>
              <a:effectLst/>
              <a:uFillTx/>
              <a:latin typeface="Times New Roman"/>
            </a:endParaRPr>
          </a:p>
        </p:txBody>
      </p:sp>
      <p:sp>
        <p:nvSpPr>
          <p:cNvPr id="6" name=""/>
          <p:cNvSpPr/>
          <p:nvPr/>
        </p:nvSpPr>
        <p:spPr>
          <a:xfrm>
            <a:off x="1758240" y="6513480"/>
            <a:ext cx="58222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0000"/>
                </a:solidFill>
                <a:effectLst/>
                <a:uFillTx/>
                <a:latin typeface="Arial"/>
              </a:rPr>
              <a:t>CONFIDENTIAL - PRIVILEDGED BUSINESS INFORMATION</a:t>
            </a:r>
            <a:endParaRPr b="0" lang="en-US" sz="1600" strike="noStrike" u="none">
              <a:solidFill>
                <a:srgbClr val="000000"/>
              </a:solidFill>
              <a:effectLst/>
              <a:uFillTx/>
              <a:latin typeface="Times New Roman"/>
            </a:endParaRPr>
          </a:p>
        </p:txBody>
      </p:sp>
      <p:pic>
        <p:nvPicPr>
          <p:cNvPr id="7" name="eletrobolt_color" descr=""/>
          <p:cNvPicPr/>
          <p:nvPr/>
        </p:nvPicPr>
        <p:blipFill>
          <a:blip r:embed="rId4"/>
          <a:stretch/>
        </p:blipFill>
        <p:spPr>
          <a:xfrm>
            <a:off x="352440" y="76320"/>
            <a:ext cx="1400040" cy="622080"/>
          </a:xfrm>
          <a:prstGeom prst="rect">
            <a:avLst/>
          </a:prstGeom>
          <a:noFill/>
          <a:ln w="0">
            <a:noFill/>
          </a:ln>
        </p:spPr>
      </p:pic>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Lst>
</p:sldMaster>
</file>

<file path=ppt/slides/_rels/slide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wmf"/><Relationship Id="rId3"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wmf"/><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wmf"/><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image" Target="../media/image10.wmf"/><Relationship Id="rId2" Type="http://schemas.openxmlformats.org/officeDocument/2006/relationships/oleObject" Target="../embeddings/oleObject1.bin"/><Relationship Id="rId3" Type="http://schemas.openxmlformats.org/officeDocument/2006/relationships/image" Target="../media/image11.wmf"/><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19.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4.wmf"/><Relationship Id="rId3" Type="http://schemas.openxmlformats.org/officeDocument/2006/relationships/package" Target="../embeddings/oleObject2.docx"/><Relationship Id="rId4" Type="http://schemas.openxmlformats.org/officeDocument/2006/relationships/image" Target="../media/image15.wmf"/><Relationship Id="rId5"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6.wmf"/><Relationship Id="rId3" Type="http://schemas.openxmlformats.org/officeDocument/2006/relationships/package" Target="../embeddings/oleObject2.docx"/><Relationship Id="rId4" Type="http://schemas.openxmlformats.org/officeDocument/2006/relationships/image" Target="../media/image17.wmf"/><Relationship Id="rId5"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8.wmf"/><Relationship Id="rId3"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9.wmf"/><Relationship Id="rId3" Type="http://schemas.openxmlformats.org/officeDocument/2006/relationships/package" Target="../embeddings/oleObject2.docx"/><Relationship Id="rId4" Type="http://schemas.openxmlformats.org/officeDocument/2006/relationships/image" Target="../media/image20.wmf"/><Relationship Id="rId5"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1.wmf"/><Relationship Id="rId3"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2.wmf"/><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3.wmf"/><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4.wmf"/><Relationship Id="rId3"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5.wmf"/><Relationship Id="rId3" Type="http://schemas.openxmlformats.org/officeDocument/2006/relationships/package" Target="../embeddings/oleObject2.xlsx"/><Relationship Id="rId4" Type="http://schemas.openxmlformats.org/officeDocument/2006/relationships/image" Target="../media/image26.wmf"/><Relationship Id="rId5"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4.xml"/>
</Relationships>
</file>

<file path=ppt/slides/_rels/slide3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4.xml"/>
</Relationships>
</file>

<file path=ppt/slides/_rels/slide36.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4.xml"/>
</Relationships>
</file>

<file path=ppt/slides/_rels/slide3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image" Target="../media/image31.jpeg"/><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slideLayout" Target="../slideLayouts/slideLayout4.xml"/>
</Relationships>
</file>

<file path=ppt/slides/_rels/slide3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jpeg"/><Relationship Id="rId3" Type="http://schemas.openxmlformats.org/officeDocument/2006/relationships/slideLayout" Target="../slideLayouts/slideLayout4.xml"/>
</Relationships>
</file>

<file path=ppt/slides/_rels/slide39.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3.jpeg"/><Relationship Id="rId3"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4.xml"/>
</Relationships>
</file>

<file path=ppt/slides/_rels/slide41.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4.xml"/>
</Relationships>
</file>

<file path=ppt/slides/_rels/slide42.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4.xml"/>
</Relationships>
</file>

<file path=ppt/slides/_rels/slide43.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4.xml"/>
</Relationships>
</file>

<file path=ppt/slides/_rels/slide44.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4.xml"/>
</Relationships>
</file>

<file path=ppt/slides/_rels/slide4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4.xml"/>
</Relationships>
</file>

<file path=ppt/slides/_rels/slide46.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4.xml"/>
</Relationships>
</file>

<file path=ppt/slides/_rels/slide4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4.xml"/>
</Relationships>
</file>

<file path=ppt/slides/_rels/slide4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36.png"/><Relationship Id="rId3" Type="http://schemas.openxmlformats.org/officeDocument/2006/relationships/slideLayout" Target="../slideLayouts/slideLayout4.xml"/>
</Relationships>
</file>

<file path=ppt/slides/_rels/slide4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7.wmf"/><Relationship Id="rId3"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38.wmf"/><Relationship Id="rId3"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9.xml.rels><?xml version="1.0" encoding="UTF-8"?>
<Relationships xmlns="http://schemas.openxmlformats.org/package/2006/relationships"><Relationship Id="rId1" Type="http://schemas.openxmlformats.org/officeDocument/2006/relationships/image" Target="../media/image39.wmf"/><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0.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slideLayout" Target="../slideLayouts/slideLayout3.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5.png"/><Relationship Id="rId3" Type="http://schemas.openxmlformats.org/officeDocument/2006/relationships/oleObject" Target="../embeddings/oleObject2.bin"/><Relationship Id="rId4" Type="http://schemas.openxmlformats.org/officeDocument/2006/relationships/image" Target="../media/image6.png"/><Relationship Id="rId5" Type="http://schemas.openxmlformats.org/officeDocument/2006/relationships/slideLayout" Target="../slideLayouts/slideLayout1.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 name=""/>
          <p:cNvSpPr/>
          <p:nvPr/>
        </p:nvSpPr>
        <p:spPr>
          <a:xfrm>
            <a:off x="0" y="4343400"/>
            <a:ext cx="9144000" cy="1143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99"/>
                </a:solidFill>
                <a:effectLst/>
                <a:uFillTx/>
                <a:latin typeface="Tahoma"/>
              </a:rPr>
              <a:t>Eletrobolt Project</a:t>
            </a:r>
            <a:r>
              <a:rPr b="0" lang="en-US" sz="2800" strike="noStrike" u="none">
                <a:solidFill>
                  <a:srgbClr val="000099"/>
                </a:solidFill>
                <a:effectLst/>
                <a:uFillTx/>
                <a:latin typeface="Tahoma"/>
              </a:rPr>
              <a:t> </a:t>
            </a:r>
            <a:br>
              <a:rPr sz="3600"/>
            </a:br>
            <a:br>
              <a:rPr sz="1200"/>
            </a:br>
            <a:r>
              <a:rPr b="0" lang="en-US" sz="3200" strike="noStrike" u="none">
                <a:solidFill>
                  <a:srgbClr val="000099"/>
                </a:solidFill>
                <a:effectLst/>
                <a:uFillTx/>
                <a:latin typeface="Tahoma"/>
              </a:rPr>
              <a:t>Presentation to OPIC</a:t>
            </a:r>
            <a:br>
              <a:rPr sz="3200"/>
            </a:br>
            <a:r>
              <a:rPr b="0" lang="en-US" sz="3200" strike="noStrike" u="none">
                <a:solidFill>
                  <a:srgbClr val="000099"/>
                </a:solidFill>
                <a:effectLst/>
                <a:uFillTx/>
                <a:latin typeface="Tahoma"/>
              </a:rPr>
              <a:t>March 1, 2001</a:t>
            </a:r>
            <a:endParaRPr b="0" lang="en-US" sz="3200" strike="noStrike" u="none">
              <a:solidFill>
                <a:srgbClr val="000000"/>
              </a:solidFill>
              <a:effectLst/>
              <a:uFillTx/>
              <a:latin typeface="Times New Roman"/>
            </a:endParaRPr>
          </a:p>
        </p:txBody>
      </p:sp>
      <p:graphicFrame>
        <p:nvGraphicFramePr>
          <p:cNvPr id="14" name=""/>
          <p:cNvGraphicFramePr/>
          <p:nvPr/>
        </p:nvGraphicFramePr>
        <p:xfrm>
          <a:off x="3124080" y="912960"/>
          <a:ext cx="2897280" cy="2896920"/>
        </p:xfrm>
        <a:graphic>
          <a:graphicData uri="http://schemas.openxmlformats.org/presentationml/2006/ole">
            <p:oleObj r:id="rId1" spid="">
              <p:embed/>
              <p:pic>
                <p:nvPicPr>
                  <p:cNvPr id="15" name="" descr=""/>
                  <p:cNvPicPr/>
                  <p:nvPr/>
                </p:nvPicPr>
                <p:blipFill>
                  <a:blip r:embed="rId2"/>
                  <a:stretch/>
                </p:blipFill>
                <p:spPr>
                  <a:xfrm>
                    <a:off x="3124080" y="912960"/>
                    <a:ext cx="2897280" cy="289692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 name=""/>
          <p:cNvSpPr/>
          <p:nvPr/>
        </p:nvSpPr>
        <p:spPr>
          <a:xfrm>
            <a:off x="7002360" y="3927600"/>
            <a:ext cx="1033560" cy="520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Existing assets</a:t>
            </a:r>
            <a:endParaRPr b="0" lang="en-US" sz="1400" strike="noStrike" u="none">
              <a:solidFill>
                <a:srgbClr val="000000"/>
              </a:solidFill>
              <a:effectLst/>
              <a:uFillTx/>
              <a:latin typeface="Times New Roman"/>
            </a:endParaRPr>
          </a:p>
        </p:txBody>
      </p:sp>
      <p:sp>
        <p:nvSpPr>
          <p:cNvPr id="58" name=""/>
          <p:cNvSpPr/>
          <p:nvPr/>
        </p:nvSpPr>
        <p:spPr>
          <a:xfrm>
            <a:off x="6993000" y="2792520"/>
            <a:ext cx="2101680" cy="3074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New hydro assets</a:t>
            </a:r>
            <a:endParaRPr b="0" lang="en-US" sz="1400" strike="noStrike" u="none">
              <a:solidFill>
                <a:srgbClr val="000000"/>
              </a:solidFill>
              <a:effectLst/>
              <a:uFillTx/>
              <a:latin typeface="Times New Roman"/>
            </a:endParaRPr>
          </a:p>
        </p:txBody>
      </p:sp>
      <p:sp>
        <p:nvSpPr>
          <p:cNvPr id="59" name=""/>
          <p:cNvSpPr/>
          <p:nvPr/>
        </p:nvSpPr>
        <p:spPr>
          <a:xfrm>
            <a:off x="6993000" y="1963800"/>
            <a:ext cx="2274840" cy="520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New Thermal assets  (*)</a:t>
            </a:r>
            <a:endParaRPr b="0" lang="en-US" sz="1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60" name="PlaceHolder 1"/>
          <p:cNvSpPr>
            <a:spLocks noGrp="1"/>
          </p:cNvSpPr>
          <p:nvPr>
            <p:ph type="title"/>
          </p:nvPr>
        </p:nvSpPr>
        <p:spPr>
          <a:xfrm>
            <a:off x="151920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Expected Demand vs. Capacity</a:t>
            </a:r>
            <a:endParaRPr b="1" lang="en-US" sz="3600" strike="noStrike" u="none">
              <a:solidFill>
                <a:srgbClr val="000099"/>
              </a:solidFill>
              <a:effectLst/>
              <a:uFillTx/>
              <a:latin typeface="Tahoma"/>
            </a:endParaRPr>
          </a:p>
        </p:txBody>
      </p:sp>
      <p:graphicFrame>
        <p:nvGraphicFramePr>
          <p:cNvPr id="61" name=""/>
          <p:cNvGraphicFramePr/>
          <p:nvPr/>
        </p:nvGraphicFramePr>
        <p:xfrm>
          <a:off x="378000" y="1279440"/>
          <a:ext cx="7419960" cy="4521240"/>
        </p:xfrm>
        <a:graphic>
          <a:graphicData uri="http://schemas.openxmlformats.org/presentationml/2006/ole">
            <p:oleObj r:id="rId1" spid="">
              <p:embed/>
              <p:pic>
                <p:nvPicPr>
                  <p:cNvPr id="62" name="" descr=""/>
                  <p:cNvPicPr/>
                  <p:nvPr/>
                </p:nvPicPr>
                <p:blipFill>
                  <a:blip r:embed="rId2"/>
                  <a:stretch/>
                </p:blipFill>
                <p:spPr>
                  <a:xfrm>
                    <a:off x="378000" y="1279440"/>
                    <a:ext cx="7419960" cy="4521240"/>
                  </a:xfrm>
                  <a:prstGeom prst="rect">
                    <a:avLst/>
                  </a:prstGeom>
                  <a:noFill/>
                  <a:ln w="0">
                    <a:noFill/>
                  </a:ln>
                </p:spPr>
              </p:pic>
            </p:oleObj>
          </a:graphicData>
        </a:graphic>
      </p:graphicFrame>
      <p:sp>
        <p:nvSpPr>
          <p:cNvPr id="63" name=""/>
          <p:cNvSpPr/>
          <p:nvPr/>
        </p:nvSpPr>
        <p:spPr>
          <a:xfrm>
            <a:off x="2057400" y="2666880"/>
            <a:ext cx="380880" cy="3812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4" name=""/>
          <p:cNvSpPr/>
          <p:nvPr/>
        </p:nvSpPr>
        <p:spPr>
          <a:xfrm>
            <a:off x="1219320" y="2104920"/>
            <a:ext cx="1603080" cy="52092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5%demand</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growth</a:t>
            </a:r>
            <a:endParaRPr b="0" lang="en-US" sz="1400" strike="noStrike" u="none">
              <a:solidFill>
                <a:srgbClr val="000000"/>
              </a:solidFill>
              <a:effectLst/>
              <a:uFillTx/>
              <a:latin typeface="Times New Roman"/>
            </a:endParaRPr>
          </a:p>
        </p:txBody>
      </p:sp>
      <p:sp>
        <p:nvSpPr>
          <p:cNvPr id="65" name=""/>
          <p:cNvSpPr/>
          <p:nvPr/>
        </p:nvSpPr>
        <p:spPr>
          <a:xfrm>
            <a:off x="585720" y="1073160"/>
            <a:ext cx="102276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Firm Energy</a:t>
            </a:r>
            <a:endParaRPr b="0" lang="en-US" sz="1200" strike="noStrike" u="none">
              <a:solidFill>
                <a:srgbClr val="000000"/>
              </a:solidFill>
              <a:effectLst/>
              <a:uFillTx/>
              <a:latin typeface="Times New Roman"/>
            </a:endParaRPr>
          </a:p>
        </p:txBody>
      </p:sp>
      <p:sp>
        <p:nvSpPr>
          <p:cNvPr id="66" name=""/>
          <p:cNvSpPr/>
          <p:nvPr/>
        </p:nvSpPr>
        <p:spPr>
          <a:xfrm>
            <a:off x="617400" y="5999040"/>
            <a:ext cx="7364520" cy="2768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Additions of thermal capacity assume Emergency Plan in place according to governmental expectations</a:t>
            </a:r>
            <a:endParaRPr b="0" lang="en-US" sz="1200" strike="noStrike" u="none">
              <a:solidFill>
                <a:srgbClr val="000000"/>
              </a:solidFill>
              <a:effectLst/>
              <a:uFillTx/>
              <a:latin typeface="Times New Roman"/>
            </a:endParaRPr>
          </a:p>
        </p:txBody>
      </p:sp>
      <p:sp>
        <p:nvSpPr>
          <p:cNvPr id="67" name=""/>
          <p:cNvSpPr/>
          <p:nvPr/>
        </p:nvSpPr>
        <p:spPr>
          <a:xfrm rot="20748600">
            <a:off x="3111120" y="1752480"/>
            <a:ext cx="3200400" cy="762120"/>
          </a:xfrm>
          <a:prstGeom prst="ellipse">
            <a:avLst/>
          </a:prstGeom>
          <a:solidFill>
            <a:srgbClr val="ffffff">
              <a:alpha val="50000"/>
            </a:srgbClr>
          </a:solidFill>
          <a:ln w="9360">
            <a:solidFill>
              <a:srgbClr val="0000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68" name=""/>
          <p:cNvSpPr/>
          <p:nvPr/>
        </p:nvSpPr>
        <p:spPr>
          <a:xfrm>
            <a:off x="4482720" y="1176480"/>
            <a:ext cx="12816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Will be delayed</a:t>
            </a:r>
            <a:endParaRPr b="0" lang="en-US" sz="1200" strike="noStrike" u="none">
              <a:solidFill>
                <a:srgbClr val="000000"/>
              </a:solidFill>
              <a:effectLst/>
              <a:uFillTx/>
              <a:latin typeface="Times New Roman"/>
            </a:endParaRPr>
          </a:p>
        </p:txBody>
      </p:sp>
      <p:sp>
        <p:nvSpPr>
          <p:cNvPr id="69" name=""/>
          <p:cNvSpPr/>
          <p:nvPr/>
        </p:nvSpPr>
        <p:spPr>
          <a:xfrm>
            <a:off x="4876920" y="1371600"/>
            <a:ext cx="0" cy="3049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99"/>
                </a:solidFill>
                <a:effectLst/>
                <a:uFillTx/>
                <a:latin typeface="Tahoma"/>
              </a:rPr>
              <a:t>Spot Prices and VN</a:t>
            </a:r>
            <a:br>
              <a:rPr sz="2800"/>
            </a:br>
            <a:r>
              <a:rPr b="0" lang="en-US" sz="2400" strike="noStrike" u="none">
                <a:solidFill>
                  <a:srgbClr val="000099"/>
                </a:solidFill>
                <a:effectLst/>
                <a:uFillTx/>
                <a:latin typeface="Tahoma"/>
              </a:rPr>
              <a:t>Historical Comparison</a:t>
            </a:r>
            <a:endParaRPr b="1" lang="en-US" sz="2400" strike="noStrike" u="none">
              <a:solidFill>
                <a:srgbClr val="000099"/>
              </a:solidFill>
              <a:effectLst/>
              <a:uFillTx/>
              <a:latin typeface="Tahoma"/>
            </a:endParaRPr>
          </a:p>
        </p:txBody>
      </p:sp>
      <p:graphicFrame>
        <p:nvGraphicFramePr>
          <p:cNvPr id="71" name=""/>
          <p:cNvGraphicFramePr/>
          <p:nvPr/>
        </p:nvGraphicFramePr>
        <p:xfrm>
          <a:off x="430200" y="1332000"/>
          <a:ext cx="7315200" cy="4416480"/>
        </p:xfrm>
        <a:graphic>
          <a:graphicData uri="http://schemas.openxmlformats.org/presentationml/2006/ole">
            <p:oleObj r:id="rId1" spid="">
              <p:embed/>
              <p:pic>
                <p:nvPicPr>
                  <p:cNvPr id="72" name="" descr=""/>
                  <p:cNvPicPr/>
                  <p:nvPr/>
                </p:nvPicPr>
                <p:blipFill>
                  <a:blip r:embed="rId2"/>
                  <a:stretch/>
                </p:blipFill>
                <p:spPr>
                  <a:xfrm>
                    <a:off x="430200" y="1332000"/>
                    <a:ext cx="7315200" cy="4416480"/>
                  </a:xfrm>
                  <a:prstGeom prst="rect">
                    <a:avLst/>
                  </a:prstGeom>
                  <a:noFill/>
                  <a:ln w="0">
                    <a:noFill/>
                  </a:ln>
                </p:spPr>
              </p:pic>
            </p:oleObj>
          </a:graphicData>
        </a:graphic>
      </p:graphicFrame>
      <p:sp>
        <p:nvSpPr>
          <p:cNvPr id="73" name=""/>
          <p:cNvSpPr/>
          <p:nvPr/>
        </p:nvSpPr>
        <p:spPr>
          <a:xfrm>
            <a:off x="553320" y="1231920"/>
            <a:ext cx="79020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R$/MWh</a:t>
            </a:r>
            <a:endParaRPr b="0" lang="en-US" sz="1200" strike="noStrike" u="none">
              <a:solidFill>
                <a:srgbClr val="000000"/>
              </a:solidFill>
              <a:effectLst/>
              <a:uFillTx/>
              <a:latin typeface="Times New Roman"/>
            </a:endParaRPr>
          </a:p>
        </p:txBody>
      </p:sp>
      <p:sp>
        <p:nvSpPr>
          <p:cNvPr id="74" name=""/>
          <p:cNvSpPr/>
          <p:nvPr/>
        </p:nvSpPr>
        <p:spPr>
          <a:xfrm flipH="1">
            <a:off x="4268880" y="1436760"/>
            <a:ext cx="636480" cy="8524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 name=""/>
          <p:cNvSpPr/>
          <p:nvPr/>
        </p:nvSpPr>
        <p:spPr>
          <a:xfrm>
            <a:off x="4064040" y="974880"/>
            <a:ext cx="1603440" cy="52092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South East Spot Price</a:t>
            </a:r>
            <a:endParaRPr b="0" lang="en-US" sz="1400" strike="noStrike" u="none">
              <a:solidFill>
                <a:srgbClr val="000000"/>
              </a:solidFill>
              <a:effectLst/>
              <a:uFillTx/>
              <a:latin typeface="Times New Roman"/>
            </a:endParaRPr>
          </a:p>
        </p:txBody>
      </p:sp>
      <p:sp>
        <p:nvSpPr>
          <p:cNvPr id="76" name=""/>
          <p:cNvSpPr/>
          <p:nvPr/>
        </p:nvSpPr>
        <p:spPr>
          <a:xfrm flipH="1">
            <a:off x="6011640" y="2241720"/>
            <a:ext cx="950760" cy="19746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7" name=""/>
          <p:cNvSpPr/>
          <p:nvPr/>
        </p:nvSpPr>
        <p:spPr>
          <a:xfrm>
            <a:off x="6159600" y="1830240"/>
            <a:ext cx="1603440" cy="307440"/>
          </a:xfrm>
          <a:prstGeom prst="rect">
            <a:avLst/>
          </a:prstGeom>
          <a:solidFill>
            <a:srgbClr val="ffffff"/>
          </a:solid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VN price</a:t>
            </a:r>
            <a:endParaRPr b="0" lang="en-US" sz="1400" strike="noStrike" u="none">
              <a:solidFill>
                <a:srgbClr val="000000"/>
              </a:solidFill>
              <a:effectLst/>
              <a:uFillTx/>
              <a:latin typeface="Times New Roman"/>
            </a:endParaRPr>
          </a:p>
        </p:txBody>
      </p:sp>
      <p:sp>
        <p:nvSpPr>
          <p:cNvPr id="78" name=""/>
          <p:cNvSpPr/>
          <p:nvPr/>
        </p:nvSpPr>
        <p:spPr>
          <a:xfrm>
            <a:off x="1053000" y="5748480"/>
            <a:ext cx="278028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Ranabir Note:  How much capacity?</a:t>
            </a:r>
            <a:endParaRPr b="0" lang="en-US" sz="1200" strike="noStrike" u="none">
              <a:solidFill>
                <a:srgbClr val="000000"/>
              </a:solidFill>
              <a:effectLst/>
              <a:uFillTx/>
              <a:latin typeface="Times New Roman"/>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
          <p:cNvSpPr/>
          <p:nvPr/>
        </p:nvSpPr>
        <p:spPr>
          <a:xfrm>
            <a:off x="1409760" y="203040"/>
            <a:ext cx="7734240" cy="46224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Power Opportunity</a:t>
            </a:r>
            <a:endParaRPr b="0" lang="en-US" sz="3600" strike="noStrike" u="none">
              <a:solidFill>
                <a:srgbClr val="000000"/>
              </a:solidFill>
              <a:effectLst/>
              <a:uFillTx/>
              <a:latin typeface="Times New Roman"/>
            </a:endParaRPr>
          </a:p>
        </p:txBody>
      </p:sp>
      <p:sp>
        <p:nvSpPr>
          <p:cNvPr id="80" name=""/>
          <p:cNvSpPr/>
          <p:nvPr/>
        </p:nvSpPr>
        <p:spPr>
          <a:xfrm>
            <a:off x="533520" y="1219320"/>
            <a:ext cx="8261280" cy="2938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The Brazilian Power Market represents a very attractive opportunity for entering into a “long” position, given current expectations of high prices and volatility:</a:t>
            </a:r>
            <a:endParaRPr b="0" lang="en-US" sz="1800" strike="noStrike" u="none">
              <a:solidFill>
                <a:srgbClr val="000000"/>
              </a:solidFill>
              <a:effectLst/>
              <a:uFillTx/>
              <a:latin typeface="Times New Roman"/>
            </a:endParaRPr>
          </a:p>
          <a:p>
            <a:pPr lvl="1" marL="339840" indent="-225360">
              <a:lnSpc>
                <a:spcPts val="0"/>
              </a:lnSpc>
              <a:spcBef>
                <a:spcPts val="799"/>
              </a:spcBef>
              <a:buClr>
                <a:srgbClr val="0000ff"/>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lvl="1" marL="339840" indent="-225360">
              <a:lnSpc>
                <a:spcPct val="100000"/>
              </a:lnSpc>
              <a:spcBef>
                <a:spcPts val="799"/>
              </a:spcBef>
              <a:buClr>
                <a:srgbClr val="0000ff"/>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Significant increases in demand (projected to be 5% to 6% per year).</a:t>
            </a:r>
            <a:endParaRPr b="0" lang="en-US" sz="1600" strike="noStrike" u="none">
              <a:solidFill>
                <a:srgbClr val="000000"/>
              </a:solidFill>
              <a:effectLst/>
              <a:uFillTx/>
              <a:latin typeface="Times New Roman"/>
            </a:endParaRPr>
          </a:p>
          <a:p>
            <a:pPr lvl="1" marL="339840" indent="-225360">
              <a:lnSpc>
                <a:spcPct val="100000"/>
              </a:lnSpc>
              <a:spcBef>
                <a:spcPts val="799"/>
              </a:spcBef>
              <a:buClr>
                <a:srgbClr val="0000ff"/>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Public investment in new generation has been cancelled or postponed.</a:t>
            </a:r>
            <a:endParaRPr b="0" lang="en-US" sz="1600" strike="noStrike" u="none">
              <a:solidFill>
                <a:srgbClr val="000000"/>
              </a:solidFill>
              <a:effectLst/>
              <a:uFillTx/>
              <a:latin typeface="Times New Roman"/>
            </a:endParaRPr>
          </a:p>
          <a:p>
            <a:pPr lvl="1" marL="339840" indent="-225360">
              <a:lnSpc>
                <a:spcPct val="100000"/>
              </a:lnSpc>
              <a:spcBef>
                <a:spcPts val="799"/>
              </a:spcBef>
              <a:buClr>
                <a:srgbClr val="0000ff"/>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Private investment in generation delayed due to uncertainty surrounding pass-through pricing rules. </a:t>
            </a:r>
            <a:endParaRPr b="0" lang="en-US" sz="1600" strike="noStrike" u="none">
              <a:solidFill>
                <a:srgbClr val="000000"/>
              </a:solidFill>
              <a:effectLst/>
              <a:uFillTx/>
              <a:latin typeface="Times New Roman"/>
            </a:endParaRPr>
          </a:p>
          <a:p>
            <a:pPr lvl="1" marL="339840" indent="-225360">
              <a:lnSpc>
                <a:spcPct val="100000"/>
              </a:lnSpc>
              <a:spcBef>
                <a:spcPts val="799"/>
              </a:spcBef>
              <a:buClr>
                <a:srgbClr val="0000ff"/>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Hydro-intensive market (96% of electricity output) currently in a drought situation.</a:t>
            </a:r>
            <a:endParaRPr b="0" lang="en-US" sz="1600" strike="noStrike" u="none">
              <a:solidFill>
                <a:srgbClr val="000000"/>
              </a:solidFill>
              <a:effectLst/>
              <a:uFillTx/>
              <a:latin typeface="Times New Roman"/>
            </a:endParaRPr>
          </a:p>
        </p:txBody>
      </p:sp>
      <p:graphicFrame>
        <p:nvGraphicFramePr>
          <p:cNvPr id="81" name=""/>
          <p:cNvGraphicFramePr/>
          <p:nvPr/>
        </p:nvGraphicFramePr>
        <p:xfrm>
          <a:off x="1671480" y="3924360"/>
          <a:ext cx="5643720" cy="2500200"/>
        </p:xfrm>
        <a:graphic>
          <a:graphicData uri="http://schemas.openxmlformats.org/presentationml/2006/ole">
            <p:oleObj progId="Excel.Sheet.12" r:id="rId1" spid="">
              <p:embed/>
              <p:pic>
                <p:nvPicPr>
                  <p:cNvPr id="82" name="" descr=""/>
                  <p:cNvPicPr/>
                  <p:nvPr/>
                </p:nvPicPr>
                <p:blipFill>
                  <a:blip r:embed="rId2"/>
                  <a:stretch/>
                </p:blipFill>
                <p:spPr>
                  <a:xfrm>
                    <a:off x="1671480" y="3924360"/>
                    <a:ext cx="5643720" cy="25002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3" name="" descr=""/>
          <p:cNvPicPr/>
          <p:nvPr/>
        </p:nvPicPr>
        <p:blipFill>
          <a:blip r:embed="rId1"/>
          <a:srcRect l="0" t="9600" r="0" b="0"/>
          <a:stretch/>
        </p:blipFill>
        <p:spPr>
          <a:xfrm>
            <a:off x="609480" y="3780000"/>
            <a:ext cx="5246640" cy="2697120"/>
          </a:xfrm>
          <a:prstGeom prst="rect">
            <a:avLst/>
          </a:prstGeom>
          <a:noFill/>
          <a:ln w="0">
            <a:noFill/>
          </a:ln>
        </p:spPr>
      </p:pic>
      <p:graphicFrame>
        <p:nvGraphicFramePr>
          <p:cNvPr id="84" name=""/>
          <p:cNvGraphicFramePr/>
          <p:nvPr/>
        </p:nvGraphicFramePr>
        <p:xfrm>
          <a:off x="5413320" y="3772080"/>
          <a:ext cx="4205520" cy="2781000"/>
        </p:xfrm>
        <a:graphic>
          <a:graphicData uri="http://schemas.openxmlformats.org/presentationml/2006/ole">
            <p:oleObj r:id="rId2" spid="">
              <p:embed/>
              <p:pic>
                <p:nvPicPr>
                  <p:cNvPr id="85" name="" descr=""/>
                  <p:cNvPicPr/>
                  <p:nvPr/>
                </p:nvPicPr>
                <p:blipFill>
                  <a:blip r:embed="rId3"/>
                  <a:stretch/>
                </p:blipFill>
                <p:spPr>
                  <a:xfrm>
                    <a:off x="5413320" y="3772080"/>
                    <a:ext cx="4205520" cy="2781000"/>
                  </a:xfrm>
                  <a:prstGeom prst="rect">
                    <a:avLst/>
                  </a:prstGeom>
                  <a:noFill/>
                  <a:ln w="0">
                    <a:noFill/>
                  </a:ln>
                </p:spPr>
              </p:pic>
            </p:oleObj>
          </a:graphicData>
        </a:graphic>
      </p:graphicFrame>
      <p:sp>
        <p:nvSpPr>
          <p:cNvPr id="86"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Natural Gas Overview</a:t>
            </a:r>
            <a:endParaRPr b="1" lang="en-US" sz="3600" strike="noStrike" u="none">
              <a:solidFill>
                <a:srgbClr val="000099"/>
              </a:solidFill>
              <a:effectLst/>
              <a:uFillTx/>
              <a:latin typeface="Tahoma"/>
            </a:endParaRPr>
          </a:p>
        </p:txBody>
      </p:sp>
      <p:sp>
        <p:nvSpPr>
          <p:cNvPr id="87" name=""/>
          <p:cNvSpPr/>
          <p:nvPr/>
        </p:nvSpPr>
        <p:spPr>
          <a:xfrm>
            <a:off x="152280" y="911160"/>
            <a:ext cx="8763120" cy="2807280"/>
          </a:xfrm>
          <a:prstGeom prst="rect">
            <a:avLst/>
          </a:prstGeom>
          <a:noFill/>
          <a:ln w="0">
            <a:noFill/>
          </a:ln>
        </p:spPr>
        <p:style>
          <a:lnRef idx="0"/>
          <a:fillRef idx="0"/>
          <a:effectRef idx="0"/>
          <a:fontRef idx="minor"/>
        </p:style>
        <p:txBody>
          <a:bodyPr lIns="90000" rIns="90000" tIns="46800" bIns="46800" anchor="t">
            <a:spAutoFit/>
          </a:bodyPr>
          <a:p>
            <a:pPr lvl="1" marL="339840" indent="-225360">
              <a:lnSpc>
                <a:spcPts val="0"/>
              </a:lnSpc>
              <a:spcBef>
                <a:spcPts val="751"/>
              </a:spcBef>
              <a:buClr>
                <a:srgbClr val="0000ff"/>
              </a:buClr>
              <a:buSzPct val="13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500" strike="noStrike" u="none">
              <a:solidFill>
                <a:srgbClr val="000000"/>
              </a:solidFill>
              <a:effectLst/>
              <a:uFillTx/>
              <a:latin typeface="Times New Roman"/>
            </a:endParaRPr>
          </a:p>
          <a:p>
            <a:pPr lvl="1" marL="339840" indent="-225360">
              <a:lnSpc>
                <a:spcPct val="100000"/>
              </a:lnSpc>
              <a:spcBef>
                <a:spcPts val="75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Natural gas demand could grow at a 35-40% per annum over the next 5 years.  The Emergency Program would demand about 63 mmcmd, </a:t>
            </a:r>
            <a:r>
              <a:rPr b="0" i="1" lang="en-US" sz="1500" strike="noStrike" u="none">
                <a:solidFill>
                  <a:srgbClr val="000000"/>
                </a:solidFill>
                <a:effectLst/>
                <a:uFillTx/>
                <a:latin typeface="Arial"/>
              </a:rPr>
              <a:t>but timing for its completion is significantly delayed</a:t>
            </a:r>
            <a:endParaRPr b="0" lang="en-US" sz="1500" strike="noStrike" u="none">
              <a:solidFill>
                <a:srgbClr val="000000"/>
              </a:solidFill>
              <a:effectLst/>
              <a:uFillTx/>
              <a:latin typeface="Times New Roman"/>
            </a:endParaRPr>
          </a:p>
          <a:p>
            <a:pPr lvl="1" marL="339840" indent="-225360">
              <a:lnSpc>
                <a:spcPct val="100000"/>
              </a:lnSpc>
              <a:spcBef>
                <a:spcPts val="75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17 gas distribution companies currently in operation, with 5 more coming online within the next 2 years</a:t>
            </a:r>
            <a:endParaRPr b="0" lang="en-US" sz="1500" strike="noStrike" u="none">
              <a:solidFill>
                <a:srgbClr val="000000"/>
              </a:solidFill>
              <a:effectLst/>
              <a:uFillTx/>
              <a:latin typeface="Times New Roman"/>
            </a:endParaRPr>
          </a:p>
          <a:p>
            <a:pPr lvl="1" marL="339840" indent="-225360">
              <a:lnSpc>
                <a:spcPct val="100000"/>
              </a:lnSpc>
              <a:spcBef>
                <a:spcPts val="75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25 companies have participated in the ANP’s rounds for exploration blocks.  In addition, 33 joint ventures have been executed between Petrobras and local and international companies</a:t>
            </a:r>
            <a:endParaRPr b="0" lang="en-US" sz="1500" strike="noStrike" u="none">
              <a:solidFill>
                <a:srgbClr val="000000"/>
              </a:solidFill>
              <a:effectLst/>
              <a:uFillTx/>
              <a:latin typeface="Times New Roman"/>
            </a:endParaRPr>
          </a:p>
          <a:p>
            <a:pPr lvl="1" marL="339840" indent="-225360">
              <a:lnSpc>
                <a:spcPct val="100000"/>
              </a:lnSpc>
              <a:spcBef>
                <a:spcPts val="75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500" strike="noStrike" u="none">
                <a:solidFill>
                  <a:srgbClr val="000000"/>
                </a:solidFill>
                <a:effectLst/>
                <a:uFillTx/>
                <a:latin typeface="Arial"/>
              </a:rPr>
              <a:t>Domestic Proved Reserves of 8.2 tcf, enough to supply up to 31 mmcmd for the next 20 years. Additionally, Bolivian (18.3 tcf) and Argentine (24.4tcf) Proved Reserves comfortably guarantee supply of gas for the next 20 years.</a:t>
            </a:r>
            <a:endParaRPr b="0" lang="en-US" sz="1500" strike="noStrike" u="none">
              <a:solidFill>
                <a:srgbClr val="000000"/>
              </a:solidFill>
              <a:effectLst/>
              <a:uFillTx/>
              <a:latin typeface="Times New Roman"/>
            </a:endParaRPr>
          </a:p>
        </p:txBody>
      </p:sp>
      <p:sp>
        <p:nvSpPr>
          <p:cNvPr id="88" name=""/>
          <p:cNvSpPr/>
          <p:nvPr/>
        </p:nvSpPr>
        <p:spPr>
          <a:xfrm>
            <a:off x="2133360" y="3605040"/>
            <a:ext cx="2112120" cy="3074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LDCs forecasted demand</a:t>
            </a:r>
            <a:endParaRPr b="0" lang="en-US" sz="1400" strike="noStrike" u="none">
              <a:solidFill>
                <a:srgbClr val="000000"/>
              </a:solidFill>
              <a:effectLst/>
              <a:uFillTx/>
              <a:latin typeface="Times New Roman"/>
            </a:endParaRPr>
          </a:p>
        </p:txBody>
      </p:sp>
      <p:sp>
        <p:nvSpPr>
          <p:cNvPr id="89" name=""/>
          <p:cNvSpPr/>
          <p:nvPr/>
        </p:nvSpPr>
        <p:spPr>
          <a:xfrm>
            <a:off x="6020640" y="3621240"/>
            <a:ext cx="2923920" cy="3074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Regional “interconnected” Reserves</a:t>
            </a:r>
            <a:endParaRPr b="0" lang="en-US" sz="1400" strike="noStrike" u="none">
              <a:solidFill>
                <a:srgbClr val="000000"/>
              </a:solidFill>
              <a:effectLst/>
              <a:uFillTx/>
              <a:latin typeface="Times New Roman"/>
            </a:endParaRPr>
          </a:p>
        </p:txBody>
      </p:sp>
      <p:sp>
        <p:nvSpPr>
          <p:cNvPr id="90" name=""/>
          <p:cNvSpPr/>
          <p:nvPr/>
        </p:nvSpPr>
        <p:spPr>
          <a:xfrm rot="20311800">
            <a:off x="1557360" y="4578120"/>
            <a:ext cx="2133720" cy="609480"/>
          </a:xfrm>
          <a:prstGeom prst="ellipse">
            <a:avLst/>
          </a:prstGeom>
          <a:solidFill>
            <a:srgbClr val="ffffff">
              <a:alpha val="50000"/>
            </a:srgbClr>
          </a:solidFill>
          <a:ln w="9360">
            <a:solidFill>
              <a:srgbClr val="0000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91" name=""/>
          <p:cNvSpPr/>
          <p:nvPr/>
        </p:nvSpPr>
        <p:spPr>
          <a:xfrm>
            <a:off x="1351080" y="4114800"/>
            <a:ext cx="13158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Will be delayed</a:t>
            </a:r>
            <a:endParaRPr b="0" lang="en-US" sz="1200" strike="noStrike" u="none">
              <a:solidFill>
                <a:srgbClr val="000000"/>
              </a:solidFill>
              <a:effectLst/>
              <a:uFillTx/>
              <a:latin typeface="Times New Roman"/>
            </a:endParaRPr>
          </a:p>
        </p:txBody>
      </p:sp>
      <p:sp>
        <p:nvSpPr>
          <p:cNvPr id="92" name=""/>
          <p:cNvSpPr/>
          <p:nvPr/>
        </p:nvSpPr>
        <p:spPr>
          <a:xfrm>
            <a:off x="1828800" y="4343400"/>
            <a:ext cx="30492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147636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Gas Transportation Overview</a:t>
            </a:r>
            <a:endParaRPr b="1" lang="en-US" sz="3600" strike="noStrike" u="none">
              <a:solidFill>
                <a:srgbClr val="000099"/>
              </a:solidFill>
              <a:effectLst/>
              <a:uFillTx/>
              <a:latin typeface="Tahoma"/>
            </a:endParaRPr>
          </a:p>
        </p:txBody>
      </p:sp>
      <p:sp>
        <p:nvSpPr>
          <p:cNvPr id="94" name=""/>
          <p:cNvSpPr/>
          <p:nvPr/>
        </p:nvSpPr>
        <p:spPr>
          <a:xfrm>
            <a:off x="552600" y="819000"/>
            <a:ext cx="8261280" cy="1551600"/>
          </a:xfrm>
          <a:prstGeom prst="rect">
            <a:avLst/>
          </a:prstGeom>
          <a:noFill/>
          <a:ln w="0">
            <a:noFill/>
          </a:ln>
        </p:spPr>
        <p:style>
          <a:lnRef idx="0"/>
          <a:fillRef idx="0"/>
          <a:effectRef idx="0"/>
          <a:fontRef idx="minor"/>
        </p:style>
        <p:txBody>
          <a:bodyPr lIns="90000" rIns="90000" tIns="46800" bIns="46800" anchor="t">
            <a:spAutoFit/>
          </a:bodyPr>
          <a:p>
            <a:pPr lvl="1" marL="339840" indent="-225360">
              <a:lnSpc>
                <a:spcPts val="0"/>
              </a:lnSpc>
              <a:spcBef>
                <a:spcPts val="799"/>
              </a:spcBef>
              <a:buClr>
                <a:srgbClr val="0000ff"/>
              </a:buClr>
              <a:buSzPct val="13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lvl="1" marL="339840" indent="-225360">
              <a:lnSpc>
                <a:spcPct val="100000"/>
              </a:lnSpc>
              <a:spcBef>
                <a:spcPts val="700"/>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Bolivia to Brazil Pipeline to be fully loaded by 2004 (30 mmcmd)</a:t>
            </a:r>
            <a:endParaRPr b="0" lang="en-US" sz="1400" strike="noStrike" u="none">
              <a:solidFill>
                <a:srgbClr val="000000"/>
              </a:solidFill>
              <a:effectLst/>
              <a:uFillTx/>
              <a:latin typeface="Times New Roman"/>
            </a:endParaRPr>
          </a:p>
          <a:p>
            <a:pPr lvl="1" marL="339840" indent="-225360">
              <a:lnSpc>
                <a:spcPct val="100000"/>
              </a:lnSpc>
              <a:spcBef>
                <a:spcPts val="700"/>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 pipelines in-place or under-construction (50 mmcmd aggregate capacity in 5 years) to import gas from Bolivia and Argentina. </a:t>
            </a:r>
            <a:endParaRPr b="0" lang="en-US" sz="1400" strike="noStrike" u="none">
              <a:solidFill>
                <a:srgbClr val="000000"/>
              </a:solidFill>
              <a:effectLst/>
              <a:uFillTx/>
              <a:latin typeface="Times New Roman"/>
            </a:endParaRPr>
          </a:p>
          <a:p>
            <a:pPr lvl="1" marL="339840" indent="-225360">
              <a:lnSpc>
                <a:spcPct val="100000"/>
              </a:lnSpc>
              <a:spcBef>
                <a:spcPts val="700"/>
              </a:spcBef>
              <a:buClr>
                <a:srgbClr val="0000ff"/>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pic>
        <p:nvPicPr>
          <p:cNvPr id="95" name="390X282" descr=""/>
          <p:cNvPicPr/>
          <p:nvPr/>
        </p:nvPicPr>
        <p:blipFill>
          <a:blip r:embed="rId1"/>
          <a:stretch/>
        </p:blipFill>
        <p:spPr>
          <a:xfrm>
            <a:off x="1212840" y="1825560"/>
            <a:ext cx="6518160" cy="4573800"/>
          </a:xfrm>
          <a:prstGeom prst="rect">
            <a:avLst/>
          </a:prstGeom>
          <a:noFill/>
          <a:ln w="0">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6" name=""/>
          <p:cNvSpPr/>
          <p:nvPr/>
        </p:nvSpPr>
        <p:spPr>
          <a:xfrm>
            <a:off x="1252440" y="146160"/>
            <a:ext cx="7734240" cy="46188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Natural Gas Opportunity</a:t>
            </a:r>
            <a:endParaRPr b="0" lang="en-US" sz="3600" strike="noStrike" u="none">
              <a:solidFill>
                <a:srgbClr val="000000"/>
              </a:solidFill>
              <a:effectLst/>
              <a:uFillTx/>
              <a:latin typeface="Times New Roman"/>
            </a:endParaRPr>
          </a:p>
        </p:txBody>
      </p:sp>
      <p:sp>
        <p:nvSpPr>
          <p:cNvPr id="97" name=""/>
          <p:cNvSpPr/>
          <p:nvPr/>
        </p:nvSpPr>
        <p:spPr>
          <a:xfrm>
            <a:off x="831960" y="1173240"/>
            <a:ext cx="7931160" cy="3080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The deregulation in the Brazilian Gas Market is expected to continue and thus encourage new investments in the E&amp;P and transportation sectors</a:t>
            </a:r>
            <a:endParaRPr b="0" lang="en-US" sz="1800" strike="noStrike" u="none">
              <a:solidFill>
                <a:srgbClr val="000000"/>
              </a:solidFill>
              <a:effectLst/>
              <a:uFillTx/>
              <a:latin typeface="Times New Roman"/>
            </a:endParaRPr>
          </a:p>
          <a:p>
            <a:pPr lvl="1" marL="339840" indent="-225360">
              <a:lnSpc>
                <a:spcPts val="0"/>
              </a:lnSpc>
              <a:spcBef>
                <a:spcPts val="799"/>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lvl="1" marL="339840" indent="-225360">
              <a:lnSpc>
                <a:spcPct val="100000"/>
              </a:lnSpc>
              <a:spcBef>
                <a:spcPts val="799"/>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Petrobras, the dominant player in the national market, will be the partner in the project during the first 5 years of operation</a:t>
            </a:r>
            <a:endParaRPr b="0" lang="en-US" sz="1600" strike="noStrike" u="none">
              <a:solidFill>
                <a:srgbClr val="000000"/>
              </a:solidFill>
              <a:effectLst/>
              <a:uFillTx/>
              <a:latin typeface="Times New Roman"/>
            </a:endParaRPr>
          </a:p>
          <a:p>
            <a:pPr lvl="1" marL="339840" indent="-225360">
              <a:lnSpc>
                <a:spcPct val="100000"/>
              </a:lnSpc>
              <a:spcBef>
                <a:spcPts val="799"/>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Many new players coming on line in the next 3-5 years</a:t>
            </a:r>
            <a:endParaRPr b="0" lang="en-US" sz="1600" strike="noStrike" u="none">
              <a:solidFill>
                <a:srgbClr val="000000"/>
              </a:solidFill>
              <a:effectLst/>
              <a:uFillTx/>
              <a:latin typeface="Times New Roman"/>
            </a:endParaRPr>
          </a:p>
          <a:p>
            <a:pPr lvl="1" marL="339840" indent="-225360">
              <a:lnSpc>
                <a:spcPct val="100000"/>
              </a:lnSpc>
              <a:spcBef>
                <a:spcPts val="799"/>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Excess of supply created due to huge reserve increases and delays in the expected demand generated by the Emergency Program and other Brazilian demand.</a:t>
            </a:r>
            <a:endParaRPr b="0" lang="en-US" sz="1600" strike="noStrike" u="none">
              <a:solidFill>
                <a:srgbClr val="000000"/>
              </a:solidFill>
              <a:effectLst/>
              <a:uFillTx/>
              <a:latin typeface="Times New Roman"/>
            </a:endParaRPr>
          </a:p>
        </p:txBody>
      </p:sp>
      <p:sp>
        <p:nvSpPr>
          <p:cNvPr id="98" name=""/>
          <p:cNvSpPr/>
          <p:nvPr/>
        </p:nvSpPr>
        <p:spPr>
          <a:xfrm>
            <a:off x="609480" y="4843440"/>
            <a:ext cx="7772400" cy="1633680"/>
          </a:xfrm>
          <a:prstGeom prst="ellipse">
            <a:avLst/>
          </a:prstGeom>
          <a:gradFill rotWithShape="0">
            <a:gsLst>
              <a:gs pos="0">
                <a:srgbClr val="0000ff"/>
              </a:gs>
              <a:gs pos="100000">
                <a:srgbClr val="33cc33"/>
              </a:gs>
            </a:gsLst>
            <a:lin ang="10800000"/>
          </a:gradFill>
          <a:ln w="0">
            <a:noFill/>
          </a:ln>
        </p:spPr>
        <p:style>
          <a:lnRef idx="0"/>
          <a:fillRef idx="0"/>
          <a:effectRef idx="0"/>
          <a:fontRef idx="minor"/>
        </p:style>
        <p:txBody>
          <a:bodyPr lIns="0" rIns="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0000"/>
                </a:solidFill>
                <a:effectLst/>
                <a:uFillTx/>
                <a:latin typeface="Arial"/>
              </a:rPr>
              <a:t>A significant decrease in gas prices is expected starting in 2005/2006. </a:t>
            </a:r>
            <a:endParaRPr b="0" lang="en-US" sz="1800" strike="noStrike" u="none">
              <a:solidFill>
                <a:srgbClr val="000000"/>
              </a:solidFill>
              <a:effectLst/>
              <a:uFillTx/>
              <a:latin typeface="Times New Roman"/>
            </a:endParaRPr>
          </a:p>
        </p:txBody>
      </p:sp>
      <p:sp>
        <p:nvSpPr>
          <p:cNvPr id="99" name=""/>
          <p:cNvSpPr/>
          <p:nvPr/>
        </p:nvSpPr>
        <p:spPr>
          <a:xfrm>
            <a:off x="3462480" y="3794040"/>
            <a:ext cx="2127240" cy="1082880"/>
          </a:xfrm>
          <a:prstGeom prst="downArrow">
            <a:avLst>
              <a:gd name="adj1" fmla="val 45074"/>
              <a:gd name="adj2" fmla="val 51319"/>
            </a:avLst>
          </a:prstGeom>
          <a:gradFill rotWithShape="0">
            <a:gsLst>
              <a:gs pos="0">
                <a:srgbClr val="fea8a8"/>
              </a:gs>
              <a:gs pos="100000">
                <a:srgbClr val="ff0000">
                  <a:alpha val="50196"/>
                </a:srgbClr>
              </a:gs>
            </a:gsLst>
            <a:lin ang="5400000"/>
          </a:gra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
          <p:cNvSpPr/>
          <p:nvPr/>
        </p:nvSpPr>
        <p:spPr>
          <a:xfrm>
            <a:off x="263520" y="4562640"/>
            <a:ext cx="8601120" cy="1912680"/>
          </a:xfrm>
          <a:prstGeom prst="rect">
            <a:avLst/>
          </a:prstGeom>
          <a:gradFill rotWithShape="0">
            <a:gsLst>
              <a:gs pos="0">
                <a:srgbClr val="3333cc"/>
              </a:gs>
              <a:gs pos="100000">
                <a:srgbClr val="33cc33"/>
              </a:gs>
            </a:gsLst>
            <a:lin ang="10800000"/>
          </a:gradFill>
          <a:ln w="76320">
            <a:solidFill>
              <a:srgbClr val="000099"/>
            </a:solidFill>
            <a:miter/>
          </a:ln>
        </p:spPr>
        <p:style>
          <a:lnRef idx="0"/>
          <a:fillRef idx="0"/>
          <a:effectRef idx="0"/>
          <a:fontRef idx="minor"/>
        </p:style>
        <p:txBody>
          <a:bodyPr lIns="90000" rIns="90000" tIns="46800" bIns="46800" anchor="t">
            <a:spAutoFit/>
          </a:bodyPr>
          <a:p>
            <a:pPr algn="ct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Through Eletrobolt, Enron intends to:</a:t>
            </a:r>
            <a:endParaRPr b="0" lang="en-US" sz="1600" strike="noStrike" u="none">
              <a:solidFill>
                <a:srgbClr val="000000"/>
              </a:solidFill>
              <a:effectLst/>
              <a:uFillTx/>
              <a:latin typeface="Times New Roman"/>
            </a:endParaRPr>
          </a:p>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 capitalize on higher power prices expected for the next few years, benefiting from a structured, Petrobras risk, “floor” return on the investment </a:t>
            </a:r>
            <a:endParaRPr b="0" lang="en-US" sz="1600" strike="noStrike" u="none">
              <a:solidFill>
                <a:srgbClr val="000000"/>
              </a:solidFill>
              <a:effectLst/>
              <a:uFillTx/>
              <a:latin typeface="Times New Roman"/>
            </a:endParaRPr>
          </a:p>
          <a:p>
            <a:pPr>
              <a:lnSpc>
                <a:spcPct val="10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(ii) build up a solid “long” position in the highly  attractive Brazilian Power Market, providing different products to the market once the Petrobras’ involvement expires</a:t>
            </a:r>
            <a:endParaRPr b="0" lang="en-US" sz="1600" strike="noStrike" u="none">
              <a:solidFill>
                <a:srgbClr val="000000"/>
              </a:solidFill>
              <a:effectLst/>
              <a:uFillTx/>
              <a:latin typeface="Times New Roman"/>
            </a:endParaRPr>
          </a:p>
          <a:p>
            <a:pPr lvl="1" marL="339840" indent="-225360">
              <a:lnSpc>
                <a:spcPts val="0"/>
              </a:lnSpc>
              <a:spcBef>
                <a:spcPts val="799"/>
              </a:spcBef>
              <a:buClr>
                <a:srgbClr val="0000ff"/>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101" name=""/>
          <p:cNvSpPr/>
          <p:nvPr/>
        </p:nvSpPr>
        <p:spPr>
          <a:xfrm>
            <a:off x="1390680" y="133200"/>
            <a:ext cx="7734240" cy="46224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Eletrobolt Strategy</a:t>
            </a:r>
            <a:endParaRPr b="0" lang="en-US" sz="3600" strike="noStrike" u="none">
              <a:solidFill>
                <a:srgbClr val="000000"/>
              </a:solidFill>
              <a:effectLst/>
              <a:uFillTx/>
              <a:latin typeface="Times New Roman"/>
            </a:endParaRPr>
          </a:p>
        </p:txBody>
      </p:sp>
      <p:sp>
        <p:nvSpPr>
          <p:cNvPr id="102" name=""/>
          <p:cNvSpPr/>
          <p:nvPr/>
        </p:nvSpPr>
        <p:spPr>
          <a:xfrm>
            <a:off x="1301760" y="915840"/>
            <a:ext cx="741240" cy="276840"/>
          </a:xfrm>
          <a:prstGeom prst="rect">
            <a:avLst/>
          </a:prstGeom>
          <a:noFill/>
          <a:ln w="0">
            <a:noFill/>
          </a:ln>
        </p:spPr>
        <p:style>
          <a:lnRef idx="0"/>
          <a:fillRef idx="0"/>
          <a:effectRef idx="0"/>
          <a:fontRef idx="minor"/>
        </p:style>
        <p:txBody>
          <a:bodyPr lIns="90000" rIns="90000" tIns="46800" bIns="46800" anchor="t">
            <a:spAutoFit/>
          </a:bodyPr>
          <a:p>
            <a:pPr>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Nov. 01</a:t>
            </a:r>
            <a:endParaRPr b="0" lang="en-US" sz="1200" strike="noStrike" u="none">
              <a:solidFill>
                <a:srgbClr val="000000"/>
              </a:solidFill>
              <a:effectLst/>
              <a:uFillTx/>
              <a:latin typeface="Times New Roman"/>
            </a:endParaRPr>
          </a:p>
        </p:txBody>
      </p:sp>
      <p:sp>
        <p:nvSpPr>
          <p:cNvPr id="103" name=""/>
          <p:cNvSpPr/>
          <p:nvPr/>
        </p:nvSpPr>
        <p:spPr>
          <a:xfrm>
            <a:off x="4651200" y="915840"/>
            <a:ext cx="741600" cy="276840"/>
          </a:xfrm>
          <a:prstGeom prst="rect">
            <a:avLst/>
          </a:prstGeom>
          <a:noFill/>
          <a:ln w="0">
            <a:noFill/>
          </a:ln>
        </p:spPr>
        <p:style>
          <a:lnRef idx="0"/>
          <a:fillRef idx="0"/>
          <a:effectRef idx="0"/>
          <a:fontRef idx="minor"/>
        </p:style>
        <p:txBody>
          <a:bodyPr lIns="90000" rIns="90000" tIns="46800" bIns="46800" anchor="t">
            <a:spAutoFit/>
          </a:bodyPr>
          <a:p>
            <a:pPr>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Oct. 06</a:t>
            </a:r>
            <a:endParaRPr b="0" lang="en-US" sz="1200" strike="noStrike" u="none">
              <a:solidFill>
                <a:srgbClr val="000000"/>
              </a:solidFill>
              <a:effectLst/>
              <a:uFillTx/>
              <a:latin typeface="Times New Roman"/>
            </a:endParaRPr>
          </a:p>
        </p:txBody>
      </p:sp>
      <p:sp>
        <p:nvSpPr>
          <p:cNvPr id="104" name=""/>
          <p:cNvSpPr/>
          <p:nvPr/>
        </p:nvSpPr>
        <p:spPr>
          <a:xfrm rot="5400000">
            <a:off x="3009240" y="-326880"/>
            <a:ext cx="185760" cy="3732120"/>
          </a:xfrm>
          <a:custGeom>
            <a:avLst/>
            <a:gdLst>
              <a:gd name="textAreaLeft" fmla="*/ 0 w 185760"/>
              <a:gd name="textAreaRight" fmla="*/ 66960 w 185760"/>
              <a:gd name="textAreaTop" fmla="*/ 97200 h 3732120"/>
              <a:gd name="textAreaBottom" fmla="*/ 3634920 h 3732120"/>
              <a:gd name="GluePoint1X" fmla="*/ 0 w 21600"/>
              <a:gd name="GluePoint1Y" fmla="*/ 0 h 21600"/>
              <a:gd name="GluePoint2X" fmla="*/ 0 w 21600"/>
              <a:gd name="GluePoint2Y" fmla="*/ 21600 h 21600"/>
              <a:gd name="GluePoint3X" fmla="*/ 21600 w 21600"/>
              <a:gd name="GluePoint3Y" fmla="*/ 108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126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05" name=""/>
          <p:cNvSpPr/>
          <p:nvPr/>
        </p:nvSpPr>
        <p:spPr>
          <a:xfrm>
            <a:off x="1963800" y="1623960"/>
            <a:ext cx="3751200" cy="2655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Generator Phase:</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Capacity provider</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Genco limited risk (Petrobras Corporate)</a:t>
            </a: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Limited Genco upside</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Early phase - Rules in consolidation process</a:t>
            </a: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Increasing prices due to excess of demand</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Petrobras ruling the market</a:t>
            </a: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natural gas prices and no liquidity</a:t>
            </a:r>
            <a:endParaRPr b="0" lang="en-US" sz="1400" strike="noStrike" u="none">
              <a:solidFill>
                <a:srgbClr val="000000"/>
              </a:solidFill>
              <a:effectLst/>
              <a:uFillTx/>
              <a:latin typeface="Times New Roman"/>
            </a:endParaRPr>
          </a:p>
        </p:txBody>
      </p:sp>
      <p:sp>
        <p:nvSpPr>
          <p:cNvPr id="106" name=""/>
          <p:cNvSpPr/>
          <p:nvPr/>
        </p:nvSpPr>
        <p:spPr>
          <a:xfrm>
            <a:off x="8031240" y="915840"/>
            <a:ext cx="741240" cy="276840"/>
          </a:xfrm>
          <a:prstGeom prst="rect">
            <a:avLst/>
          </a:prstGeom>
          <a:noFill/>
          <a:ln w="0">
            <a:noFill/>
          </a:ln>
        </p:spPr>
        <p:style>
          <a:lnRef idx="0"/>
          <a:fillRef idx="0"/>
          <a:effectRef idx="0"/>
          <a:fontRef idx="minor"/>
        </p:style>
        <p:txBody>
          <a:bodyPr lIns="90000" rIns="90000" tIns="46800" bIns="46800" anchor="t">
            <a:spAutoFit/>
          </a:bodyPr>
          <a:p>
            <a:pPr>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Oct. 11</a:t>
            </a:r>
            <a:endParaRPr b="0" lang="en-US" sz="1200" strike="noStrike" u="none">
              <a:solidFill>
                <a:srgbClr val="000000"/>
              </a:solidFill>
              <a:effectLst/>
              <a:uFillTx/>
              <a:latin typeface="Times New Roman"/>
            </a:endParaRPr>
          </a:p>
        </p:txBody>
      </p:sp>
      <p:sp>
        <p:nvSpPr>
          <p:cNvPr id="107" name=""/>
          <p:cNvSpPr/>
          <p:nvPr/>
        </p:nvSpPr>
        <p:spPr>
          <a:xfrm rot="5400000">
            <a:off x="6707160" y="-243000"/>
            <a:ext cx="201600" cy="3548160"/>
          </a:xfrm>
          <a:custGeom>
            <a:avLst/>
            <a:gdLst>
              <a:gd name="textAreaLeft" fmla="*/ 0 w 201600"/>
              <a:gd name="textAreaRight" fmla="*/ 72720 w 201600"/>
              <a:gd name="textAreaTop" fmla="*/ 92520 h 3548160"/>
              <a:gd name="textAreaBottom" fmla="*/ 3455640 h 3548160"/>
              <a:gd name="GluePoint1X" fmla="*/ 0 w 21600"/>
              <a:gd name="GluePoint1Y" fmla="*/ 0 h 21600"/>
              <a:gd name="GluePoint2X" fmla="*/ 0 w 21600"/>
              <a:gd name="GluePoint2Y" fmla="*/ 21600 h 21600"/>
              <a:gd name="GluePoint3X" fmla="*/ 21600 w 21600"/>
              <a:gd name="GluePoint3Y" fmla="*/ 108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12600">
            <a:solidFill>
              <a:srgbClr val="00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08" name=""/>
          <p:cNvSpPr/>
          <p:nvPr/>
        </p:nvSpPr>
        <p:spPr>
          <a:xfrm>
            <a:off x="5599080" y="1623960"/>
            <a:ext cx="3544920" cy="28692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Merchant Phase:</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Energy &amp; capacity provider</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Merchant risk</a:t>
            </a: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Significant Genco upside</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More mature market and increasing demand.</a:t>
            </a: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prices and higher liquidity</a:t>
            </a: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Open and deregulated market</a:t>
            </a:r>
            <a:endParaRPr b="0" lang="en-US" sz="14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Significantly lower natural gas prices and higher liquidity</a:t>
            </a:r>
            <a:endParaRPr b="0" lang="en-US" sz="1400" strike="noStrike" u="none">
              <a:solidFill>
                <a:srgbClr val="000000"/>
              </a:solidFill>
              <a:effectLst/>
              <a:uFillTx/>
              <a:latin typeface="Times New Roman"/>
            </a:endParaRPr>
          </a:p>
        </p:txBody>
      </p:sp>
      <p:sp>
        <p:nvSpPr>
          <p:cNvPr id="109" name=""/>
          <p:cNvSpPr/>
          <p:nvPr/>
        </p:nvSpPr>
        <p:spPr>
          <a:xfrm>
            <a:off x="1224000" y="1138320"/>
            <a:ext cx="7656480" cy="249120"/>
          </a:xfrm>
          <a:prstGeom prst="rightArrow">
            <a:avLst>
              <a:gd name="adj1" fmla="val 40444"/>
              <a:gd name="adj2" fmla="val 80962"/>
            </a:avLst>
          </a:prstGeom>
          <a:gradFill rotWithShape="0">
            <a:gsLst>
              <a:gs pos="0">
                <a:srgbClr val="ff0033"/>
              </a:gs>
              <a:gs pos="100000">
                <a:srgbClr val="fe98ac"/>
              </a:gs>
            </a:gsLst>
            <a:lin ang="10800000"/>
          </a:gra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10" name=""/>
          <p:cNvSpPr/>
          <p:nvPr/>
        </p:nvSpPr>
        <p:spPr>
          <a:xfrm>
            <a:off x="126360" y="1623960"/>
            <a:ext cx="1816200" cy="2655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Project Stage</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Risks &amp; returns</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Power Market</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Expected Conditions</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Natural Gas Market</a:t>
            </a:r>
            <a:endParaRPr b="0" lang="en-US" sz="14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Expected Conditions</a:t>
            </a: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
          <p:cNvSpPr/>
          <p:nvPr/>
        </p:nvSpPr>
        <p:spPr>
          <a:xfrm>
            <a:off x="1486080" y="171360"/>
            <a:ext cx="7734240" cy="46188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000099"/>
                </a:solidFill>
                <a:effectLst/>
                <a:uFillTx/>
                <a:latin typeface="Tahoma"/>
              </a:rPr>
              <a:t>Project Competitive Advantages</a:t>
            </a:r>
            <a:endParaRPr b="0" lang="en-US" sz="3200" strike="noStrike" u="none">
              <a:solidFill>
                <a:srgbClr val="000000"/>
              </a:solidFill>
              <a:effectLst/>
              <a:uFillTx/>
              <a:latin typeface="Times New Roman"/>
            </a:endParaRPr>
          </a:p>
        </p:txBody>
      </p:sp>
      <p:sp>
        <p:nvSpPr>
          <p:cNvPr id="112" name=""/>
          <p:cNvSpPr/>
          <p:nvPr/>
        </p:nvSpPr>
        <p:spPr>
          <a:xfrm>
            <a:off x="539640" y="1195560"/>
            <a:ext cx="8310600" cy="3967560"/>
          </a:xfrm>
          <a:prstGeom prst="rect">
            <a:avLst/>
          </a:prstGeom>
          <a:noFill/>
          <a:ln w="0">
            <a:noFill/>
          </a:ln>
        </p:spPr>
        <p:style>
          <a:lnRef idx="0"/>
          <a:fillRef idx="0"/>
          <a:effectRef idx="0"/>
          <a:fontRef idx="minor"/>
        </p:style>
        <p:txBody>
          <a:bodyPr lIns="90000" rIns="90000" tIns="46800" bIns="46800" anchor="t">
            <a:spAutoFit/>
          </a:bodyPr>
          <a:p>
            <a:pPr lvl="1" marL="339840" indent="-225360">
              <a:lnSpc>
                <a:spcPts val="0"/>
              </a:lnSpc>
              <a:spcBef>
                <a:spcPts val="901"/>
              </a:spcBef>
              <a:buClr>
                <a:srgbClr val="0000ff"/>
              </a:buClr>
              <a:buSzPct val="130000"/>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Speed of implementation and ability to quickly take advantage of market dynamics (severely short market).</a:t>
            </a: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Gas prices decreasing in a deregulated market and over-supply scenario.</a:t>
            </a: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Excellent project location within the electrical and gas systems.</a:t>
            </a: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Flexible operating capabilities of the equipment permit value extraction from dispatch function and the arbitration between natural gas and power.</a:t>
            </a: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Contractual structure with strongest energy company in the Brazilian market.</a:t>
            </a: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Uncertainties in market may result in slower investment in new thermal generation.</a:t>
            </a: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Significant project value after contract term.</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
          <p:cNvSpPr/>
          <p:nvPr/>
        </p:nvSpPr>
        <p:spPr>
          <a:xfrm>
            <a:off x="1523880" y="190440"/>
            <a:ext cx="7734600" cy="46188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99"/>
                </a:solidFill>
                <a:effectLst/>
                <a:uFillTx/>
                <a:latin typeface="Tahoma"/>
              </a:rPr>
              <a:t>Products for the Merchant Phase</a:t>
            </a:r>
            <a:endParaRPr b="0" lang="en-US" sz="2800" strike="noStrike" u="none">
              <a:solidFill>
                <a:srgbClr val="000000"/>
              </a:solidFill>
              <a:effectLst/>
              <a:uFillTx/>
              <a:latin typeface="Times New Roman"/>
            </a:endParaRPr>
          </a:p>
        </p:txBody>
      </p:sp>
      <p:sp>
        <p:nvSpPr>
          <p:cNvPr id="114" name=""/>
          <p:cNvSpPr/>
          <p:nvPr/>
        </p:nvSpPr>
        <p:spPr>
          <a:xfrm>
            <a:off x="366840" y="863640"/>
            <a:ext cx="8180280" cy="5319720"/>
          </a:xfrm>
          <a:prstGeom prst="rect">
            <a:avLst/>
          </a:prstGeom>
          <a:noFill/>
          <a:ln w="0">
            <a:noFill/>
          </a:ln>
        </p:spPr>
        <p:style>
          <a:lnRef idx="0"/>
          <a:fillRef idx="0"/>
          <a:effectRef idx="0"/>
          <a:fontRef idx="minor"/>
        </p:style>
        <p:txBody>
          <a:bodyPr lIns="90000" rIns="90000" tIns="46800" bIns="46800" anchor="t">
            <a:spAutoFit/>
          </a:bodyPr>
          <a:p>
            <a:pPr lvl="1" marL="343080" indent="-228600">
              <a:lnSpc>
                <a:spcPct val="100000"/>
              </a:lnSpc>
              <a:spcBef>
                <a:spcPts val="1125"/>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1" marL="343080" indent="-228600">
              <a:lnSpc>
                <a:spcPct val="100000"/>
              </a:lnSpc>
              <a:spcBef>
                <a:spcPts val="20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Merchant Energy Sales</a:t>
            </a:r>
            <a:br>
              <a:rPr sz="1600"/>
            </a:br>
            <a:r>
              <a:rPr b="0" lang="en-US" sz="1600" strike="noStrike" u="none">
                <a:solidFill>
                  <a:srgbClr val="000000"/>
                </a:solidFill>
                <a:effectLst/>
                <a:uFillTx/>
                <a:latin typeface="Arial"/>
              </a:rPr>
              <a:t>Deliveries to the Wholesale Market on a spot basis, benefiting from likely high prices</a:t>
            </a:r>
            <a:endParaRPr b="0" lang="en-US" sz="1600" strike="noStrike" u="none">
              <a:solidFill>
                <a:srgbClr val="000000"/>
              </a:solidFill>
              <a:effectLst/>
              <a:uFillTx/>
              <a:latin typeface="Times New Roman"/>
            </a:endParaRPr>
          </a:p>
          <a:p>
            <a:pPr lvl="1" marL="343080" indent="-228600">
              <a:lnSpc>
                <a:spcPct val="100000"/>
              </a:lnSpc>
              <a:spcBef>
                <a:spcPts val="1125"/>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1" marL="343080" indent="-228600">
              <a:lnSpc>
                <a:spcPct val="100000"/>
              </a:lnSpc>
              <a:spcBef>
                <a:spcPts val="20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Contracted Capacity and Energy to LDCs and industrials</a:t>
            </a:r>
            <a:br>
              <a:rPr sz="1800"/>
            </a:br>
            <a:r>
              <a:rPr b="0" lang="en-US" sz="1600" strike="noStrike" u="none">
                <a:solidFill>
                  <a:srgbClr val="000000"/>
                </a:solidFill>
                <a:effectLst/>
                <a:uFillTx/>
                <a:latin typeface="Arial"/>
              </a:rPr>
              <a:t>Contracts for short, medium and long terms, securing revenues for the project</a:t>
            </a:r>
            <a:endParaRPr b="0" lang="en-US" sz="1600" strike="noStrike" u="none">
              <a:solidFill>
                <a:srgbClr val="000000"/>
              </a:solidFill>
              <a:effectLst/>
              <a:uFillTx/>
              <a:latin typeface="Times New Roman"/>
            </a:endParaRPr>
          </a:p>
          <a:p>
            <a:pPr lvl="1" marL="343080" indent="-228600">
              <a:lnSpc>
                <a:spcPct val="100000"/>
              </a:lnSpc>
              <a:spcBef>
                <a:spcPts val="1125"/>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1" marL="343080" indent="-228600">
              <a:lnSpc>
                <a:spcPct val="100000"/>
              </a:lnSpc>
              <a:spcBef>
                <a:spcPts val="20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Back Up Energy &amp; Capacity to other generators</a:t>
            </a:r>
            <a:br>
              <a:rPr sz="1800"/>
            </a:br>
            <a:r>
              <a:rPr b="0" lang="en-US" sz="1600" strike="noStrike" u="none">
                <a:solidFill>
                  <a:srgbClr val="000000"/>
                </a:solidFill>
                <a:effectLst/>
                <a:uFillTx/>
                <a:latin typeface="Arial"/>
              </a:rPr>
              <a:t>Specific contracts to cover market exposure for generators, providing additional secured revenues</a:t>
            </a:r>
            <a:endParaRPr b="0" lang="en-US" sz="1600" strike="noStrike" u="none">
              <a:solidFill>
                <a:srgbClr val="000000"/>
              </a:solidFill>
              <a:effectLst/>
              <a:uFillTx/>
              <a:latin typeface="Times New Roman"/>
            </a:endParaRPr>
          </a:p>
          <a:p>
            <a:pPr lvl="1" marL="343080" indent="-228600">
              <a:lnSpc>
                <a:spcPct val="100000"/>
              </a:lnSpc>
              <a:spcBef>
                <a:spcPts val="1125"/>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lvl="1" marL="343080" indent="-228600">
              <a:lnSpc>
                <a:spcPct val="100000"/>
              </a:lnSpc>
              <a:spcBef>
                <a:spcPts val="20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Derivative Products to market players</a:t>
            </a:r>
            <a:br>
              <a:rPr sz="1800"/>
            </a:br>
            <a:r>
              <a:rPr b="0" lang="en-US" sz="1600" strike="noStrike" u="none">
                <a:solidFill>
                  <a:srgbClr val="000000"/>
                </a:solidFill>
                <a:effectLst/>
                <a:uFillTx/>
                <a:latin typeface="Arial"/>
              </a:rPr>
              <a:t>Long position used to trade physical derivatives, such as swaps, puts, calls, collars, floors, etc.</a:t>
            </a:r>
            <a:endParaRPr b="0" lang="en-US" sz="1600" strike="noStrike" u="none">
              <a:solidFill>
                <a:srgbClr val="000000"/>
              </a:solidFill>
              <a:effectLst/>
              <a:uFillTx/>
              <a:latin typeface="Times New Roman"/>
            </a:endParaRPr>
          </a:p>
          <a:p>
            <a:pPr lvl="1" marL="343080" indent="-228600">
              <a:lnSpc>
                <a:spcPct val="100000"/>
              </a:lnSpc>
              <a:spcBef>
                <a:spcPts val="2001"/>
              </a:spcBef>
              <a:buClr>
                <a:srgbClr val="ff0000"/>
              </a:buClr>
              <a:buSzPct val="13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14191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Enron Assets in South America</a:t>
            </a:r>
            <a:endParaRPr b="1" lang="en-US" sz="3600" strike="noStrike" u="none">
              <a:solidFill>
                <a:srgbClr val="000099"/>
              </a:solidFill>
              <a:effectLst/>
              <a:uFillTx/>
              <a:latin typeface="Tahoma"/>
            </a:endParaRPr>
          </a:p>
        </p:txBody>
      </p:sp>
      <p:grpSp>
        <p:nvGrpSpPr>
          <p:cNvPr id="116" name=""/>
          <p:cNvGrpSpPr/>
          <p:nvPr/>
        </p:nvGrpSpPr>
        <p:grpSpPr>
          <a:xfrm>
            <a:off x="838080" y="1523880"/>
            <a:ext cx="7124760" cy="4653000"/>
            <a:chOff x="838080" y="1523880"/>
            <a:chExt cx="7124760" cy="4653000"/>
          </a:xfrm>
        </p:grpSpPr>
        <p:pic>
          <p:nvPicPr>
            <p:cNvPr id="117" name="" descr=""/>
            <p:cNvPicPr/>
            <p:nvPr/>
          </p:nvPicPr>
          <p:blipFill>
            <a:blip r:embed="rId1"/>
            <a:stretch/>
          </p:blipFill>
          <p:spPr>
            <a:xfrm>
              <a:off x="838080" y="1523880"/>
              <a:ext cx="7124760" cy="4653000"/>
            </a:xfrm>
            <a:prstGeom prst="rect">
              <a:avLst/>
            </a:prstGeom>
            <a:noFill/>
            <a:ln w="0">
              <a:noFill/>
            </a:ln>
          </p:spPr>
        </p:pic>
        <p:sp>
          <p:nvSpPr>
            <p:cNvPr id="118" name=""/>
            <p:cNvSpPr/>
            <p:nvPr/>
          </p:nvSpPr>
          <p:spPr>
            <a:xfrm>
              <a:off x="838080" y="3124080"/>
              <a:ext cx="1981440" cy="2651400"/>
            </a:xfrm>
            <a:prstGeom prst="rect">
              <a:avLst/>
            </a:prstGeom>
            <a:solidFill>
              <a:srgbClr val="ffff99"/>
            </a:solidFill>
            <a:ln w="9360">
              <a:solidFill>
                <a:srgbClr val="000000"/>
              </a:solidFill>
              <a:miter/>
            </a:ln>
          </p:spPr>
          <p:style>
            <a:lnRef idx="0"/>
            <a:fillRef idx="0"/>
            <a:effectRef idx="0"/>
            <a:fontRef idx="minor"/>
          </p:style>
          <p:txBody>
            <a:bodyPr lIns="90000" rIns="90000" tIns="46800" bIns="46800" anchor="t">
              <a:spAutoFit/>
            </a:bodyPr>
            <a:p>
              <a:pPr marL="114480" indent="-114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Enron Projects in </a:t>
              </a:r>
              <a:endParaRPr b="0" lang="en-US" sz="1200" strike="noStrike" u="none">
                <a:solidFill>
                  <a:srgbClr val="000000"/>
                </a:solidFill>
                <a:effectLst/>
                <a:uFillTx/>
                <a:latin typeface="Times New Roman"/>
              </a:endParaRPr>
            </a:p>
            <a:p>
              <a:pPr marL="114480" indent="-114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South America</a:t>
              </a:r>
              <a:endParaRPr b="0" lang="en-US" sz="1200" strike="noStrike" u="none">
                <a:solidFill>
                  <a:srgbClr val="000000"/>
                </a:solidFill>
                <a:effectLst/>
                <a:uFillTx/>
                <a:latin typeface="Times New Roman"/>
              </a:endParaRPr>
            </a:p>
            <a:p>
              <a:pPr marL="114480" indent="-114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114480" indent="-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a:t>
              </a:r>
              <a:r>
                <a:rPr b="0" lang="en-US" sz="800" strike="noStrike" u="none">
                  <a:solidFill>
                    <a:srgbClr val="000000"/>
                  </a:solidFill>
                  <a:effectLst/>
                  <a:uFillTx/>
                  <a:latin typeface="Arial"/>
                </a:rPr>
                <a:t>15,206 Km of pipelines in Brazil, Bolívia and Argentina</a:t>
              </a:r>
              <a:endParaRPr b="0" lang="en-US" sz="800" strike="noStrike" u="none">
                <a:solidFill>
                  <a:srgbClr val="000000"/>
                </a:solidFill>
                <a:effectLst/>
                <a:uFillTx/>
                <a:latin typeface="Times New Roman"/>
              </a:endParaRPr>
            </a:p>
            <a:p>
              <a:pPr marL="114480" indent="-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- 9 natural gas LDC’s and 1 power LDC with more than 2 million customers and a potential market of 60 million people.</a:t>
              </a:r>
              <a:endParaRPr b="0" lang="en-US" sz="800" strike="noStrike" u="none">
                <a:solidFill>
                  <a:srgbClr val="000000"/>
                </a:solidFill>
                <a:effectLst/>
                <a:uFillTx/>
                <a:latin typeface="Times New Roman"/>
              </a:endParaRPr>
            </a:p>
            <a:p>
              <a:pPr marL="114480" indent="-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First IPP and first private pipeline in Brazil</a:t>
              </a:r>
              <a:endParaRPr b="0" lang="en-US" sz="800" strike="noStrike" u="none">
                <a:solidFill>
                  <a:srgbClr val="000000"/>
                </a:solidFill>
                <a:effectLst/>
                <a:uFillTx/>
                <a:latin typeface="Times New Roman"/>
              </a:endParaRPr>
            </a:p>
            <a:p>
              <a:pPr marL="114480" indent="-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Pioneer in the trading of gas and power in Argentina and Brazil</a:t>
              </a:r>
              <a:endParaRPr b="0" lang="en-US" sz="800" strike="noStrike" u="none">
                <a:solidFill>
                  <a:srgbClr val="000000"/>
                </a:solidFill>
                <a:effectLst/>
                <a:uFillTx/>
                <a:latin typeface="Times New Roman"/>
              </a:endParaRPr>
            </a:p>
            <a:p>
              <a:pPr marL="114480" indent="-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marL="114480" indent="-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sng">
                  <a:solidFill>
                    <a:srgbClr val="000000"/>
                  </a:solidFill>
                  <a:effectLst/>
                  <a:uFillTx/>
                  <a:latin typeface="Arial"/>
                </a:rPr>
                <a:t>Employees:</a:t>
              </a:r>
              <a:endParaRPr b="0" lang="en-US" sz="800" strike="noStrike" u="none">
                <a:solidFill>
                  <a:srgbClr val="000000"/>
                </a:solidFill>
                <a:effectLst/>
                <a:uFillTx/>
                <a:latin typeface="Times New Roman"/>
              </a:endParaRPr>
            </a:p>
            <a:p>
              <a:pPr marL="114480" indent="-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 Operating Companies:  4,805</a:t>
              </a:r>
              <a:endParaRPr b="0" lang="en-US" sz="800" strike="noStrike" u="none">
                <a:solidFill>
                  <a:srgbClr val="000000"/>
                </a:solidFill>
                <a:effectLst/>
                <a:uFillTx/>
                <a:latin typeface="Times New Roman"/>
              </a:endParaRPr>
            </a:p>
            <a:p>
              <a:pPr marL="114480" indent="-114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 Enron South America:     136</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 </a:t>
              </a:r>
              <a:endParaRPr b="0" lang="en-US" sz="12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99"/>
                </a:solidFill>
                <a:effectLst/>
                <a:uFillTx/>
                <a:latin typeface="Tahoma"/>
              </a:rPr>
              <a:t>Agenda</a:t>
            </a:r>
            <a:endParaRPr b="1" lang="en-US" sz="3600" strike="noStrike" u="none">
              <a:solidFill>
                <a:srgbClr val="000099"/>
              </a:solidFill>
              <a:effectLst/>
              <a:uFillTx/>
              <a:latin typeface="Tahoma"/>
            </a:endParaRPr>
          </a:p>
        </p:txBody>
      </p:sp>
      <p:sp>
        <p:nvSpPr>
          <p:cNvPr id="17"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1199"/>
              </a:spcBef>
              <a:spcAft>
                <a:spcPts val="300"/>
              </a:spcAft>
              <a:buNone/>
              <a:tabLst>
                <a:tab algn="l" pos="0"/>
                <a:tab algn="l" pos="5888160"/>
                <a:tab algn="l" pos="6400800"/>
                <a:tab algn="l" pos="7315200"/>
                <a:tab algn="l" pos="8229600"/>
                <a:tab algn="l" pos="9144000"/>
                <a:tab algn="l" pos="10058400"/>
              </a:tabLst>
            </a:pPr>
            <a:r>
              <a:rPr b="1" lang="en-US" sz="1200" strike="noStrike" u="sng">
                <a:solidFill>
                  <a:srgbClr val="000000"/>
                </a:solidFill>
                <a:effectLst/>
                <a:uFillTx/>
                <a:latin typeface="Arial"/>
              </a:rPr>
              <a:t>Day 1 - Thursday March 1, 2001</a:t>
            </a:r>
            <a:r>
              <a:rPr b="1" lang="en-US" sz="1200" strike="noStrike" u="sng">
                <a:solidFill>
                  <a:srgbClr val="000000"/>
                </a:solidFill>
                <a:effectLst/>
                <a:uFillTx/>
                <a:latin typeface="Arial"/>
              </a:rPr>
              <a:t>	</a:t>
            </a:r>
            <a:r>
              <a:rPr b="1" lang="en-US" sz="1200" strike="noStrike" u="sng">
                <a:solidFill>
                  <a:srgbClr val="000000"/>
                </a:solidFill>
                <a:effectLst/>
                <a:uFillTx/>
                <a:latin typeface="Arial"/>
              </a:rPr>
              <a:t>Time</a:t>
            </a:r>
            <a:endParaRPr b="0" lang="en-US" sz="1200" strike="noStrike" u="none">
              <a:solidFill>
                <a:srgbClr val="000000"/>
              </a:solidFill>
              <a:effectLst/>
              <a:uFillTx/>
              <a:latin typeface="Arial"/>
            </a:endParaRPr>
          </a:p>
          <a:p>
            <a:pPr marL="343080" indent="-343080">
              <a:spcBef>
                <a:spcPts val="1199"/>
              </a:spcBef>
              <a:spcAft>
                <a:spcPts val="300"/>
              </a:spcAft>
              <a:buNone/>
              <a:tabLst>
                <a:tab algn="l" pos="0"/>
                <a:tab algn="l" pos="588816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I.</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INTRODUCTION (Ranabir Dutt)</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9:00 - 9:10</a:t>
            </a:r>
            <a:endParaRPr b="0" lang="en-US" sz="1200" strike="noStrike" u="none">
              <a:solidFill>
                <a:srgbClr val="000000"/>
              </a:solidFill>
              <a:effectLst/>
              <a:uFillTx/>
              <a:latin typeface="Arial"/>
            </a:endParaRPr>
          </a:p>
          <a:p>
            <a:pPr marL="343080" indent="-343080">
              <a:spcBef>
                <a:spcPts val="1199"/>
              </a:spcBef>
              <a:spcAft>
                <a:spcPts val="300"/>
              </a:spcAft>
              <a:buNone/>
              <a:tabLst>
                <a:tab algn="l" pos="0"/>
                <a:tab algn="l" pos="588816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II.</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PROJECT OVERVIEW  (Brett Wiggs)</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9:10 - 10:10</a:t>
            </a:r>
            <a:endParaRPr b="0" lang="en-US" sz="1200" strike="noStrike" u="none">
              <a:solidFill>
                <a:srgbClr val="000000"/>
              </a:solidFill>
              <a:effectLst/>
              <a:uFillTx/>
              <a:latin typeface="Arial"/>
            </a:endParaRPr>
          </a:p>
          <a:p>
            <a:pPr lvl="1" marL="743040" indent="-285840">
              <a:spcBef>
                <a:spcPts val="1199"/>
              </a:spcBef>
              <a:spcAft>
                <a:spcPts val="300"/>
              </a:spcAft>
              <a:buNone/>
              <a:tabLst>
                <a:tab algn="l" pos="0"/>
                <a:tab algn="l" pos="5888160"/>
                <a:tab algn="l" pos="6400800"/>
                <a:tab algn="l" pos="7315200"/>
                <a:tab algn="l" pos="8229600"/>
                <a:tab algn="l" pos="9144000"/>
                <a:tab algn="l" pos="10058400"/>
              </a:tabLst>
            </a:pPr>
            <a:r>
              <a:rPr b="1" i="1" lang="en-US" sz="1200" strike="noStrike" u="none">
                <a:solidFill>
                  <a:srgbClr val="000000"/>
                </a:solidFill>
                <a:effectLst/>
                <a:uFillTx/>
                <a:latin typeface="Arial"/>
                <a:ea typeface="Times New Roman"/>
              </a:rPr>
              <a:t>A.</a:t>
            </a:r>
            <a:r>
              <a:rPr b="1" i="1" lang="en-US" sz="1200" strike="noStrike" u="none">
                <a:solidFill>
                  <a:srgbClr val="000000"/>
                </a:solidFill>
                <a:effectLst/>
                <a:uFillTx/>
                <a:latin typeface="Arial"/>
                <a:ea typeface="Times New Roman"/>
              </a:rPr>
              <a:t>	</a:t>
            </a:r>
            <a:r>
              <a:rPr b="1" i="1" lang="en-US" sz="1200" strike="noStrike" u="none">
                <a:solidFill>
                  <a:srgbClr val="000000"/>
                </a:solidFill>
                <a:effectLst/>
                <a:uFillTx/>
                <a:latin typeface="Arial"/>
              </a:rPr>
              <a:t>ELETROBOLT ITS IMPORTANCE TO BRASIL </a:t>
            </a:r>
            <a:endParaRPr b="0" lang="en-US" sz="1200" strike="noStrike" u="none">
              <a:solidFill>
                <a:srgbClr val="000000"/>
              </a:solidFill>
              <a:effectLst/>
              <a:uFillTx/>
              <a:latin typeface="Arial"/>
            </a:endParaRPr>
          </a:p>
          <a:p>
            <a:pPr lvl="1" marL="743040" indent="-285840">
              <a:spcBef>
                <a:spcPts val="1199"/>
              </a:spcBef>
              <a:spcAft>
                <a:spcPts val="300"/>
              </a:spcAft>
              <a:buNone/>
              <a:tabLst>
                <a:tab algn="l" pos="0"/>
                <a:tab algn="l" pos="5888160"/>
                <a:tab algn="l" pos="6400800"/>
                <a:tab algn="l" pos="7315200"/>
                <a:tab algn="l" pos="8229600"/>
                <a:tab algn="l" pos="9144000"/>
                <a:tab algn="l" pos="10058400"/>
              </a:tabLst>
            </a:pPr>
            <a:r>
              <a:rPr b="1" i="1" lang="en-US" sz="1200" strike="noStrike" u="none">
                <a:solidFill>
                  <a:srgbClr val="000000"/>
                </a:solidFill>
                <a:effectLst/>
                <a:uFillTx/>
                <a:latin typeface="Arial"/>
                <a:ea typeface="Times New Roman"/>
              </a:rPr>
              <a:t>B.</a:t>
            </a:r>
            <a:r>
              <a:rPr b="1" i="1" lang="en-US" sz="1200" strike="noStrike" u="none">
                <a:solidFill>
                  <a:srgbClr val="000000"/>
                </a:solidFill>
                <a:effectLst/>
                <a:uFillTx/>
                <a:latin typeface="Arial"/>
                <a:ea typeface="Times New Roman"/>
              </a:rPr>
              <a:t>	</a:t>
            </a:r>
            <a:r>
              <a:rPr b="1" i="1" lang="en-US" sz="1200" strike="noStrike" u="none">
                <a:solidFill>
                  <a:srgbClr val="000000"/>
                </a:solidFill>
                <a:effectLst/>
                <a:uFillTx/>
                <a:latin typeface="Arial"/>
              </a:rPr>
              <a:t>ENRON’S ROLE AND DEVELOPMENTS IN BRASIL </a:t>
            </a:r>
            <a:endParaRPr b="0" lang="en-US" sz="1200" strike="noStrike" u="none">
              <a:solidFill>
                <a:srgbClr val="000000"/>
              </a:solidFill>
              <a:effectLst/>
              <a:uFillTx/>
              <a:latin typeface="Arial"/>
            </a:endParaRPr>
          </a:p>
          <a:p>
            <a:pPr lvl="1" marL="743040" indent="-285840">
              <a:spcBef>
                <a:spcPts val="1199"/>
              </a:spcBef>
              <a:spcAft>
                <a:spcPts val="300"/>
              </a:spcAft>
              <a:buNone/>
              <a:tabLst>
                <a:tab algn="l" pos="0"/>
                <a:tab algn="l" pos="5888160"/>
                <a:tab algn="l" pos="6400800"/>
                <a:tab algn="l" pos="7315200"/>
                <a:tab algn="l" pos="8229600"/>
                <a:tab algn="l" pos="9144000"/>
                <a:tab algn="l" pos="10058400"/>
              </a:tabLst>
            </a:pPr>
            <a:r>
              <a:rPr b="1" i="1" lang="en-US" sz="1200" strike="noStrike" u="none">
                <a:solidFill>
                  <a:srgbClr val="000000"/>
                </a:solidFill>
                <a:effectLst/>
                <a:uFillTx/>
                <a:latin typeface="Arial"/>
                <a:ea typeface="Times New Roman"/>
              </a:rPr>
              <a:t>C.</a:t>
            </a:r>
            <a:r>
              <a:rPr b="1" i="1" lang="en-US" sz="1200" strike="noStrike" u="none">
                <a:solidFill>
                  <a:srgbClr val="000000"/>
                </a:solidFill>
                <a:effectLst/>
                <a:uFillTx/>
                <a:latin typeface="Arial"/>
                <a:ea typeface="Times New Roman"/>
              </a:rPr>
              <a:t>	</a:t>
            </a:r>
            <a:r>
              <a:rPr b="1" i="1" lang="en-US" sz="1200" strike="noStrike" u="none">
                <a:solidFill>
                  <a:srgbClr val="000000"/>
                </a:solidFill>
                <a:effectLst/>
                <a:uFillTx/>
                <a:latin typeface="Arial"/>
              </a:rPr>
              <a:t>BUSINESS PLAN</a:t>
            </a:r>
            <a:endParaRPr b="0" lang="en-US" sz="1200" strike="noStrike" u="none">
              <a:solidFill>
                <a:srgbClr val="000000"/>
              </a:solidFill>
              <a:effectLst/>
              <a:uFillTx/>
              <a:latin typeface="Arial"/>
            </a:endParaRPr>
          </a:p>
          <a:p>
            <a:pPr lvl="2" marL="1085760" indent="-228600">
              <a:spcBef>
                <a:spcPts val="1199"/>
              </a:spcBef>
              <a:spcAft>
                <a:spcPts val="300"/>
              </a:spcAft>
              <a:buNone/>
              <a:tabLst>
                <a:tab algn="l" pos="0"/>
                <a:tab algn="l" pos="588816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1.</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CONTRACT PERIOD</a:t>
            </a:r>
            <a:endParaRPr b="0" lang="en-US" sz="1200" strike="noStrike" u="none">
              <a:solidFill>
                <a:srgbClr val="000000"/>
              </a:solidFill>
              <a:effectLst/>
              <a:uFillTx/>
              <a:latin typeface="Arial"/>
            </a:endParaRPr>
          </a:p>
          <a:p>
            <a:pPr lvl="2" marL="1085760" indent="-228600">
              <a:spcBef>
                <a:spcPts val="1199"/>
              </a:spcBef>
              <a:spcAft>
                <a:spcPts val="300"/>
              </a:spcAft>
              <a:buNone/>
              <a:tabLst>
                <a:tab algn="l" pos="0"/>
                <a:tab algn="l" pos="588816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2.</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MERCHANT PERIOD </a:t>
            </a:r>
            <a:endParaRPr b="0" lang="en-US" sz="1200" strike="noStrike" u="none">
              <a:solidFill>
                <a:srgbClr val="000000"/>
              </a:solidFill>
              <a:effectLst/>
              <a:uFillTx/>
              <a:latin typeface="Arial"/>
            </a:endParaRPr>
          </a:p>
          <a:p>
            <a:pPr marL="343080" indent="-343080">
              <a:spcBef>
                <a:spcPts val="1199"/>
              </a:spcBef>
              <a:spcAft>
                <a:spcPts val="300"/>
              </a:spcAft>
              <a:buNone/>
              <a:tabLst>
                <a:tab algn="l" pos="0"/>
                <a:tab algn="l" pos="588816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III.</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FINANCIAL MODEL ASSUMPTIONS (Ricardo Szlejf)</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10:10 - 10:45</a:t>
            </a:r>
            <a:endParaRPr b="0" lang="en-US" sz="1200" strike="noStrike" u="none">
              <a:solidFill>
                <a:srgbClr val="000000"/>
              </a:solidFill>
              <a:effectLst/>
              <a:uFillTx/>
              <a:latin typeface="Arial"/>
            </a:endParaRPr>
          </a:p>
          <a:p>
            <a:pPr marL="343080" indent="-343080">
              <a:spcBef>
                <a:spcPts val="1199"/>
              </a:spcBef>
              <a:spcAft>
                <a:spcPts val="300"/>
              </a:spcAft>
              <a:buNone/>
              <a:tabLst>
                <a:tab algn="l" pos="0"/>
                <a:tab algn="l" pos="5888160"/>
                <a:tab algn="l" pos="6400800"/>
                <a:tab algn="l" pos="7315200"/>
                <a:tab algn="l" pos="8229600"/>
                <a:tab algn="l" pos="9144000"/>
                <a:tab algn="l" pos="10058400"/>
              </a:tabLst>
            </a:pPr>
            <a:r>
              <a:rPr b="1" lang="en-US" sz="1200" strike="noStrike" u="none">
                <a:solidFill>
                  <a:srgbClr val="000000"/>
                </a:solidFill>
                <a:effectLst/>
                <a:uFillTx/>
                <a:latin typeface="Arial"/>
              </a:rPr>
              <a:t>Break</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10:45 - 11:00</a:t>
            </a:r>
            <a:endParaRPr b="0" lang="en-US" sz="1200" strike="noStrike" u="none">
              <a:solidFill>
                <a:srgbClr val="000000"/>
              </a:solidFill>
              <a:effectLst/>
              <a:uFillTx/>
              <a:latin typeface="Arial"/>
            </a:endParaRPr>
          </a:p>
          <a:p>
            <a:pPr marL="343080" indent="-343080">
              <a:spcBef>
                <a:spcPts val="1199"/>
              </a:spcBef>
              <a:spcAft>
                <a:spcPts val="300"/>
              </a:spcAft>
              <a:buNone/>
              <a:tabLst>
                <a:tab algn="l" pos="0"/>
                <a:tab algn="l" pos="588816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IV.</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ENGINEERING &amp; TECHNICAL REVIEW  (J. Ayers, Lee Johnson)</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11:00 - 12:00</a:t>
            </a:r>
            <a:endParaRPr b="0" lang="en-US" sz="1200" strike="noStrike" u="none">
              <a:solidFill>
                <a:srgbClr val="000000"/>
              </a:solidFill>
              <a:effectLst/>
              <a:uFillTx/>
              <a:latin typeface="Arial"/>
            </a:endParaRPr>
          </a:p>
          <a:p>
            <a:pPr lvl="1" marL="743040" indent="-285840">
              <a:spcBef>
                <a:spcPts val="1199"/>
              </a:spcBef>
              <a:spcAft>
                <a:spcPts val="300"/>
              </a:spcAft>
              <a:buNone/>
              <a:tabLst>
                <a:tab algn="l" pos="0"/>
                <a:tab algn="l" pos="5888160"/>
                <a:tab algn="l" pos="6400800"/>
                <a:tab algn="l" pos="7315200"/>
                <a:tab algn="l" pos="8229600"/>
                <a:tab algn="l" pos="9144000"/>
                <a:tab algn="l" pos="10058400"/>
              </a:tabLst>
            </a:pPr>
            <a:r>
              <a:rPr b="1" i="1" lang="en-US" sz="1200" strike="noStrike" u="none">
                <a:solidFill>
                  <a:srgbClr val="000000"/>
                </a:solidFill>
                <a:effectLst/>
                <a:uFillTx/>
                <a:latin typeface="Arial"/>
                <a:ea typeface="Times New Roman"/>
              </a:rPr>
              <a:t>A.</a:t>
            </a:r>
            <a:r>
              <a:rPr b="1" i="1" lang="en-US" sz="1200" strike="noStrike" u="none">
                <a:solidFill>
                  <a:srgbClr val="000000"/>
                </a:solidFill>
                <a:effectLst/>
                <a:uFillTx/>
                <a:latin typeface="Arial"/>
                <a:ea typeface="Times New Roman"/>
              </a:rPr>
              <a:t>	</a:t>
            </a:r>
            <a:r>
              <a:rPr b="1" i="1" lang="en-US" sz="1200" strike="noStrike" u="none">
                <a:solidFill>
                  <a:srgbClr val="000000"/>
                </a:solidFill>
                <a:effectLst/>
                <a:uFillTx/>
                <a:latin typeface="Arial"/>
              </a:rPr>
              <a:t>TECHNOLOGY SELECTION</a:t>
            </a:r>
            <a:endParaRPr b="0" lang="en-US" sz="1200" strike="noStrike" u="none">
              <a:solidFill>
                <a:srgbClr val="000000"/>
              </a:solidFill>
              <a:effectLst/>
              <a:uFillTx/>
              <a:latin typeface="Arial"/>
            </a:endParaRPr>
          </a:p>
          <a:p>
            <a:pPr lvl="1" marL="743040" indent="-285840">
              <a:spcBef>
                <a:spcPts val="1199"/>
              </a:spcBef>
              <a:spcAft>
                <a:spcPts val="300"/>
              </a:spcAft>
              <a:buNone/>
              <a:tabLst>
                <a:tab algn="l" pos="0"/>
                <a:tab algn="l" pos="5888160"/>
                <a:tab algn="l" pos="6400800"/>
                <a:tab algn="l" pos="7315200"/>
                <a:tab algn="l" pos="8229600"/>
                <a:tab algn="l" pos="9144000"/>
                <a:tab algn="l" pos="10058400"/>
              </a:tabLst>
            </a:pPr>
            <a:r>
              <a:rPr b="1" i="1" lang="en-US" sz="1200" strike="noStrike" u="none">
                <a:solidFill>
                  <a:srgbClr val="000000"/>
                </a:solidFill>
                <a:effectLst/>
                <a:uFillTx/>
                <a:latin typeface="Arial"/>
                <a:ea typeface="Times New Roman"/>
              </a:rPr>
              <a:t>B.</a:t>
            </a:r>
            <a:r>
              <a:rPr b="1" i="1" lang="en-US" sz="1200" strike="noStrike" u="none">
                <a:solidFill>
                  <a:srgbClr val="000000"/>
                </a:solidFill>
                <a:effectLst/>
                <a:uFillTx/>
                <a:latin typeface="Arial"/>
                <a:ea typeface="Times New Roman"/>
              </a:rPr>
              <a:t>	</a:t>
            </a:r>
            <a:r>
              <a:rPr b="1" i="1" lang="en-US" sz="1200" strike="noStrike" u="none">
                <a:solidFill>
                  <a:srgbClr val="000000"/>
                </a:solidFill>
                <a:effectLst/>
                <a:uFillTx/>
                <a:latin typeface="Arial"/>
              </a:rPr>
              <a:t>O&amp;M PLAN AND MAINTENANCE PROGRAM </a:t>
            </a:r>
            <a:r>
              <a:rPr b="1" lang="en-US" sz="1200" strike="noStrike" u="none">
                <a:solidFill>
                  <a:srgbClr val="000000"/>
                </a:solidFill>
                <a:effectLst/>
                <a:uFillTx/>
                <a:latin typeface="Arial"/>
              </a:rPr>
              <a:t>(Roberto Daniels)</a:t>
            </a:r>
            <a:endParaRPr b="0" lang="en-US" sz="1200" strike="noStrike" u="none">
              <a:solidFill>
                <a:srgbClr val="000000"/>
              </a:solidFill>
              <a:effectLst/>
              <a:uFillTx/>
              <a:latin typeface="Arial"/>
            </a:endParaRPr>
          </a:p>
          <a:p>
            <a:pPr marL="343080" indent="-343080">
              <a:spcBef>
                <a:spcPts val="1199"/>
              </a:spcBef>
              <a:spcAft>
                <a:spcPts val="300"/>
              </a:spcAft>
              <a:buNone/>
              <a:tabLst>
                <a:tab algn="l" pos="0"/>
                <a:tab algn="l" pos="5888160"/>
                <a:tab algn="l" pos="6400800"/>
                <a:tab algn="l" pos="7315200"/>
                <a:tab algn="l" pos="8229600"/>
                <a:tab algn="l" pos="9144000"/>
                <a:tab algn="l" pos="10058400"/>
              </a:tabLst>
            </a:pPr>
            <a:r>
              <a:rPr b="1" lang="en-US" sz="1200" strike="noStrike" u="none">
                <a:solidFill>
                  <a:srgbClr val="000000"/>
                </a:solidFill>
                <a:effectLst/>
                <a:uFillTx/>
                <a:latin typeface="Arial"/>
              </a:rPr>
              <a:t>Lunch</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12:00 - 12:30</a:t>
            </a: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Financial Model Assumptions</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
          <p:cNvSpPr/>
          <p:nvPr/>
        </p:nvSpPr>
        <p:spPr>
          <a:xfrm>
            <a:off x="466560" y="1217520"/>
            <a:ext cx="4158000" cy="297000"/>
          </a:xfrm>
          <a:prstGeom prst="rect">
            <a:avLst/>
          </a:prstGeom>
          <a:solidFill>
            <a:srgbClr val="b2b2b2"/>
          </a:solidFill>
          <a:ln w="0">
            <a:noFill/>
          </a:ln>
        </p:spPr>
        <p:style>
          <a:lnRef idx="0"/>
          <a:fillRef idx="0"/>
          <a:effectRef idx="0"/>
          <a:fontRef idx="minor"/>
        </p:style>
        <p:txBody>
          <a:bodyPr lIns="90360" rIns="90360" tIns="44280" bIns="44280" anchor="t">
            <a:normAutofit fontScale="70000" lnSpcReduction="19999"/>
          </a:bodyPr>
          <a:p>
            <a:pPr marL="343080" indent="-3430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Assumption</a:t>
            </a: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743040" indent="-285840">
              <a:lnSpc>
                <a:spcPct val="10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121" name=""/>
          <p:cNvSpPr/>
          <p:nvPr/>
        </p:nvSpPr>
        <p:spPr>
          <a:xfrm>
            <a:off x="4738680" y="1208160"/>
            <a:ext cx="4084560" cy="296640"/>
          </a:xfrm>
          <a:prstGeom prst="rect">
            <a:avLst/>
          </a:prstGeom>
          <a:solidFill>
            <a:srgbClr val="b2b2b2"/>
          </a:solidFill>
          <a:ln w="0">
            <a:noFill/>
          </a:ln>
        </p:spPr>
        <p:style>
          <a:lnRef idx="0"/>
          <a:fillRef idx="0"/>
          <a:effectRef idx="0"/>
          <a:fontRef idx="minor"/>
        </p:style>
        <p:txBody>
          <a:bodyPr lIns="90360" rIns="90360" tIns="44280" bIns="44280" anchor="t">
            <a:normAutofit fontScale="70000" lnSpcReduction="19999"/>
          </a:bodyPr>
          <a:p>
            <a:pPr marL="343080" indent="-3430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Reference</a:t>
            </a: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743040" indent="-285840">
              <a:lnSpc>
                <a:spcPct val="10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graphicFrame>
        <p:nvGraphicFramePr>
          <p:cNvPr id="122" name=""/>
          <p:cNvGraphicFramePr/>
          <p:nvPr/>
        </p:nvGraphicFramePr>
        <p:xfrm>
          <a:off x="457200" y="4572000"/>
          <a:ext cx="8204040" cy="1492200"/>
        </p:xfrm>
        <a:graphic>
          <a:graphicData uri="http://schemas.openxmlformats.org/presentationml/2006/ole">
            <p:oleObj progId="Word.Document.12" r:id="rId1" spid="">
              <p:embed/>
              <p:pic>
                <p:nvPicPr>
                  <p:cNvPr id="123" name="" descr=""/>
                  <p:cNvPicPr/>
                  <p:nvPr/>
                </p:nvPicPr>
                <p:blipFill>
                  <a:blip r:embed="rId2"/>
                  <a:stretch/>
                </p:blipFill>
                <p:spPr>
                  <a:xfrm>
                    <a:off x="457200" y="4572000"/>
                    <a:ext cx="8204040" cy="1492200"/>
                  </a:xfrm>
                  <a:prstGeom prst="rect">
                    <a:avLst/>
                  </a:prstGeom>
                  <a:noFill/>
                  <a:ln w="28440">
                    <a:solidFill>
                      <a:srgbClr val="0000ff"/>
                    </a:solidFill>
                    <a:miter/>
                  </a:ln>
                </p:spPr>
              </p:pic>
            </p:oleObj>
          </a:graphicData>
        </a:graphic>
      </p:graphicFrame>
      <p:graphicFrame>
        <p:nvGraphicFramePr>
          <p:cNvPr id="124" name=""/>
          <p:cNvGraphicFramePr/>
          <p:nvPr/>
        </p:nvGraphicFramePr>
        <p:xfrm>
          <a:off x="457200" y="1905120"/>
          <a:ext cx="8139240" cy="2324160"/>
        </p:xfrm>
        <a:graphic>
          <a:graphicData uri="http://schemas.openxmlformats.org/presentationml/2006/ole">
            <p:oleObj progId="Word.Document.12" r:id="rId3" spid="">
              <p:embed/>
              <p:pic>
                <p:nvPicPr>
                  <p:cNvPr id="125" name="" descr=""/>
                  <p:cNvPicPr/>
                  <p:nvPr/>
                </p:nvPicPr>
                <p:blipFill>
                  <a:blip r:embed="rId4"/>
                  <a:stretch/>
                </p:blipFill>
                <p:spPr>
                  <a:xfrm>
                    <a:off x="457200" y="1905120"/>
                    <a:ext cx="8139240" cy="2324160"/>
                  </a:xfrm>
                  <a:prstGeom prst="rect">
                    <a:avLst/>
                  </a:prstGeom>
                  <a:noFill/>
                  <a:ln w="28440">
                    <a:solidFill>
                      <a:srgbClr val="0000ff"/>
                    </a:solidFill>
                    <a:miter/>
                  </a:ln>
                </p:spPr>
              </p:pic>
            </p:oleObj>
          </a:graphicData>
        </a:graphic>
      </p:graphicFrame>
      <p:sp>
        <p:nvSpPr>
          <p:cNvPr id="126" name=""/>
          <p:cNvSpPr/>
          <p:nvPr/>
        </p:nvSpPr>
        <p:spPr>
          <a:xfrm>
            <a:off x="638640" y="1589040"/>
            <a:ext cx="128052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Project Data:</a:t>
            </a:r>
            <a:endParaRPr b="0" lang="en-US" sz="1400" strike="noStrike" u="none">
              <a:solidFill>
                <a:srgbClr val="000000"/>
              </a:solidFill>
              <a:effectLst/>
              <a:uFillTx/>
              <a:latin typeface="Times New Roman"/>
            </a:endParaRPr>
          </a:p>
        </p:txBody>
      </p:sp>
      <p:sp>
        <p:nvSpPr>
          <p:cNvPr id="127" name=""/>
          <p:cNvSpPr/>
          <p:nvPr/>
        </p:nvSpPr>
        <p:spPr>
          <a:xfrm>
            <a:off x="531720" y="4267080"/>
            <a:ext cx="118152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Operations:</a:t>
            </a:r>
            <a:endParaRPr b="0" lang="en-US" sz="1400" strike="noStrike" u="none">
              <a:solidFill>
                <a:srgbClr val="000000"/>
              </a:solidFill>
              <a:effectLst/>
              <a:uFillTx/>
              <a:latin typeface="Times New Roman"/>
            </a:endParaRPr>
          </a:p>
        </p:txBody>
      </p:sp>
      <p:sp>
        <p:nvSpPr>
          <p:cNvPr id="128"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Base Case Assumptions</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9"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Base Case Assumptions</a:t>
            </a:r>
            <a:endParaRPr b="1" lang="en-US" sz="3600" strike="noStrike" u="none">
              <a:solidFill>
                <a:srgbClr val="000099"/>
              </a:solidFill>
              <a:effectLst/>
              <a:uFillTx/>
              <a:latin typeface="Tahoma"/>
            </a:endParaRPr>
          </a:p>
        </p:txBody>
      </p:sp>
      <p:sp>
        <p:nvSpPr>
          <p:cNvPr id="130"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Revenues</a:t>
            </a:r>
            <a:endParaRPr b="0" lang="en-US" sz="1400" strike="noStrike" u="none">
              <a:solidFill>
                <a:srgbClr val="000000"/>
              </a:solidFill>
              <a:effectLst/>
              <a:uFillTx/>
              <a:latin typeface="Arial"/>
            </a:endParaRPr>
          </a:p>
          <a:p>
            <a:pPr marL="343080" indent="-343080">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Contract Period (2001 – 2006)</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Petrobras Floor price - Calculated SFE Allocation Payments equal to the Capacity and Energy Portions per the Consortium Agreement</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Dispatch at full available capacity: 100%</a:t>
            </a:r>
            <a:endParaRPr b="0" lang="en-US" sz="1400" strike="noStrike" u="none">
              <a:solidFill>
                <a:srgbClr val="000000"/>
              </a:solidFill>
              <a:effectLst/>
              <a:uFillTx/>
              <a:latin typeface="Arial"/>
            </a:endParaRPr>
          </a:p>
          <a:p>
            <a:pPr lvl="1" marL="743040" indent="-28584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Merchant Period (2007 – 2011)</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Energy prices – represents the combination of the effects of supply and demand for long-term power through contracts and short-term power through the pool market, both  escalated at US PPI ($38/MWH - $48/MWH)</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Fuel Prices – assumes a more open and competitive market than that of today’s market with fuel prices indexed to US PPI; ($1.50/ MMbtu commencing 2006)</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Dispatch: average of 60% for each year</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
          <p:cNvSpPr/>
          <p:nvPr/>
        </p:nvSpPr>
        <p:spPr>
          <a:xfrm>
            <a:off x="466560" y="1217520"/>
            <a:ext cx="4158000" cy="297000"/>
          </a:xfrm>
          <a:prstGeom prst="rect">
            <a:avLst/>
          </a:prstGeom>
          <a:solidFill>
            <a:srgbClr val="b2b2b2"/>
          </a:solidFill>
          <a:ln w="0">
            <a:noFill/>
          </a:ln>
        </p:spPr>
        <p:style>
          <a:lnRef idx="0"/>
          <a:fillRef idx="0"/>
          <a:effectRef idx="0"/>
          <a:fontRef idx="minor"/>
        </p:style>
        <p:txBody>
          <a:bodyPr lIns="90360" rIns="90360" tIns="44280" bIns="44280" anchor="t">
            <a:normAutofit fontScale="70000" lnSpcReduction="19999"/>
          </a:bodyPr>
          <a:p>
            <a:pPr marL="343080" indent="-3430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Assumption</a:t>
            </a: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743040" indent="-285840">
              <a:lnSpc>
                <a:spcPct val="10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132" name=""/>
          <p:cNvSpPr/>
          <p:nvPr/>
        </p:nvSpPr>
        <p:spPr>
          <a:xfrm>
            <a:off x="4738680" y="1208160"/>
            <a:ext cx="4084560" cy="296640"/>
          </a:xfrm>
          <a:prstGeom prst="rect">
            <a:avLst/>
          </a:prstGeom>
          <a:solidFill>
            <a:srgbClr val="b2b2b2"/>
          </a:solidFill>
          <a:ln w="0">
            <a:noFill/>
          </a:ln>
        </p:spPr>
        <p:style>
          <a:lnRef idx="0"/>
          <a:fillRef idx="0"/>
          <a:effectRef idx="0"/>
          <a:fontRef idx="minor"/>
        </p:style>
        <p:txBody>
          <a:bodyPr lIns="90360" rIns="90360" tIns="44280" bIns="44280" anchor="t">
            <a:normAutofit fontScale="70000" lnSpcReduction="19999"/>
          </a:bodyPr>
          <a:p>
            <a:pPr marL="343080" indent="-3430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Reference</a:t>
            </a: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743040" indent="-285840">
              <a:lnSpc>
                <a:spcPct val="10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graphicFrame>
        <p:nvGraphicFramePr>
          <p:cNvPr id="133" name=""/>
          <p:cNvGraphicFramePr/>
          <p:nvPr/>
        </p:nvGraphicFramePr>
        <p:xfrm>
          <a:off x="476280" y="1933560"/>
          <a:ext cx="7894440" cy="2598840"/>
        </p:xfrm>
        <a:graphic>
          <a:graphicData uri="http://schemas.openxmlformats.org/presentationml/2006/ole">
            <p:oleObj progId="Word.Document.12" r:id="rId1" spid="">
              <p:embed/>
              <p:pic>
                <p:nvPicPr>
                  <p:cNvPr id="134" name="" descr=""/>
                  <p:cNvPicPr/>
                  <p:nvPr/>
                </p:nvPicPr>
                <p:blipFill>
                  <a:blip r:embed="rId2"/>
                  <a:stretch/>
                </p:blipFill>
                <p:spPr>
                  <a:xfrm>
                    <a:off x="476280" y="1933560"/>
                    <a:ext cx="7894440" cy="2598840"/>
                  </a:xfrm>
                  <a:prstGeom prst="rect">
                    <a:avLst/>
                  </a:prstGeom>
                  <a:noFill/>
                  <a:ln w="28440">
                    <a:solidFill>
                      <a:srgbClr val="0000ff"/>
                    </a:solidFill>
                    <a:miter/>
                  </a:ln>
                </p:spPr>
              </p:pic>
            </p:oleObj>
          </a:graphicData>
        </a:graphic>
      </p:graphicFrame>
      <p:sp>
        <p:nvSpPr>
          <p:cNvPr id="135" name=""/>
          <p:cNvSpPr/>
          <p:nvPr/>
        </p:nvSpPr>
        <p:spPr>
          <a:xfrm>
            <a:off x="528120" y="4572000"/>
            <a:ext cx="29156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Power Prices - Merchant Period:</a:t>
            </a:r>
            <a:endParaRPr b="0" lang="en-US" sz="1400" strike="noStrike" u="none">
              <a:solidFill>
                <a:srgbClr val="000000"/>
              </a:solidFill>
              <a:effectLst/>
              <a:uFillTx/>
              <a:latin typeface="Times New Roman"/>
            </a:endParaRPr>
          </a:p>
        </p:txBody>
      </p:sp>
      <p:sp>
        <p:nvSpPr>
          <p:cNvPr id="136" name=""/>
          <p:cNvSpPr/>
          <p:nvPr/>
        </p:nvSpPr>
        <p:spPr>
          <a:xfrm>
            <a:off x="633600" y="1589040"/>
            <a:ext cx="349992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Power Prices - Consortium Agreement:</a:t>
            </a:r>
            <a:endParaRPr b="0" lang="en-US" sz="1400" strike="noStrike" u="none">
              <a:solidFill>
                <a:srgbClr val="000000"/>
              </a:solidFill>
              <a:effectLst/>
              <a:uFillTx/>
              <a:latin typeface="Times New Roman"/>
            </a:endParaRPr>
          </a:p>
        </p:txBody>
      </p:sp>
      <p:graphicFrame>
        <p:nvGraphicFramePr>
          <p:cNvPr id="137" name=""/>
          <p:cNvGraphicFramePr/>
          <p:nvPr/>
        </p:nvGraphicFramePr>
        <p:xfrm>
          <a:off x="457200" y="4924440"/>
          <a:ext cx="8153280" cy="866880"/>
        </p:xfrm>
        <a:graphic>
          <a:graphicData uri="http://schemas.openxmlformats.org/presentationml/2006/ole">
            <p:oleObj progId="Word.Document.12" r:id="rId3" spid="">
              <p:embed/>
              <p:pic>
                <p:nvPicPr>
                  <p:cNvPr id="138" name="" descr=""/>
                  <p:cNvPicPr/>
                  <p:nvPr/>
                </p:nvPicPr>
                <p:blipFill>
                  <a:blip r:embed="rId4"/>
                  <a:stretch/>
                </p:blipFill>
                <p:spPr>
                  <a:xfrm>
                    <a:off x="457200" y="4924440"/>
                    <a:ext cx="8153280" cy="866880"/>
                  </a:xfrm>
                  <a:prstGeom prst="rect">
                    <a:avLst/>
                  </a:prstGeom>
                  <a:noFill/>
                  <a:ln w="28440">
                    <a:solidFill>
                      <a:srgbClr val="0000ff"/>
                    </a:solidFill>
                    <a:miter/>
                  </a:ln>
                </p:spPr>
              </p:pic>
            </p:oleObj>
          </a:graphicData>
        </a:graphic>
      </p:graphicFrame>
      <p:sp>
        <p:nvSpPr>
          <p:cNvPr id="139"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Base Case Assumptions</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
          <p:cNvSpPr/>
          <p:nvPr/>
        </p:nvSpPr>
        <p:spPr>
          <a:xfrm>
            <a:off x="466560" y="1217520"/>
            <a:ext cx="4158000" cy="297000"/>
          </a:xfrm>
          <a:prstGeom prst="rect">
            <a:avLst/>
          </a:prstGeom>
          <a:solidFill>
            <a:srgbClr val="b2b2b2"/>
          </a:solidFill>
          <a:ln w="0">
            <a:noFill/>
          </a:ln>
        </p:spPr>
        <p:style>
          <a:lnRef idx="0"/>
          <a:fillRef idx="0"/>
          <a:effectRef idx="0"/>
          <a:fontRef idx="minor"/>
        </p:style>
        <p:txBody>
          <a:bodyPr lIns="90360" rIns="90360" tIns="44280" bIns="44280" anchor="t">
            <a:normAutofit fontScale="70000" lnSpcReduction="19999"/>
          </a:bodyPr>
          <a:p>
            <a:pPr marL="343080" indent="-3430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Assumption</a:t>
            </a: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743040" indent="-285840">
              <a:lnSpc>
                <a:spcPct val="10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141" name=""/>
          <p:cNvSpPr/>
          <p:nvPr/>
        </p:nvSpPr>
        <p:spPr>
          <a:xfrm>
            <a:off x="4738680" y="1208160"/>
            <a:ext cx="4084560" cy="296640"/>
          </a:xfrm>
          <a:prstGeom prst="rect">
            <a:avLst/>
          </a:prstGeom>
          <a:solidFill>
            <a:srgbClr val="b2b2b2"/>
          </a:solidFill>
          <a:ln w="0">
            <a:noFill/>
          </a:ln>
        </p:spPr>
        <p:style>
          <a:lnRef idx="0"/>
          <a:fillRef idx="0"/>
          <a:effectRef idx="0"/>
          <a:fontRef idx="minor"/>
        </p:style>
        <p:txBody>
          <a:bodyPr lIns="90360" rIns="90360" tIns="44280" bIns="44280" anchor="t">
            <a:normAutofit fontScale="70000" lnSpcReduction="19999"/>
          </a:bodyPr>
          <a:p>
            <a:pPr marL="343080" indent="-3430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Reference</a:t>
            </a: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743040" indent="-285840">
              <a:lnSpc>
                <a:spcPct val="10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142" name=""/>
          <p:cNvSpPr/>
          <p:nvPr/>
        </p:nvSpPr>
        <p:spPr>
          <a:xfrm>
            <a:off x="453600" y="1752480"/>
            <a:ext cx="16570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Dispatch/Losses:</a:t>
            </a:r>
            <a:endParaRPr b="0" lang="en-US" sz="1400" strike="noStrike" u="none">
              <a:solidFill>
                <a:srgbClr val="000000"/>
              </a:solidFill>
              <a:effectLst/>
              <a:uFillTx/>
              <a:latin typeface="Times New Roman"/>
            </a:endParaRPr>
          </a:p>
        </p:txBody>
      </p:sp>
      <p:graphicFrame>
        <p:nvGraphicFramePr>
          <p:cNvPr id="143" name=""/>
          <p:cNvGraphicFramePr/>
          <p:nvPr/>
        </p:nvGraphicFramePr>
        <p:xfrm>
          <a:off x="457200" y="2225520"/>
          <a:ext cx="8229600" cy="2575080"/>
        </p:xfrm>
        <a:graphic>
          <a:graphicData uri="http://schemas.openxmlformats.org/presentationml/2006/ole">
            <p:oleObj progId="Word.Document.12" r:id="rId1" spid="">
              <p:embed/>
              <p:pic>
                <p:nvPicPr>
                  <p:cNvPr id="144" name="" descr=""/>
                  <p:cNvPicPr/>
                  <p:nvPr/>
                </p:nvPicPr>
                <p:blipFill>
                  <a:blip r:embed="rId2"/>
                  <a:stretch/>
                </p:blipFill>
                <p:spPr>
                  <a:xfrm>
                    <a:off x="457200" y="2225520"/>
                    <a:ext cx="8229600" cy="2575080"/>
                  </a:xfrm>
                  <a:prstGeom prst="rect">
                    <a:avLst/>
                  </a:prstGeom>
                  <a:noFill/>
                  <a:ln w="28440">
                    <a:solidFill>
                      <a:srgbClr val="0000ff"/>
                    </a:solidFill>
                    <a:miter/>
                  </a:ln>
                </p:spPr>
              </p:pic>
            </p:oleObj>
          </a:graphicData>
        </a:graphic>
      </p:graphicFrame>
      <p:sp>
        <p:nvSpPr>
          <p:cNvPr id="145"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Base Case Assumptions</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
          <p:cNvSpPr/>
          <p:nvPr/>
        </p:nvSpPr>
        <p:spPr>
          <a:xfrm>
            <a:off x="466560" y="1217520"/>
            <a:ext cx="4158000" cy="297000"/>
          </a:xfrm>
          <a:prstGeom prst="rect">
            <a:avLst/>
          </a:prstGeom>
          <a:solidFill>
            <a:srgbClr val="b2b2b2"/>
          </a:solidFill>
          <a:ln w="0">
            <a:noFill/>
          </a:ln>
        </p:spPr>
        <p:style>
          <a:lnRef idx="0"/>
          <a:fillRef idx="0"/>
          <a:effectRef idx="0"/>
          <a:fontRef idx="minor"/>
        </p:style>
        <p:txBody>
          <a:bodyPr lIns="90360" rIns="90360" tIns="44280" bIns="44280" anchor="t">
            <a:normAutofit fontScale="70000" lnSpcReduction="19999"/>
          </a:bodyPr>
          <a:p>
            <a:pPr marL="343080" indent="-3430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Assumption</a:t>
            </a: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743040" indent="-285840">
              <a:lnSpc>
                <a:spcPct val="10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147" name=""/>
          <p:cNvSpPr/>
          <p:nvPr/>
        </p:nvSpPr>
        <p:spPr>
          <a:xfrm>
            <a:off x="4738680" y="1208160"/>
            <a:ext cx="4084560" cy="296640"/>
          </a:xfrm>
          <a:prstGeom prst="rect">
            <a:avLst/>
          </a:prstGeom>
          <a:solidFill>
            <a:srgbClr val="b2b2b2"/>
          </a:solidFill>
          <a:ln w="0">
            <a:noFill/>
          </a:ln>
        </p:spPr>
        <p:style>
          <a:lnRef idx="0"/>
          <a:fillRef idx="0"/>
          <a:effectRef idx="0"/>
          <a:fontRef idx="minor"/>
        </p:style>
        <p:txBody>
          <a:bodyPr lIns="90360" rIns="90360" tIns="44280" bIns="44280" anchor="t">
            <a:normAutofit fontScale="70000" lnSpcReduction="19999"/>
          </a:bodyPr>
          <a:p>
            <a:pPr marL="343080" indent="-3430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Reference</a:t>
            </a: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743040" indent="-285840">
              <a:lnSpc>
                <a:spcPct val="10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148" name=""/>
          <p:cNvSpPr/>
          <p:nvPr/>
        </p:nvSpPr>
        <p:spPr>
          <a:xfrm>
            <a:off x="633960" y="1589040"/>
            <a:ext cx="275688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Fuel Prices (Merchant Period):</a:t>
            </a:r>
            <a:endParaRPr b="0" lang="en-US" sz="1400" strike="noStrike" u="none">
              <a:solidFill>
                <a:srgbClr val="000000"/>
              </a:solidFill>
              <a:effectLst/>
              <a:uFillTx/>
              <a:latin typeface="Times New Roman"/>
            </a:endParaRPr>
          </a:p>
        </p:txBody>
      </p:sp>
      <p:graphicFrame>
        <p:nvGraphicFramePr>
          <p:cNvPr id="149" name=""/>
          <p:cNvGraphicFramePr/>
          <p:nvPr/>
        </p:nvGraphicFramePr>
        <p:xfrm>
          <a:off x="374760" y="2021040"/>
          <a:ext cx="8254800" cy="1601640"/>
        </p:xfrm>
        <a:graphic>
          <a:graphicData uri="http://schemas.openxmlformats.org/presentationml/2006/ole">
            <p:oleObj progId="Word.Document.12" r:id="rId1" spid="">
              <p:embed/>
              <p:pic>
                <p:nvPicPr>
                  <p:cNvPr id="150" name="" descr=""/>
                  <p:cNvPicPr/>
                  <p:nvPr/>
                </p:nvPicPr>
                <p:blipFill>
                  <a:blip r:embed="rId2"/>
                  <a:stretch/>
                </p:blipFill>
                <p:spPr>
                  <a:xfrm>
                    <a:off x="374760" y="2021040"/>
                    <a:ext cx="8254800" cy="1601640"/>
                  </a:xfrm>
                  <a:prstGeom prst="rect">
                    <a:avLst/>
                  </a:prstGeom>
                  <a:noFill/>
                  <a:ln w="28440">
                    <a:solidFill>
                      <a:srgbClr val="0000ff"/>
                    </a:solidFill>
                    <a:miter/>
                  </a:ln>
                </p:spPr>
              </p:pic>
            </p:oleObj>
          </a:graphicData>
        </a:graphic>
      </p:graphicFrame>
      <p:graphicFrame>
        <p:nvGraphicFramePr>
          <p:cNvPr id="151" name=""/>
          <p:cNvGraphicFramePr/>
          <p:nvPr/>
        </p:nvGraphicFramePr>
        <p:xfrm>
          <a:off x="380880" y="4330800"/>
          <a:ext cx="8328240" cy="1041480"/>
        </p:xfrm>
        <a:graphic>
          <a:graphicData uri="http://schemas.openxmlformats.org/presentationml/2006/ole">
            <p:oleObj progId="Word.Document.12" r:id="rId3" spid="">
              <p:embed/>
              <p:pic>
                <p:nvPicPr>
                  <p:cNvPr id="152" name="" descr=""/>
                  <p:cNvPicPr/>
                  <p:nvPr/>
                </p:nvPicPr>
                <p:blipFill>
                  <a:blip r:embed="rId4"/>
                  <a:stretch/>
                </p:blipFill>
                <p:spPr>
                  <a:xfrm>
                    <a:off x="380880" y="4330800"/>
                    <a:ext cx="8328240" cy="1041480"/>
                  </a:xfrm>
                  <a:prstGeom prst="rect">
                    <a:avLst/>
                  </a:prstGeom>
                  <a:noFill/>
                  <a:ln w="28440">
                    <a:solidFill>
                      <a:srgbClr val="0000ff"/>
                    </a:solidFill>
                    <a:miter/>
                  </a:ln>
                </p:spPr>
              </p:pic>
            </p:oleObj>
          </a:graphicData>
        </a:graphic>
      </p:graphicFrame>
      <p:sp>
        <p:nvSpPr>
          <p:cNvPr id="153" name=""/>
          <p:cNvSpPr/>
          <p:nvPr/>
        </p:nvSpPr>
        <p:spPr>
          <a:xfrm>
            <a:off x="543240" y="3697200"/>
            <a:ext cx="13694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T&amp;D Charges:</a:t>
            </a:r>
            <a:endParaRPr b="0" lang="en-US" sz="1400" strike="noStrike" u="none">
              <a:solidFill>
                <a:srgbClr val="000000"/>
              </a:solidFill>
              <a:effectLst/>
              <a:uFillTx/>
              <a:latin typeface="Times New Roman"/>
            </a:endParaRPr>
          </a:p>
        </p:txBody>
      </p:sp>
      <p:sp>
        <p:nvSpPr>
          <p:cNvPr id="154"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Base Case Assumptions</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
          <p:cNvSpPr/>
          <p:nvPr/>
        </p:nvSpPr>
        <p:spPr>
          <a:xfrm>
            <a:off x="466560" y="1217520"/>
            <a:ext cx="4158000" cy="297000"/>
          </a:xfrm>
          <a:prstGeom prst="rect">
            <a:avLst/>
          </a:prstGeom>
          <a:solidFill>
            <a:srgbClr val="b2b2b2"/>
          </a:solidFill>
          <a:ln w="0">
            <a:noFill/>
          </a:ln>
        </p:spPr>
        <p:style>
          <a:lnRef idx="0"/>
          <a:fillRef idx="0"/>
          <a:effectRef idx="0"/>
          <a:fontRef idx="minor"/>
        </p:style>
        <p:txBody>
          <a:bodyPr lIns="90360" rIns="90360" tIns="44280" bIns="44280" anchor="t">
            <a:normAutofit fontScale="70000" lnSpcReduction="19999"/>
          </a:bodyPr>
          <a:p>
            <a:pPr marL="343080" indent="-3430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Assumption</a:t>
            </a: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743040" indent="-285840">
              <a:lnSpc>
                <a:spcPct val="10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156" name=""/>
          <p:cNvSpPr/>
          <p:nvPr/>
        </p:nvSpPr>
        <p:spPr>
          <a:xfrm>
            <a:off x="4738680" y="1208160"/>
            <a:ext cx="4084560" cy="296640"/>
          </a:xfrm>
          <a:prstGeom prst="rect">
            <a:avLst/>
          </a:prstGeom>
          <a:solidFill>
            <a:srgbClr val="b2b2b2"/>
          </a:solidFill>
          <a:ln w="0">
            <a:noFill/>
          </a:ln>
        </p:spPr>
        <p:style>
          <a:lnRef idx="0"/>
          <a:fillRef idx="0"/>
          <a:effectRef idx="0"/>
          <a:fontRef idx="minor"/>
        </p:style>
        <p:txBody>
          <a:bodyPr lIns="90360" rIns="90360" tIns="44280" bIns="44280" anchor="t">
            <a:normAutofit fontScale="70000" lnSpcReduction="19999"/>
          </a:bodyPr>
          <a:p>
            <a:pPr marL="343080" indent="-343080" algn="ct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Reference</a:t>
            </a: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743040" indent="-285840">
              <a:lnSpc>
                <a:spcPct val="10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157" name=""/>
          <p:cNvSpPr/>
          <p:nvPr/>
        </p:nvSpPr>
        <p:spPr>
          <a:xfrm>
            <a:off x="637920" y="1589040"/>
            <a:ext cx="132012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0000"/>
                </a:solidFill>
                <a:effectLst/>
                <a:uFillTx/>
                <a:latin typeface="Arial"/>
              </a:rPr>
              <a:t>Depreciation:</a:t>
            </a:r>
            <a:endParaRPr b="0" lang="en-US" sz="1400" strike="noStrike" u="none">
              <a:solidFill>
                <a:srgbClr val="000000"/>
              </a:solidFill>
              <a:effectLst/>
              <a:uFillTx/>
              <a:latin typeface="Times New Roman"/>
            </a:endParaRPr>
          </a:p>
        </p:txBody>
      </p:sp>
      <p:graphicFrame>
        <p:nvGraphicFramePr>
          <p:cNvPr id="158" name=""/>
          <p:cNvGraphicFramePr/>
          <p:nvPr/>
        </p:nvGraphicFramePr>
        <p:xfrm>
          <a:off x="380880" y="1981080"/>
          <a:ext cx="8229600" cy="2136960"/>
        </p:xfrm>
        <a:graphic>
          <a:graphicData uri="http://schemas.openxmlformats.org/presentationml/2006/ole">
            <p:oleObj progId="Word.Document.12" r:id="rId1" spid="">
              <p:embed/>
              <p:pic>
                <p:nvPicPr>
                  <p:cNvPr id="159" name="" descr=""/>
                  <p:cNvPicPr/>
                  <p:nvPr/>
                </p:nvPicPr>
                <p:blipFill>
                  <a:blip r:embed="rId2"/>
                  <a:stretch/>
                </p:blipFill>
                <p:spPr>
                  <a:xfrm>
                    <a:off x="380880" y="1981080"/>
                    <a:ext cx="8229600" cy="2136960"/>
                  </a:xfrm>
                  <a:prstGeom prst="rect">
                    <a:avLst/>
                  </a:prstGeom>
                  <a:noFill/>
                  <a:ln w="28440">
                    <a:solidFill>
                      <a:srgbClr val="0000ff"/>
                    </a:solidFill>
                    <a:miter/>
                  </a:ln>
                </p:spPr>
              </p:pic>
            </p:oleObj>
          </a:graphicData>
        </a:graphic>
      </p:graphicFrame>
      <p:sp>
        <p:nvSpPr>
          <p:cNvPr id="160"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Base Case Assumptions </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1066680" y="-360"/>
            <a:ext cx="8490240" cy="771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99"/>
                </a:solidFill>
                <a:effectLst/>
                <a:uFillTx/>
                <a:latin typeface="Tahoma"/>
              </a:rPr>
              <a:t>Base Case Operating </a:t>
            </a:r>
            <a:br>
              <a:rPr sz="2800"/>
            </a:br>
            <a:r>
              <a:rPr b="1" lang="en-US" sz="2800" strike="noStrike" u="none">
                <a:solidFill>
                  <a:srgbClr val="000099"/>
                </a:solidFill>
                <a:effectLst/>
                <a:uFillTx/>
                <a:latin typeface="Tahoma"/>
              </a:rPr>
              <a:t>Expenses Assumptions ($USM)</a:t>
            </a:r>
            <a:endParaRPr b="1" lang="en-US" sz="2800" strike="noStrike" u="none">
              <a:solidFill>
                <a:srgbClr val="000099"/>
              </a:solidFill>
              <a:effectLst/>
              <a:uFillTx/>
              <a:latin typeface="Tahoma"/>
            </a:endParaRPr>
          </a:p>
        </p:txBody>
      </p:sp>
      <p:sp>
        <p:nvSpPr>
          <p:cNvPr id="162" name=""/>
          <p:cNvSpPr/>
          <p:nvPr/>
        </p:nvSpPr>
        <p:spPr>
          <a:xfrm>
            <a:off x="1872720" y="6095880"/>
            <a:ext cx="499716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Reference: Enron Mobilization and O&amp;M Estimate - Oct,2000</a:t>
            </a:r>
            <a:endParaRPr b="0" lang="en-US" sz="1400" strike="noStrike" u="none">
              <a:solidFill>
                <a:srgbClr val="000000"/>
              </a:solidFill>
              <a:effectLst/>
              <a:uFillTx/>
              <a:latin typeface="Times New Roman"/>
            </a:endParaRPr>
          </a:p>
        </p:txBody>
      </p:sp>
      <p:graphicFrame>
        <p:nvGraphicFramePr>
          <p:cNvPr id="163" name=""/>
          <p:cNvGraphicFramePr/>
          <p:nvPr/>
        </p:nvGraphicFramePr>
        <p:xfrm>
          <a:off x="1600200" y="1295280"/>
          <a:ext cx="6248520" cy="4132440"/>
        </p:xfrm>
        <a:graphic>
          <a:graphicData uri="http://schemas.openxmlformats.org/presentationml/2006/ole">
            <p:oleObj progId="Excel.Sheet.12" r:id="rId1" spid="">
              <p:embed/>
              <p:pic>
                <p:nvPicPr>
                  <p:cNvPr id="164" name="" descr=""/>
                  <p:cNvPicPr/>
                  <p:nvPr/>
                </p:nvPicPr>
                <p:blipFill>
                  <a:blip r:embed="rId2"/>
                  <a:stretch/>
                </p:blipFill>
                <p:spPr>
                  <a:xfrm>
                    <a:off x="1600200" y="1295280"/>
                    <a:ext cx="6248520" cy="4132440"/>
                  </a:xfrm>
                  <a:prstGeom prst="rect">
                    <a:avLst/>
                  </a:prstGeom>
                  <a:noFill/>
                  <a:ln w="28440">
                    <a:solidFill>
                      <a:srgbClr val="3333cc"/>
                    </a:solidFill>
                    <a:miter/>
                  </a:ln>
                </p:spPr>
              </p:pic>
            </p:oleObj>
          </a:graphicData>
        </a:graphic>
      </p:graphicFrame>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1218960" y="-360"/>
            <a:ext cx="8489880" cy="771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99"/>
                </a:solidFill>
                <a:effectLst/>
                <a:uFillTx/>
                <a:latin typeface="Tahoma"/>
              </a:rPr>
              <a:t>Tax Assumptions</a:t>
            </a:r>
            <a:endParaRPr b="1" lang="en-US" sz="2800" strike="noStrike" u="none">
              <a:solidFill>
                <a:srgbClr val="000099"/>
              </a:solidFill>
              <a:effectLst/>
              <a:uFillTx/>
              <a:latin typeface="Tahoma"/>
            </a:endParaRPr>
          </a:p>
        </p:txBody>
      </p:sp>
      <p:graphicFrame>
        <p:nvGraphicFramePr>
          <p:cNvPr id="166" name=""/>
          <p:cNvGraphicFramePr/>
          <p:nvPr/>
        </p:nvGraphicFramePr>
        <p:xfrm>
          <a:off x="609480" y="1320840"/>
          <a:ext cx="7850160" cy="2523960"/>
        </p:xfrm>
        <a:graphic>
          <a:graphicData uri="http://schemas.openxmlformats.org/presentationml/2006/ole">
            <p:oleObj progId="Excel.Sheet.12" r:id="rId1" spid="">
              <p:embed/>
              <p:pic>
                <p:nvPicPr>
                  <p:cNvPr id="167" name="" descr=""/>
                  <p:cNvPicPr/>
                  <p:nvPr/>
                </p:nvPicPr>
                <p:blipFill>
                  <a:blip r:embed="rId2"/>
                  <a:stretch/>
                </p:blipFill>
                <p:spPr>
                  <a:xfrm>
                    <a:off x="609480" y="1320840"/>
                    <a:ext cx="7850160" cy="2523960"/>
                  </a:xfrm>
                  <a:prstGeom prst="rect">
                    <a:avLst/>
                  </a:prstGeom>
                  <a:noFill/>
                  <a:ln w="28440">
                    <a:solidFill>
                      <a:srgbClr val="0000ff"/>
                    </a:solidFill>
                    <a:miter/>
                  </a:ln>
                </p:spPr>
              </p:pic>
            </p:oleObj>
          </a:graphicData>
        </a:graphic>
      </p:graphicFrame>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Project Costs (US$MMs)</a:t>
            </a:r>
            <a:endParaRPr b="1" lang="en-US" sz="3600" strike="noStrike" u="none">
              <a:solidFill>
                <a:srgbClr val="000099"/>
              </a:solidFill>
              <a:effectLst/>
              <a:uFillTx/>
              <a:latin typeface="Tahoma"/>
            </a:endParaRPr>
          </a:p>
        </p:txBody>
      </p:sp>
      <p:graphicFrame>
        <p:nvGraphicFramePr>
          <p:cNvPr id="169" name=""/>
          <p:cNvGraphicFramePr/>
          <p:nvPr/>
        </p:nvGraphicFramePr>
        <p:xfrm>
          <a:off x="2133720" y="1371600"/>
          <a:ext cx="4876560" cy="2590920"/>
        </p:xfrm>
        <a:graphic>
          <a:graphicData uri="http://schemas.openxmlformats.org/presentationml/2006/ole">
            <p:oleObj progId="Excel.Sheet.12" r:id="rId1" spid="">
              <p:embed/>
              <p:pic>
                <p:nvPicPr>
                  <p:cNvPr id="170" name="" descr=""/>
                  <p:cNvPicPr/>
                  <p:nvPr/>
                </p:nvPicPr>
                <p:blipFill>
                  <a:blip r:embed="rId2"/>
                  <a:stretch/>
                </p:blipFill>
                <p:spPr>
                  <a:xfrm>
                    <a:off x="2133720" y="1371600"/>
                    <a:ext cx="4876560" cy="2590920"/>
                  </a:xfrm>
                  <a:prstGeom prst="rect">
                    <a:avLst/>
                  </a:prstGeom>
                  <a:noFill/>
                  <a:ln w="28440">
                    <a:solidFill>
                      <a:srgbClr val="0000ff"/>
                    </a:solidFill>
                    <a:miter/>
                  </a:ln>
                </p:spPr>
              </p:pic>
            </p:oleObj>
          </a:graphicData>
        </a:graphic>
      </p:graphicFrame>
      <p:sp>
        <p:nvSpPr>
          <p:cNvPr id="171" name=""/>
          <p:cNvSpPr/>
          <p:nvPr/>
        </p:nvSpPr>
        <p:spPr>
          <a:xfrm>
            <a:off x="2133720" y="2620800"/>
            <a:ext cx="60948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(1)</a:t>
            </a:r>
            <a:endParaRPr b="0" lang="en-US" sz="9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99"/>
                </a:solidFill>
                <a:effectLst/>
                <a:uFillTx/>
                <a:latin typeface="Tahoma"/>
              </a:rPr>
              <a:t>Agenda</a:t>
            </a:r>
            <a:endParaRPr b="1" lang="en-US" sz="3600" strike="noStrike" u="none">
              <a:solidFill>
                <a:srgbClr val="000099"/>
              </a:solidFill>
              <a:effectLst/>
              <a:uFillTx/>
              <a:latin typeface="Tahoma"/>
            </a:endParaRPr>
          </a:p>
        </p:txBody>
      </p:sp>
      <p:sp>
        <p:nvSpPr>
          <p:cNvPr id="19"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fontScale="92500" lnSpcReduction="9999"/>
          </a:bodyPr>
          <a:p>
            <a:pPr marL="343080" indent="-343080">
              <a:spcBef>
                <a:spcPts val="601"/>
              </a:spcBef>
              <a:spcAft>
                <a:spcPts val="300"/>
              </a:spcAft>
              <a:buNone/>
              <a:tabLst>
                <a:tab algn="l" pos="0"/>
                <a:tab algn="l" pos="6119640"/>
                <a:tab algn="l" pos="6400800"/>
                <a:tab algn="l" pos="7315200"/>
                <a:tab algn="l" pos="8229600"/>
                <a:tab algn="l" pos="9144000"/>
                <a:tab algn="l" pos="10058400"/>
              </a:tabLst>
            </a:pPr>
            <a:r>
              <a:rPr b="1" lang="en-US" sz="1200" strike="noStrike" u="sng">
                <a:solidFill>
                  <a:srgbClr val="000000"/>
                </a:solidFill>
                <a:effectLst/>
                <a:uFillTx/>
                <a:latin typeface="Arial"/>
              </a:rPr>
              <a:t>Day 1 (cont’d) - Thursday March 1, 2001</a:t>
            </a:r>
            <a:r>
              <a:rPr b="1" lang="en-US" sz="1200" strike="noStrike" u="sng">
                <a:solidFill>
                  <a:srgbClr val="000000"/>
                </a:solidFill>
                <a:effectLst/>
                <a:uFillTx/>
                <a:latin typeface="Arial"/>
              </a:rPr>
              <a:t>	</a:t>
            </a:r>
            <a:r>
              <a:rPr b="1" lang="en-US" sz="1200" strike="noStrike" u="sng">
                <a:solidFill>
                  <a:srgbClr val="000000"/>
                </a:solidFill>
                <a:effectLst/>
                <a:uFillTx/>
                <a:latin typeface="Arial"/>
              </a:rPr>
              <a:t>Time</a:t>
            </a:r>
            <a:endParaRPr b="0" lang="en-US" sz="1200" strike="noStrike" u="none">
              <a:solidFill>
                <a:srgbClr val="000000"/>
              </a:solidFill>
              <a:effectLst/>
              <a:uFillTx/>
              <a:latin typeface="Arial"/>
            </a:endParaRPr>
          </a:p>
          <a:p>
            <a:pPr marL="343080" indent="-343080">
              <a:spcBef>
                <a:spcPts val="601"/>
              </a:spcBef>
              <a:spcAft>
                <a:spcPts val="300"/>
              </a:spcAft>
              <a:buNone/>
              <a:tabLst>
                <a:tab algn="l" pos="0"/>
                <a:tab algn="l" pos="611964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V.</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KEY CONTRACTS AND HIGHLIGHTS</a:t>
            </a:r>
            <a:r>
              <a:rPr b="1"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a:p>
            <a:pPr lvl="1" marL="743040" indent="-285840">
              <a:spcBef>
                <a:spcPts val="601"/>
              </a:spcBef>
              <a:spcAft>
                <a:spcPts val="300"/>
              </a:spcAft>
              <a:buNone/>
              <a:tabLst>
                <a:tab algn="l" pos="0"/>
                <a:tab algn="l" pos="6119640"/>
                <a:tab algn="l" pos="6400800"/>
                <a:tab algn="l" pos="7315200"/>
                <a:tab algn="l" pos="8229600"/>
                <a:tab algn="l" pos="9144000"/>
                <a:tab algn="l" pos="10058400"/>
              </a:tabLst>
            </a:pPr>
            <a:r>
              <a:rPr b="1" i="1" lang="en-US" sz="1200" strike="noStrike" u="none">
                <a:solidFill>
                  <a:srgbClr val="000000"/>
                </a:solidFill>
                <a:effectLst/>
                <a:uFillTx/>
                <a:latin typeface="Arial"/>
                <a:ea typeface="Times New Roman"/>
              </a:rPr>
              <a:t>A.</a:t>
            </a:r>
            <a:r>
              <a:rPr b="1" i="1" lang="en-US" sz="1200" strike="noStrike" u="none">
                <a:solidFill>
                  <a:srgbClr val="000000"/>
                </a:solidFill>
                <a:effectLst/>
                <a:uFillTx/>
                <a:latin typeface="Arial"/>
                <a:ea typeface="Times New Roman"/>
              </a:rPr>
              <a:t>	</a:t>
            </a:r>
            <a:r>
              <a:rPr b="1" i="1" lang="en-US" sz="1200" strike="noStrike" u="none">
                <a:solidFill>
                  <a:srgbClr val="000000"/>
                </a:solidFill>
                <a:effectLst/>
                <a:uFillTx/>
                <a:latin typeface="Arial"/>
              </a:rPr>
              <a:t>CONSORTIUM AGREEMENT </a:t>
            </a:r>
            <a:r>
              <a:rPr b="1" lang="en-US" sz="1200" strike="noStrike" u="none">
                <a:solidFill>
                  <a:srgbClr val="000000"/>
                </a:solidFill>
                <a:effectLst/>
                <a:uFillTx/>
                <a:latin typeface="Arial"/>
              </a:rPr>
              <a:t>(Brian Bradshaw)</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12:30 - 1:30</a:t>
            </a:r>
            <a:endParaRPr b="0" lang="en-US" sz="1200" strike="noStrike" u="none">
              <a:solidFill>
                <a:srgbClr val="000000"/>
              </a:solidFill>
              <a:effectLst/>
              <a:uFillTx/>
              <a:latin typeface="Arial"/>
            </a:endParaRPr>
          </a:p>
          <a:p>
            <a:pPr lvl="1" marL="743040" indent="-285840">
              <a:spcBef>
                <a:spcPts val="601"/>
              </a:spcBef>
              <a:spcAft>
                <a:spcPts val="300"/>
              </a:spcAft>
              <a:buNone/>
              <a:tabLst>
                <a:tab algn="l" pos="0"/>
                <a:tab algn="l" pos="6119640"/>
                <a:tab algn="l" pos="6400800"/>
                <a:tab algn="l" pos="7315200"/>
                <a:tab algn="l" pos="8229600"/>
                <a:tab algn="l" pos="9144000"/>
                <a:tab algn="l" pos="10058400"/>
              </a:tabLst>
            </a:pPr>
            <a:r>
              <a:rPr b="1" i="1" lang="en-US" sz="1200" strike="noStrike" u="none">
                <a:solidFill>
                  <a:srgbClr val="000000"/>
                </a:solidFill>
                <a:effectLst/>
                <a:uFillTx/>
                <a:latin typeface="Arial"/>
                <a:ea typeface="Times New Roman"/>
              </a:rPr>
              <a:t>B.</a:t>
            </a:r>
            <a:r>
              <a:rPr b="1" i="1" lang="en-US" sz="1200" strike="noStrike" u="none">
                <a:solidFill>
                  <a:srgbClr val="000000"/>
                </a:solidFill>
                <a:effectLst/>
                <a:uFillTx/>
                <a:latin typeface="Arial"/>
                <a:ea typeface="Times New Roman"/>
              </a:rPr>
              <a:t>	</a:t>
            </a:r>
            <a:r>
              <a:rPr b="1" i="1" lang="en-US" sz="1200" strike="noStrike" u="none">
                <a:solidFill>
                  <a:srgbClr val="000000"/>
                </a:solidFill>
                <a:effectLst/>
                <a:uFillTx/>
                <a:latin typeface="Arial"/>
              </a:rPr>
              <a:t>EPC </a:t>
            </a:r>
            <a:r>
              <a:rPr b="1" lang="en-US" sz="1200" strike="noStrike" u="none">
                <a:solidFill>
                  <a:srgbClr val="000000"/>
                </a:solidFill>
                <a:effectLst/>
                <a:uFillTx/>
                <a:latin typeface="Arial"/>
              </a:rPr>
              <a:t>(John Ayres)</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1:30 - 2:30</a:t>
            </a:r>
            <a:endParaRPr b="0" lang="en-US" sz="1200" strike="noStrike" u="none">
              <a:solidFill>
                <a:srgbClr val="000000"/>
              </a:solidFill>
              <a:effectLst/>
              <a:uFillTx/>
              <a:latin typeface="Arial"/>
            </a:endParaRPr>
          </a:p>
          <a:p>
            <a:pPr lvl="2" marL="1085760" indent="-228600">
              <a:spcBef>
                <a:spcPts val="601"/>
              </a:spcBef>
              <a:spcAft>
                <a:spcPts val="300"/>
              </a:spcAft>
              <a:buNone/>
              <a:tabLst>
                <a:tab algn="l" pos="0"/>
                <a:tab algn="l" pos="611964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1.</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PERFORMANCE TESTING</a:t>
            </a:r>
            <a:endParaRPr b="0" lang="en-US" sz="1200" strike="noStrike" u="none">
              <a:solidFill>
                <a:srgbClr val="000000"/>
              </a:solidFill>
              <a:effectLst/>
              <a:uFillTx/>
              <a:latin typeface="Arial"/>
            </a:endParaRPr>
          </a:p>
          <a:p>
            <a:pPr lvl="2" marL="1085760" indent="-228600">
              <a:spcBef>
                <a:spcPts val="601"/>
              </a:spcBef>
              <a:spcAft>
                <a:spcPts val="300"/>
              </a:spcAft>
              <a:buNone/>
              <a:tabLst>
                <a:tab algn="l" pos="0"/>
                <a:tab algn="l" pos="611964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2.</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TRANSITION TO OPERATIONS</a:t>
            </a:r>
            <a:endParaRPr b="0" lang="en-US" sz="1200" strike="noStrike" u="none">
              <a:solidFill>
                <a:srgbClr val="000000"/>
              </a:solidFill>
              <a:effectLst/>
              <a:uFillTx/>
              <a:latin typeface="Arial"/>
            </a:endParaRPr>
          </a:p>
          <a:p>
            <a:pPr lvl="2" marL="1085760" indent="-228600">
              <a:spcBef>
                <a:spcPts val="601"/>
              </a:spcBef>
              <a:spcAft>
                <a:spcPts val="300"/>
              </a:spcAft>
              <a:buNone/>
              <a:tabLst>
                <a:tab algn="l" pos="0"/>
                <a:tab algn="l" pos="611964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3.</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SCHEDULE &amp; MILESTONES</a:t>
            </a:r>
            <a:endParaRPr b="0" lang="en-US" sz="1200" strike="noStrike" u="none">
              <a:solidFill>
                <a:srgbClr val="000000"/>
              </a:solidFill>
              <a:effectLst/>
              <a:uFillTx/>
              <a:latin typeface="Arial"/>
            </a:endParaRPr>
          </a:p>
          <a:p>
            <a:pPr marL="343080" indent="-343080">
              <a:spcBef>
                <a:spcPts val="601"/>
              </a:spcBef>
              <a:spcAft>
                <a:spcPts val="300"/>
              </a:spcAft>
              <a:buNone/>
              <a:tabLst>
                <a:tab algn="l" pos="0"/>
                <a:tab algn="l" pos="6119640"/>
                <a:tab algn="l" pos="6400800"/>
                <a:tab algn="l" pos="7315200"/>
                <a:tab algn="l" pos="8229600"/>
                <a:tab algn="l" pos="9144000"/>
                <a:tab algn="l" pos="10058400"/>
              </a:tabLst>
            </a:pPr>
            <a:r>
              <a:rPr b="1" lang="en-US" sz="1200" strike="noStrike" u="none">
                <a:solidFill>
                  <a:srgbClr val="000000"/>
                </a:solidFill>
                <a:effectLst/>
                <a:uFillTx/>
                <a:latin typeface="Arial"/>
              </a:rPr>
              <a:t>Break</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2:30 - 2:45</a:t>
            </a:r>
            <a:endParaRPr b="0" lang="en-US" sz="1200" strike="noStrike" u="none">
              <a:solidFill>
                <a:srgbClr val="000000"/>
              </a:solidFill>
              <a:effectLst/>
              <a:uFillTx/>
              <a:latin typeface="Arial"/>
            </a:endParaRPr>
          </a:p>
          <a:p>
            <a:pPr lvl="1" marL="743040" indent="-285840">
              <a:spcBef>
                <a:spcPts val="601"/>
              </a:spcBef>
              <a:spcAft>
                <a:spcPts val="300"/>
              </a:spcAft>
              <a:buNone/>
              <a:tabLst>
                <a:tab algn="l" pos="0"/>
                <a:tab algn="l" pos="6119640"/>
                <a:tab algn="l" pos="6400800"/>
                <a:tab algn="l" pos="7315200"/>
                <a:tab algn="l" pos="8229600"/>
                <a:tab algn="l" pos="9144000"/>
                <a:tab algn="l" pos="10058400"/>
              </a:tabLst>
            </a:pPr>
            <a:r>
              <a:rPr b="1" i="1" lang="en-US" sz="1200" strike="noStrike" u="none">
                <a:solidFill>
                  <a:srgbClr val="000000"/>
                </a:solidFill>
                <a:effectLst/>
                <a:uFillTx/>
                <a:latin typeface="Arial"/>
                <a:ea typeface="Times New Roman"/>
              </a:rPr>
              <a:t>C.</a:t>
            </a:r>
            <a:r>
              <a:rPr b="1" i="1" lang="en-US" sz="1200" strike="noStrike" u="none">
                <a:solidFill>
                  <a:srgbClr val="000000"/>
                </a:solidFill>
                <a:effectLst/>
                <a:uFillTx/>
                <a:latin typeface="Arial"/>
                <a:ea typeface="Times New Roman"/>
              </a:rPr>
              <a:t>	</a:t>
            </a:r>
            <a:r>
              <a:rPr b="1" i="1" lang="en-US" sz="1200" strike="noStrike" u="none">
                <a:solidFill>
                  <a:srgbClr val="000000"/>
                </a:solidFill>
                <a:effectLst/>
                <a:uFillTx/>
                <a:latin typeface="Arial"/>
              </a:rPr>
              <a:t>ECE &amp; MAE CONTRACTS </a:t>
            </a:r>
            <a:r>
              <a:rPr b="1" lang="en-US" sz="1200" strike="noStrike" u="none">
                <a:solidFill>
                  <a:srgbClr val="000000"/>
                </a:solidFill>
                <a:effectLst/>
                <a:uFillTx/>
                <a:latin typeface="Arial"/>
              </a:rPr>
              <a:t>(Luis Maurer)</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2:45 - 3:30</a:t>
            </a:r>
            <a:endParaRPr b="0" lang="en-US" sz="1200" strike="noStrike" u="none">
              <a:solidFill>
                <a:srgbClr val="000000"/>
              </a:solidFill>
              <a:effectLst/>
              <a:uFillTx/>
              <a:latin typeface="Arial"/>
            </a:endParaRPr>
          </a:p>
          <a:p>
            <a:pPr lvl="1" marL="743040" indent="-285840">
              <a:spcBef>
                <a:spcPts val="601"/>
              </a:spcBef>
              <a:spcAft>
                <a:spcPts val="300"/>
              </a:spcAft>
              <a:buNone/>
              <a:tabLst>
                <a:tab algn="l" pos="0"/>
                <a:tab algn="l" pos="6119640"/>
                <a:tab algn="l" pos="6400800"/>
                <a:tab algn="l" pos="7315200"/>
                <a:tab algn="l" pos="8229600"/>
                <a:tab algn="l" pos="9144000"/>
                <a:tab algn="l" pos="10058400"/>
              </a:tabLst>
            </a:pPr>
            <a:r>
              <a:rPr b="1" i="1" lang="en-US" sz="1200" strike="noStrike" u="none">
                <a:solidFill>
                  <a:srgbClr val="000000"/>
                </a:solidFill>
                <a:effectLst/>
                <a:uFillTx/>
                <a:latin typeface="Arial"/>
                <a:ea typeface="Times New Roman"/>
              </a:rPr>
              <a:t>D.</a:t>
            </a:r>
            <a:r>
              <a:rPr b="1" i="1" lang="en-US" sz="1200" strike="noStrike" u="none">
                <a:solidFill>
                  <a:srgbClr val="000000"/>
                </a:solidFill>
                <a:effectLst/>
                <a:uFillTx/>
                <a:latin typeface="Arial"/>
                <a:ea typeface="Times New Roman"/>
              </a:rPr>
              <a:t>	</a:t>
            </a:r>
            <a:r>
              <a:rPr b="1" i="1" lang="en-US" sz="1200" strike="noStrike" u="none">
                <a:solidFill>
                  <a:srgbClr val="000000"/>
                </a:solidFill>
                <a:effectLst/>
                <a:uFillTx/>
                <a:latin typeface="Arial"/>
              </a:rPr>
              <a:t>SHARED FACILITIES </a:t>
            </a:r>
            <a:r>
              <a:rPr b="1" lang="en-US" sz="1200" strike="noStrike" u="none">
                <a:solidFill>
                  <a:srgbClr val="000000"/>
                </a:solidFill>
                <a:effectLst/>
                <a:uFillTx/>
                <a:latin typeface="Arial"/>
              </a:rPr>
              <a:t>(Luis Watanabe)</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3:30 - 3:45</a:t>
            </a:r>
            <a:endParaRPr b="0" lang="en-US" sz="1200" strike="noStrike" u="none">
              <a:solidFill>
                <a:srgbClr val="000000"/>
              </a:solidFill>
              <a:effectLst/>
              <a:uFillTx/>
              <a:latin typeface="Arial"/>
            </a:endParaRPr>
          </a:p>
          <a:p>
            <a:pPr lvl="1" marL="743040" indent="-285840">
              <a:spcBef>
                <a:spcPts val="601"/>
              </a:spcBef>
              <a:spcAft>
                <a:spcPts val="300"/>
              </a:spcAft>
              <a:buNone/>
              <a:tabLst>
                <a:tab algn="l" pos="0"/>
                <a:tab algn="l" pos="6119640"/>
                <a:tab algn="l" pos="6400800"/>
                <a:tab algn="l" pos="7315200"/>
                <a:tab algn="l" pos="8229600"/>
                <a:tab algn="l" pos="9144000"/>
                <a:tab algn="l" pos="10058400"/>
              </a:tabLst>
            </a:pPr>
            <a:r>
              <a:rPr b="1" i="1" lang="en-US" sz="1200" strike="noStrike" u="none">
                <a:solidFill>
                  <a:srgbClr val="000000"/>
                </a:solidFill>
                <a:effectLst/>
                <a:uFillTx/>
                <a:latin typeface="Arial"/>
                <a:ea typeface="Times New Roman"/>
              </a:rPr>
              <a:t>E.</a:t>
            </a:r>
            <a:r>
              <a:rPr b="1" i="1" lang="en-US" sz="1200" strike="noStrike" u="none">
                <a:solidFill>
                  <a:srgbClr val="000000"/>
                </a:solidFill>
                <a:effectLst/>
                <a:uFillTx/>
                <a:latin typeface="Arial"/>
                <a:ea typeface="Times New Roman"/>
              </a:rPr>
              <a:t>	</a:t>
            </a:r>
            <a:r>
              <a:rPr b="1" i="1" lang="en-US" sz="1200" strike="noStrike" u="none">
                <a:solidFill>
                  <a:srgbClr val="000000"/>
                </a:solidFill>
                <a:effectLst/>
                <a:uFillTx/>
                <a:latin typeface="Arial"/>
              </a:rPr>
              <a:t>GAS SUPPLY &amp; CEG L.D. CONTRACT   </a:t>
            </a:r>
            <a:r>
              <a:rPr b="1" lang="en-US" sz="1200" strike="noStrike" u="none">
                <a:solidFill>
                  <a:srgbClr val="000000"/>
                </a:solidFill>
                <a:effectLst/>
                <a:uFillTx/>
                <a:latin typeface="Arial"/>
              </a:rPr>
              <a:t>(Brian Bradshaw, Luis Watanabe)</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3:45 - 4:15</a:t>
            </a:r>
            <a:endParaRPr b="0" lang="en-US" sz="1200" strike="noStrike" u="none">
              <a:solidFill>
                <a:srgbClr val="000000"/>
              </a:solidFill>
              <a:effectLst/>
              <a:uFillTx/>
              <a:latin typeface="Arial"/>
            </a:endParaRPr>
          </a:p>
          <a:p>
            <a:pPr marL="343080" indent="-343080">
              <a:spcBef>
                <a:spcPts val="601"/>
              </a:spcBef>
              <a:spcAft>
                <a:spcPts val="300"/>
              </a:spcAft>
              <a:buNone/>
              <a:tabLst>
                <a:tab algn="l" pos="0"/>
                <a:tab algn="l" pos="611964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VI.</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ENVIRONMENTAL &amp; PERMITTING  (Robert Moss)</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4:15 - 5:15</a:t>
            </a:r>
            <a:endParaRPr b="0" lang="en-US" sz="1200" strike="noStrike" u="none">
              <a:solidFill>
                <a:srgbClr val="000000"/>
              </a:solidFill>
              <a:effectLst/>
              <a:uFillTx/>
              <a:latin typeface="Arial"/>
            </a:endParaRPr>
          </a:p>
          <a:p>
            <a:pPr marL="343080" indent="-343080">
              <a:spcBef>
                <a:spcPts val="601"/>
              </a:spcBef>
              <a:spcAft>
                <a:spcPts val="300"/>
              </a:spcAft>
              <a:buNone/>
              <a:tabLst>
                <a:tab algn="l" pos="0"/>
                <a:tab algn="l" pos="6119640"/>
                <a:tab algn="l" pos="6400800"/>
                <a:tab algn="l" pos="7315200"/>
                <a:tab algn="l" pos="8229600"/>
                <a:tab algn="l" pos="9144000"/>
                <a:tab algn="l" pos="10058400"/>
              </a:tabLst>
            </a:pPr>
            <a:r>
              <a:rPr b="1" lang="en-US" sz="1200" strike="noStrike" u="none">
                <a:solidFill>
                  <a:srgbClr val="000000"/>
                </a:solidFill>
                <a:effectLst/>
                <a:uFillTx/>
                <a:latin typeface="Arial"/>
              </a:rPr>
              <a:t>Break</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5:15 - 5:30</a:t>
            </a:r>
            <a:endParaRPr b="0" lang="en-US" sz="1200" strike="noStrike" u="none">
              <a:solidFill>
                <a:srgbClr val="000000"/>
              </a:solidFill>
              <a:effectLst/>
              <a:uFillTx/>
              <a:latin typeface="Arial"/>
            </a:endParaRPr>
          </a:p>
          <a:p>
            <a:pPr marL="343080" indent="-343080">
              <a:spcBef>
                <a:spcPts val="601"/>
              </a:spcBef>
              <a:spcAft>
                <a:spcPts val="300"/>
              </a:spcAft>
              <a:buNone/>
              <a:tabLst>
                <a:tab algn="l" pos="0"/>
                <a:tab algn="l" pos="611964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VII.</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DISCUSSION OF APRIL 1, 2001 SITE VISIT</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5:30 - 6:30</a:t>
            </a:r>
            <a:endParaRPr b="0" lang="en-US" sz="1200" strike="noStrike" u="none">
              <a:solidFill>
                <a:srgbClr val="000000"/>
              </a:solidFill>
              <a:effectLst/>
              <a:uFillTx/>
              <a:latin typeface="Arial"/>
            </a:endParaRPr>
          </a:p>
          <a:p>
            <a:pPr marL="343080" indent="-343080">
              <a:spcBef>
                <a:spcPts val="601"/>
              </a:spcBef>
              <a:spcAft>
                <a:spcPts val="300"/>
              </a:spcAft>
              <a:buNone/>
              <a:tabLst>
                <a:tab algn="l" pos="0"/>
                <a:tab algn="l" pos="6119640"/>
                <a:tab algn="l" pos="6400800"/>
                <a:tab algn="l" pos="7315200"/>
                <a:tab algn="l" pos="8229600"/>
                <a:tab algn="l" pos="9144000"/>
                <a:tab algn="l" pos="10058400"/>
              </a:tabLst>
            </a:pPr>
            <a:r>
              <a:rPr b="1" lang="en-US" sz="1200" strike="noStrike" u="sng">
                <a:solidFill>
                  <a:srgbClr val="000000"/>
                </a:solidFill>
                <a:effectLst/>
                <a:uFillTx/>
                <a:latin typeface="Arial"/>
              </a:rPr>
              <a:t>DAY 2 – Friday March 2, 2001</a:t>
            </a:r>
            <a:endParaRPr b="0" lang="en-US" sz="1200" strike="noStrike" u="none">
              <a:solidFill>
                <a:srgbClr val="000000"/>
              </a:solidFill>
              <a:effectLst/>
              <a:uFillTx/>
              <a:latin typeface="Arial"/>
            </a:endParaRPr>
          </a:p>
          <a:p>
            <a:pPr marL="343080" indent="-343080">
              <a:spcBef>
                <a:spcPts val="601"/>
              </a:spcBef>
              <a:buNone/>
              <a:tabLst>
                <a:tab algn="l" pos="0"/>
                <a:tab algn="l" pos="611964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I.</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DETAILED MODEL REVIEW (morning session with OPIC and Enron)</a:t>
            </a:r>
            <a:endParaRPr b="0" lang="en-US" sz="1200" strike="noStrike" u="none">
              <a:solidFill>
                <a:srgbClr val="000000"/>
              </a:solidFill>
              <a:effectLst/>
              <a:uFillTx/>
              <a:latin typeface="Arial"/>
            </a:endParaRPr>
          </a:p>
          <a:p>
            <a:pPr marL="343080" indent="-343080">
              <a:spcBef>
                <a:spcPts val="601"/>
              </a:spcBef>
              <a:spcAft>
                <a:spcPts val="300"/>
              </a:spcAft>
              <a:buNone/>
              <a:tabLst>
                <a:tab algn="l" pos="0"/>
                <a:tab algn="l" pos="611964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II.</a:t>
            </a:r>
            <a:r>
              <a:rPr b="1" lang="en-US" sz="1200" strike="noStrike" u="none">
                <a:solidFill>
                  <a:srgbClr val="000000"/>
                </a:solidFill>
                <a:effectLst/>
                <a:uFillTx/>
                <a:latin typeface="Arial"/>
                <a:ea typeface="Times New Roman"/>
              </a:rPr>
              <a:t>	</a:t>
            </a:r>
            <a:r>
              <a:rPr b="1" lang="en-US" sz="1200" strike="noStrike" u="none">
                <a:solidFill>
                  <a:srgbClr val="000000"/>
                </a:solidFill>
                <a:effectLst/>
                <a:uFillTx/>
                <a:latin typeface="Arial"/>
              </a:rPr>
              <a:t>SEPARATE LEGAL DISCUSSION WITH OPIC</a:t>
            </a:r>
            <a:endParaRPr b="0" lang="en-US" sz="1200" strike="noStrike" u="none">
              <a:solidFill>
                <a:srgbClr val="000000"/>
              </a:solidFill>
              <a:effectLst/>
              <a:uFillTx/>
              <a:latin typeface="Arial"/>
            </a:endParaRPr>
          </a:p>
          <a:p>
            <a:pPr marL="343080" indent="0">
              <a:spcBef>
                <a:spcPts val="300"/>
              </a:spcBef>
              <a:buNone/>
              <a:tabLst>
                <a:tab algn="l" pos="611964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99"/>
                </a:solidFill>
                <a:effectLst/>
                <a:uFillTx/>
                <a:latin typeface="Tahoma"/>
              </a:rPr>
              <a:t>Base Case Financing Assumptions </a:t>
            </a:r>
            <a:endParaRPr b="1" lang="en-US" sz="2800" strike="noStrike" u="none">
              <a:solidFill>
                <a:srgbClr val="000099"/>
              </a:solidFill>
              <a:effectLst/>
              <a:uFillTx/>
              <a:latin typeface="Tahoma"/>
            </a:endParaRPr>
          </a:p>
        </p:txBody>
      </p:sp>
      <p:graphicFrame>
        <p:nvGraphicFramePr>
          <p:cNvPr id="173" name=""/>
          <p:cNvGraphicFramePr/>
          <p:nvPr/>
        </p:nvGraphicFramePr>
        <p:xfrm>
          <a:off x="2209680" y="1143000"/>
          <a:ext cx="4789440" cy="833400"/>
        </p:xfrm>
        <a:graphic>
          <a:graphicData uri="http://schemas.openxmlformats.org/presentationml/2006/ole">
            <p:oleObj progId="Excel.Sheet.12" r:id="rId1" spid="">
              <p:embed/>
              <p:pic>
                <p:nvPicPr>
                  <p:cNvPr id="174" name="" descr=""/>
                  <p:cNvPicPr/>
                  <p:nvPr/>
                </p:nvPicPr>
                <p:blipFill>
                  <a:blip r:embed="rId2"/>
                  <a:stretch/>
                </p:blipFill>
                <p:spPr>
                  <a:xfrm>
                    <a:off x="2209680" y="1143000"/>
                    <a:ext cx="4789440" cy="833400"/>
                  </a:xfrm>
                  <a:prstGeom prst="rect">
                    <a:avLst/>
                  </a:prstGeom>
                  <a:noFill/>
                  <a:ln w="28440">
                    <a:solidFill>
                      <a:srgbClr val="0000ff"/>
                    </a:solidFill>
                    <a:miter/>
                  </a:ln>
                </p:spPr>
              </p:pic>
            </p:oleObj>
          </a:graphicData>
        </a:graphic>
      </p:graphicFrame>
      <p:graphicFrame>
        <p:nvGraphicFramePr>
          <p:cNvPr id="175" name=""/>
          <p:cNvGraphicFramePr/>
          <p:nvPr/>
        </p:nvGraphicFramePr>
        <p:xfrm>
          <a:off x="2209680" y="2057400"/>
          <a:ext cx="4789440" cy="1793880"/>
        </p:xfrm>
        <a:graphic>
          <a:graphicData uri="http://schemas.openxmlformats.org/presentationml/2006/ole">
            <p:oleObj progId="Excel.Sheet.12" r:id="rId3" spid="">
              <p:embed/>
              <p:pic>
                <p:nvPicPr>
                  <p:cNvPr id="176" name="" descr=""/>
                  <p:cNvPicPr/>
                  <p:nvPr/>
                </p:nvPicPr>
                <p:blipFill>
                  <a:blip r:embed="rId4"/>
                  <a:stretch/>
                </p:blipFill>
                <p:spPr>
                  <a:xfrm>
                    <a:off x="2209680" y="2057400"/>
                    <a:ext cx="4789440" cy="1793880"/>
                  </a:xfrm>
                  <a:prstGeom prst="rect">
                    <a:avLst/>
                  </a:prstGeom>
                  <a:noFill/>
                  <a:ln w="28440">
                    <a:solidFill>
                      <a:srgbClr val="0000ff"/>
                    </a:solidFill>
                    <a:miter/>
                  </a:ln>
                </p:spPr>
              </p:pic>
            </p:oleObj>
          </a:graphicData>
        </a:graphic>
      </p:graphicFrame>
      <p:sp>
        <p:nvSpPr>
          <p:cNvPr id="177" name=""/>
          <p:cNvSpPr/>
          <p:nvPr/>
        </p:nvSpPr>
        <p:spPr>
          <a:xfrm>
            <a:off x="2209680" y="3962520"/>
            <a:ext cx="4800600" cy="2124360"/>
          </a:xfrm>
          <a:prstGeom prst="rect">
            <a:avLst/>
          </a:prstGeom>
          <a:noFill/>
          <a:ln w="28440">
            <a:solidFill>
              <a:srgbClr val="0000ff"/>
            </a:solidFill>
            <a:miter/>
          </a:ln>
        </p:spPr>
        <p:style>
          <a:lnRef idx="0"/>
          <a:fillRef idx="0"/>
          <a:effectRef idx="0"/>
          <a:fontRef idx="minor"/>
        </p:style>
        <p:txBody>
          <a:bodyPr lIns="90000" rIns="90000" tIns="46800" bIns="46800" anchor="t">
            <a:sp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Senior Debt Custom Amortization: </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$140MM amortized mortgage style (2001 – 2006); semi-annually</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r>
              <a:rPr b="0" lang="en-US" sz="800" strike="noStrike" u="sng">
                <a:solidFill>
                  <a:srgbClr val="000000"/>
                </a:solidFill>
                <a:effectLst/>
                <a:uFillTx/>
                <a:latin typeface="Arial"/>
              </a:rPr>
              <a:t>$  50MM</a:t>
            </a:r>
            <a:r>
              <a:rPr b="0" lang="en-US" sz="800" strike="noStrike" u="none">
                <a:solidFill>
                  <a:srgbClr val="000000"/>
                </a:solidFill>
                <a:effectLst/>
                <a:uFillTx/>
                <a:latin typeface="Arial"/>
              </a:rPr>
              <a:t> amortized mortgage style (2006 – 2011); semi-annually</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rPr>
              <a:t>	</a:t>
            </a:r>
            <a:r>
              <a:rPr b="0" lang="en-US" sz="800" strike="noStrike" u="none">
                <a:solidFill>
                  <a:srgbClr val="000000"/>
                </a:solidFill>
                <a:effectLst/>
                <a:uFillTx/>
                <a:latin typeface="Arial"/>
              </a:rPr>
              <a:t>$190MM Total Senior Debt</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Subordinated Debt Amortization:</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00"/>
                </a:solidFill>
                <a:effectLst/>
                <a:uFillTx/>
                <a:latin typeface="Arial"/>
              </a:rPr>
              <a:t>	</a:t>
            </a:r>
            <a:r>
              <a:rPr b="1" lang="en-US" sz="800" strike="noStrike" u="none">
                <a:solidFill>
                  <a:srgbClr val="000000"/>
                </a:solidFill>
                <a:effectLst/>
                <a:uFillTx/>
                <a:latin typeface="Arial"/>
              </a:rPr>
              <a:t>$  </a:t>
            </a:r>
            <a:r>
              <a:rPr b="0" lang="en-US" sz="800" strike="noStrike" u="none">
                <a:solidFill>
                  <a:srgbClr val="000000"/>
                </a:solidFill>
                <a:effectLst/>
                <a:uFillTx/>
                <a:latin typeface="Arial"/>
              </a:rPr>
              <a:t>74MM  amortized straight line over 5 to 6 years from COD</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Arial"/>
                <a:ea typeface="Times New Roman"/>
              </a:rPr>
              <a:t>(Enron is investigating the use of off-balance sheet synthetic lease structures whereby Sponsor(s) will maintain the risks of ownership of the equity and sub-debt, while allowing other financial institutions to provide the off-balance sheet funding)</a:t>
            </a:r>
            <a:r>
              <a:rPr b="0" lang="en-US" sz="800" strike="noStrike" u="none">
                <a:solidFill>
                  <a:srgbClr val="000000"/>
                </a:solidFill>
                <a:effectLst/>
                <a:uFillTx/>
                <a:latin typeface="Arial"/>
              </a:rPr>
              <a:t>.</a:t>
            </a: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8" name=""/>
          <p:cNvSpPr/>
          <p:nvPr/>
        </p:nvSpPr>
        <p:spPr>
          <a:xfrm>
            <a:off x="4851360" y="2217600"/>
            <a:ext cx="2033640" cy="841680"/>
          </a:xfrm>
          <a:prstGeom prst="rect">
            <a:avLst/>
          </a:prstGeom>
          <a:noFill/>
          <a:ln w="12600">
            <a:solidFill>
              <a:srgbClr val="0000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79" name=""/>
          <p:cNvSpPr/>
          <p:nvPr/>
        </p:nvSpPr>
        <p:spPr>
          <a:xfrm>
            <a:off x="4832280" y="4586400"/>
            <a:ext cx="2033640" cy="1800000"/>
          </a:xfrm>
          <a:prstGeom prst="rect">
            <a:avLst/>
          </a:prstGeom>
          <a:noFill/>
          <a:ln w="12600">
            <a:solidFill>
              <a:srgbClr val="0000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180" name=""/>
          <p:cNvSpPr/>
          <p:nvPr/>
        </p:nvSpPr>
        <p:spPr>
          <a:xfrm>
            <a:off x="5038560" y="5114880"/>
            <a:ext cx="1684800" cy="1247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Operating Costs account</a:t>
            </a:r>
            <a:endParaRPr b="0" lang="en-US" sz="1000" strike="noStrike" u="none">
              <a:solidFill>
                <a:srgbClr val="000000"/>
              </a:solidFill>
              <a:effectLst/>
              <a:uFillTx/>
              <a:latin typeface="Times New Roman"/>
            </a:endParaRPr>
          </a:p>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Debt Service account</a:t>
            </a:r>
            <a:endParaRPr b="0" lang="en-US" sz="1000" strike="noStrike" u="none">
              <a:solidFill>
                <a:srgbClr val="000000"/>
              </a:solidFill>
              <a:effectLst/>
              <a:uFillTx/>
              <a:latin typeface="Times New Roman"/>
            </a:endParaRPr>
          </a:p>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Debt Service Reserve</a:t>
            </a:r>
            <a:endParaRPr b="0" lang="en-US" sz="1000" strike="noStrike" u="none">
              <a:solidFill>
                <a:srgbClr val="000000"/>
              </a:solidFill>
              <a:effectLst/>
              <a:uFillTx/>
              <a:latin typeface="Times New Roman"/>
            </a:endParaRPr>
          </a:p>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Maintenance Reserve</a:t>
            </a:r>
            <a:endParaRPr b="0" lang="en-US" sz="1000" strike="noStrike" u="none">
              <a:solidFill>
                <a:srgbClr val="000000"/>
              </a:solidFill>
              <a:effectLst/>
              <a:uFillTx/>
              <a:latin typeface="Times New Roman"/>
            </a:endParaRPr>
          </a:p>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Sub-debt account</a:t>
            </a:r>
            <a:endParaRPr b="0" lang="en-US" sz="1000" strike="noStrike" u="none">
              <a:solidFill>
                <a:srgbClr val="000000"/>
              </a:solidFill>
              <a:effectLst/>
              <a:uFillTx/>
              <a:latin typeface="Times New Roman"/>
            </a:endParaRPr>
          </a:p>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Equity Account</a:t>
            </a:r>
            <a:endParaRPr b="0" lang="en-US" sz="1000" strike="noStrike" u="none">
              <a:solidFill>
                <a:srgbClr val="000000"/>
              </a:solidFill>
              <a:effectLst/>
              <a:uFillTx/>
              <a:latin typeface="Times New Roman"/>
            </a:endParaRPr>
          </a:p>
        </p:txBody>
      </p:sp>
      <p:sp>
        <p:nvSpPr>
          <p:cNvPr id="181" name=""/>
          <p:cNvSpPr/>
          <p:nvPr/>
        </p:nvSpPr>
        <p:spPr>
          <a:xfrm>
            <a:off x="4834080" y="5326200"/>
            <a:ext cx="2017440" cy="0"/>
          </a:xfrm>
          <a:prstGeom prst="line">
            <a:avLst/>
          </a:prstGeom>
          <a:ln w="12600">
            <a:solidFill>
              <a:srgbClr val="0000ff"/>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2" name=""/>
          <p:cNvSpPr/>
          <p:nvPr/>
        </p:nvSpPr>
        <p:spPr>
          <a:xfrm flipV="1">
            <a:off x="4843440" y="5543280"/>
            <a:ext cx="2023920" cy="6120"/>
          </a:xfrm>
          <a:prstGeom prst="line">
            <a:avLst/>
          </a:prstGeom>
          <a:ln w="12600">
            <a:solidFill>
              <a:srgbClr val="0000ff"/>
            </a:solidFill>
            <a:prstDash val="sysDot"/>
            <a:miter/>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83" name=""/>
          <p:cNvSpPr/>
          <p:nvPr/>
        </p:nvSpPr>
        <p:spPr>
          <a:xfrm>
            <a:off x="4838760" y="5730840"/>
            <a:ext cx="2001600" cy="14400"/>
          </a:xfrm>
          <a:prstGeom prst="line">
            <a:avLst/>
          </a:prstGeom>
          <a:ln w="12600">
            <a:solidFill>
              <a:srgbClr val="0000ff"/>
            </a:solidFill>
            <a:prstDash val="sysDot"/>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84" name=""/>
          <p:cNvSpPr/>
          <p:nvPr/>
        </p:nvSpPr>
        <p:spPr>
          <a:xfrm>
            <a:off x="4834080" y="5940360"/>
            <a:ext cx="2039760" cy="6480"/>
          </a:xfrm>
          <a:prstGeom prst="line">
            <a:avLst/>
          </a:prstGeom>
          <a:ln w="12600">
            <a:solidFill>
              <a:srgbClr val="0000ff"/>
            </a:solidFill>
            <a:prstDash val="sysDot"/>
            <a:miter/>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85" name=""/>
          <p:cNvSpPr/>
          <p:nvPr/>
        </p:nvSpPr>
        <p:spPr>
          <a:xfrm>
            <a:off x="4829040" y="6121440"/>
            <a:ext cx="2052720" cy="0"/>
          </a:xfrm>
          <a:prstGeom prst="line">
            <a:avLst/>
          </a:prstGeom>
          <a:ln w="12600">
            <a:solidFill>
              <a:srgbClr val="0000ff"/>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6" name=""/>
          <p:cNvSpPr/>
          <p:nvPr/>
        </p:nvSpPr>
        <p:spPr>
          <a:xfrm>
            <a:off x="1916280" y="2766960"/>
            <a:ext cx="2058840" cy="1331640"/>
          </a:xfrm>
          <a:prstGeom prst="ellipse">
            <a:avLst/>
          </a:prstGeom>
          <a:solidFill>
            <a:srgbClr val="ffff99"/>
          </a:solidFill>
          <a:ln w="12600">
            <a:solidFill>
              <a:srgbClr val="0000ff"/>
            </a:solidFill>
            <a:miter/>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Arial"/>
              </a:rPr>
              <a:t>Consortium</a:t>
            </a:r>
            <a:endParaRPr b="0" lang="en-US" sz="1000" strike="noStrike" u="none">
              <a:solidFill>
                <a:srgbClr val="000000"/>
              </a:solidFill>
              <a:effectLst/>
              <a:uFillTx/>
              <a:latin typeface="Times New Roman"/>
            </a:endParaRPr>
          </a:p>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Local R$ A/C</a:t>
            </a:r>
            <a:endParaRPr b="0" lang="en-US" sz="1000" strike="noStrike" u="none">
              <a:solidFill>
                <a:srgbClr val="000000"/>
              </a:solidFill>
              <a:effectLst/>
              <a:uFillTx/>
              <a:latin typeface="Times New Roman"/>
            </a:endParaRPr>
          </a:p>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Trust operated</a:t>
            </a:r>
            <a:endParaRPr b="0" lang="en-US" sz="1000" strike="noStrike" u="none">
              <a:solidFill>
                <a:srgbClr val="000000"/>
              </a:solidFill>
              <a:effectLst/>
              <a:uFillTx/>
              <a:latin typeface="Times New Roman"/>
            </a:endParaRPr>
          </a:p>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No-lien</a:t>
            </a:r>
            <a:endParaRPr b="0" lang="en-US" sz="1000" strike="noStrike" u="none">
              <a:solidFill>
                <a:srgbClr val="000000"/>
              </a:solidFill>
              <a:effectLst/>
              <a:uFillTx/>
              <a:latin typeface="Times New Roman"/>
            </a:endParaRPr>
          </a:p>
        </p:txBody>
      </p:sp>
      <p:sp>
        <p:nvSpPr>
          <p:cNvPr id="187" name=""/>
          <p:cNvSpPr/>
          <p:nvPr/>
        </p:nvSpPr>
        <p:spPr>
          <a:xfrm>
            <a:off x="4830840" y="1666800"/>
            <a:ext cx="2058840" cy="1220040"/>
          </a:xfrm>
          <a:prstGeom prst="ellipse">
            <a:avLst/>
          </a:prstGeom>
          <a:solidFill>
            <a:srgbClr val="ccecff"/>
          </a:solidFill>
          <a:ln w="12600">
            <a:solidFill>
              <a:srgbClr val="0000ff"/>
            </a:solidFill>
            <a:miter/>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Arial"/>
              </a:rPr>
              <a:t>SFE</a:t>
            </a:r>
            <a:endParaRPr b="0" lang="en-US" sz="1000" strike="noStrike" u="none">
              <a:solidFill>
                <a:srgbClr val="000000"/>
              </a:solidFill>
              <a:effectLst/>
              <a:uFillTx/>
              <a:latin typeface="Times New Roman"/>
            </a:endParaRPr>
          </a:p>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Local R$ A/C</a:t>
            </a:r>
            <a:endParaRPr b="0" lang="en-US" sz="1000" strike="noStrike" u="none">
              <a:solidFill>
                <a:srgbClr val="000000"/>
              </a:solidFill>
              <a:effectLst/>
              <a:uFillTx/>
              <a:latin typeface="Times New Roman"/>
            </a:endParaRPr>
          </a:p>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Trust operated w/ lien</a:t>
            </a:r>
            <a:endParaRPr b="0" lang="en-US" sz="1000" strike="noStrike" u="none">
              <a:solidFill>
                <a:srgbClr val="000000"/>
              </a:solidFill>
              <a:effectLst/>
              <a:uFillTx/>
              <a:latin typeface="Times New Roman"/>
            </a:endParaRPr>
          </a:p>
        </p:txBody>
      </p:sp>
      <p:sp>
        <p:nvSpPr>
          <p:cNvPr id="188" name=""/>
          <p:cNvSpPr/>
          <p:nvPr/>
        </p:nvSpPr>
        <p:spPr>
          <a:xfrm>
            <a:off x="4830840" y="4048200"/>
            <a:ext cx="2058840" cy="1220040"/>
          </a:xfrm>
          <a:prstGeom prst="ellipse">
            <a:avLst/>
          </a:prstGeom>
          <a:solidFill>
            <a:srgbClr val="ccecff"/>
          </a:solidFill>
          <a:ln w="12600">
            <a:solidFill>
              <a:srgbClr val="0000ff"/>
            </a:solidFill>
            <a:miter/>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sng">
                <a:solidFill>
                  <a:srgbClr val="000000"/>
                </a:solidFill>
                <a:effectLst/>
                <a:uFillTx/>
                <a:latin typeface="Arial"/>
              </a:rPr>
              <a:t>SFE</a:t>
            </a:r>
            <a:endParaRPr b="0" lang="en-US" sz="1000" strike="noStrike" u="none">
              <a:solidFill>
                <a:srgbClr val="000000"/>
              </a:solidFill>
              <a:effectLst/>
              <a:uFillTx/>
              <a:latin typeface="Times New Roman"/>
            </a:endParaRPr>
          </a:p>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Local US$ A/C</a:t>
            </a:r>
            <a:endParaRPr b="0" lang="en-US" sz="1000" strike="noStrike" u="none">
              <a:solidFill>
                <a:srgbClr val="000000"/>
              </a:solidFill>
              <a:effectLst/>
              <a:uFillTx/>
              <a:latin typeface="Times New Roman"/>
            </a:endParaRPr>
          </a:p>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Trust operated w/ lien</a:t>
            </a:r>
            <a:endParaRPr b="0" lang="en-US" sz="1000" strike="noStrike" u="none">
              <a:solidFill>
                <a:srgbClr val="000000"/>
              </a:solidFill>
              <a:effectLst/>
              <a:uFillTx/>
              <a:latin typeface="Times New Roman"/>
            </a:endParaRPr>
          </a:p>
        </p:txBody>
      </p:sp>
      <p:sp>
        <p:nvSpPr>
          <p:cNvPr id="189" name=""/>
          <p:cNvSpPr/>
          <p:nvPr/>
        </p:nvSpPr>
        <p:spPr>
          <a:xfrm>
            <a:off x="314280" y="2889360"/>
            <a:ext cx="1013040" cy="1161360"/>
          </a:xfrm>
          <a:prstGeom prst="rect">
            <a:avLst/>
          </a:prstGeom>
          <a:noFill/>
          <a:ln w="0">
            <a:noFill/>
          </a:ln>
        </p:spPr>
        <p:style>
          <a:lnRef idx="0"/>
          <a:fillRef idx="0"/>
          <a:effectRef idx="0"/>
          <a:fontRef idx="minor"/>
        </p:style>
        <p:txBody>
          <a:bodyPr wrap="none"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Petrobras</a:t>
            </a:r>
            <a:endParaRPr b="0" lang="en-US" sz="14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MAE</a:t>
            </a:r>
            <a:endParaRPr b="0" lang="en-US" sz="14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Other</a:t>
            </a:r>
            <a:endParaRPr b="0" lang="en-US" sz="1400" strike="noStrike" u="none">
              <a:solidFill>
                <a:srgbClr val="000000"/>
              </a:solidFill>
              <a:effectLst/>
              <a:uFillTx/>
              <a:latin typeface="Times New Roman"/>
            </a:endParaRPr>
          </a:p>
        </p:txBody>
      </p:sp>
      <p:sp>
        <p:nvSpPr>
          <p:cNvPr id="190" name=""/>
          <p:cNvSpPr/>
          <p:nvPr/>
        </p:nvSpPr>
        <p:spPr>
          <a:xfrm>
            <a:off x="1287360" y="3468600"/>
            <a:ext cx="623880" cy="0"/>
          </a:xfrm>
          <a:prstGeom prst="line">
            <a:avLst/>
          </a:prstGeom>
          <a:ln w="1260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1" name=""/>
          <p:cNvSpPr/>
          <p:nvPr/>
        </p:nvSpPr>
        <p:spPr>
          <a:xfrm>
            <a:off x="1244520" y="3062160"/>
            <a:ext cx="681120" cy="406440"/>
          </a:xfrm>
          <a:prstGeom prst="line">
            <a:avLst/>
          </a:prstGeom>
          <a:ln w="1260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2" name=""/>
          <p:cNvSpPr/>
          <p:nvPr/>
        </p:nvSpPr>
        <p:spPr>
          <a:xfrm flipV="1">
            <a:off x="1214280" y="3482640"/>
            <a:ext cx="711360" cy="420840"/>
          </a:xfrm>
          <a:prstGeom prst="line">
            <a:avLst/>
          </a:prstGeom>
          <a:ln w="1260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 name=""/>
          <p:cNvSpPr/>
          <p:nvPr/>
        </p:nvSpPr>
        <p:spPr>
          <a:xfrm>
            <a:off x="1042920" y="4789440"/>
            <a:ext cx="1013040" cy="307440"/>
          </a:xfrm>
          <a:prstGeom prst="rect">
            <a:avLst/>
          </a:prstGeom>
          <a:noFill/>
          <a:ln w="12600">
            <a:solidFill>
              <a:srgbClr val="0000ff"/>
            </a:solidFill>
            <a:miter/>
          </a:ln>
        </p:spPr>
        <p:style>
          <a:lnRef idx="0"/>
          <a:fillRef idx="0"/>
          <a:effectRef idx="0"/>
          <a:fontRef idx="minor"/>
        </p:style>
        <p:txBody>
          <a:bodyPr wrap="none"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Petrobras</a:t>
            </a:r>
            <a:endParaRPr b="0" lang="en-US" sz="1400" strike="noStrike" u="none">
              <a:solidFill>
                <a:srgbClr val="000000"/>
              </a:solidFill>
              <a:effectLst/>
              <a:uFillTx/>
              <a:latin typeface="Times New Roman"/>
            </a:endParaRPr>
          </a:p>
        </p:txBody>
      </p:sp>
      <p:sp>
        <p:nvSpPr>
          <p:cNvPr id="194" name=""/>
          <p:cNvSpPr/>
          <p:nvPr/>
        </p:nvSpPr>
        <p:spPr>
          <a:xfrm>
            <a:off x="3709800" y="5113440"/>
            <a:ext cx="1013040" cy="307440"/>
          </a:xfrm>
          <a:prstGeom prst="rect">
            <a:avLst/>
          </a:prstGeom>
          <a:noFill/>
          <a:ln w="12600">
            <a:solidFill>
              <a:srgbClr val="0000ff"/>
            </a:solidFill>
            <a:miter/>
          </a:ln>
        </p:spPr>
        <p:style>
          <a:lnRef idx="0"/>
          <a:fillRef idx="0"/>
          <a:effectRef idx="0"/>
          <a:fontRef idx="minor"/>
        </p:style>
        <p:txBody>
          <a:bodyPr wrap="none"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Petrobras</a:t>
            </a:r>
            <a:endParaRPr b="0" lang="en-US" sz="1400" strike="noStrike" u="none">
              <a:solidFill>
                <a:srgbClr val="000000"/>
              </a:solidFill>
              <a:effectLst/>
              <a:uFillTx/>
              <a:latin typeface="Times New Roman"/>
            </a:endParaRPr>
          </a:p>
        </p:txBody>
      </p:sp>
      <p:sp>
        <p:nvSpPr>
          <p:cNvPr id="195" name=""/>
          <p:cNvSpPr/>
          <p:nvPr/>
        </p:nvSpPr>
        <p:spPr>
          <a:xfrm>
            <a:off x="3703680" y="5508720"/>
            <a:ext cx="1027080" cy="307440"/>
          </a:xfrm>
          <a:prstGeom prst="rect">
            <a:avLst/>
          </a:prstGeom>
          <a:noFill/>
          <a:ln w="12600">
            <a:solidFill>
              <a:srgbClr val="0000ff"/>
            </a:solidFill>
            <a:miter/>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ECE</a:t>
            </a:r>
            <a:endParaRPr b="0" lang="en-US" sz="1400" strike="noStrike" u="none">
              <a:solidFill>
                <a:srgbClr val="000000"/>
              </a:solidFill>
              <a:effectLst/>
              <a:uFillTx/>
              <a:latin typeface="Times New Roman"/>
            </a:endParaRPr>
          </a:p>
        </p:txBody>
      </p:sp>
      <p:sp>
        <p:nvSpPr>
          <p:cNvPr id="196" name=""/>
          <p:cNvSpPr/>
          <p:nvPr/>
        </p:nvSpPr>
        <p:spPr>
          <a:xfrm>
            <a:off x="3987720" y="3440160"/>
            <a:ext cx="1987560" cy="536400"/>
          </a:xfrm>
          <a:prstGeom prst="line">
            <a:avLst/>
          </a:prstGeom>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cxnSp>
        <p:nvCxnSpPr>
          <p:cNvPr id="197" name=""/>
          <p:cNvCxnSpPr>
            <a:stCxn id="196" idx="0"/>
            <a:endCxn id="196" idx="1"/>
          </p:cNvCxnSpPr>
          <p:nvPr/>
        </p:nvCxnSpPr>
        <p:spPr>
          <a:xfrm flipH="1" rot="16200000">
            <a:off x="4712760" y="2714400"/>
            <a:ext cx="536760" cy="1987920"/>
          </a:xfrm>
          <a:prstGeom prst="bentConnector5">
            <a:avLst>
              <a:gd name="adj1" fmla="val -42617"/>
              <a:gd name="adj2" fmla="val 111519"/>
              <a:gd name="adj3" fmla="val 142684"/>
            </a:avLst>
          </a:prstGeom>
          <a:ln w="0">
            <a:noFill/>
          </a:ln>
        </p:spPr>
      </p:cxnSp>
      <p:cxnSp>
        <p:nvCxnSpPr>
          <p:cNvPr id="198" name=""/>
          <p:cNvCxnSpPr>
            <a:stCxn id="188" idx="0"/>
            <a:endCxn id="178" idx="2"/>
          </p:cNvCxnSpPr>
          <p:nvPr/>
        </p:nvCxnSpPr>
        <p:spPr>
          <a:xfrm flipH="1" flipV="1" rot="5400000">
            <a:off x="5370480" y="3549240"/>
            <a:ext cx="989280" cy="8640"/>
          </a:xfrm>
          <a:prstGeom prst="bentConnector3">
            <a:avLst>
              <a:gd name="adj1" fmla="val 49908"/>
            </a:avLst>
          </a:prstGeom>
          <a:ln w="12600">
            <a:solidFill>
              <a:srgbClr val="0000ff"/>
            </a:solidFill>
            <a:miter/>
            <a:headEnd len="med" type="arrow" w="med"/>
          </a:ln>
        </p:spPr>
      </p:cxnSp>
      <p:sp>
        <p:nvSpPr>
          <p:cNvPr id="199" name=""/>
          <p:cNvSpPr/>
          <p:nvPr/>
        </p:nvSpPr>
        <p:spPr>
          <a:xfrm>
            <a:off x="7398720" y="4941720"/>
            <a:ext cx="1454760" cy="612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a:t>
            </a:r>
            <a:r>
              <a:rPr b="1" lang="en-US" sz="1000" strike="noStrike" u="none">
                <a:solidFill>
                  <a:srgbClr val="000000"/>
                </a:solidFill>
                <a:effectLst/>
                <a:uFillTx/>
                <a:latin typeface="Arial"/>
              </a:rPr>
              <a:t>O&amp;M</a:t>
            </a:r>
            <a:endParaRPr b="0" lang="en-US" sz="10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Senior Debt Service</a:t>
            </a:r>
            <a:endParaRPr b="0" lang="en-US" sz="10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Sub-Debt/Equity</a:t>
            </a:r>
            <a:endParaRPr b="0" lang="en-US" sz="1000" strike="noStrike" u="none">
              <a:solidFill>
                <a:srgbClr val="000000"/>
              </a:solidFill>
              <a:effectLst/>
              <a:uFillTx/>
              <a:latin typeface="Times New Roman"/>
            </a:endParaRPr>
          </a:p>
        </p:txBody>
      </p:sp>
      <p:sp>
        <p:nvSpPr>
          <p:cNvPr id="200" name=""/>
          <p:cNvSpPr/>
          <p:nvPr/>
        </p:nvSpPr>
        <p:spPr>
          <a:xfrm>
            <a:off x="7400520" y="3121200"/>
            <a:ext cx="1257840" cy="765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a:t>
            </a:r>
            <a:r>
              <a:rPr b="1" lang="en-US" sz="1000" strike="noStrike" u="none">
                <a:solidFill>
                  <a:srgbClr val="000000"/>
                </a:solidFill>
                <a:effectLst/>
                <a:uFillTx/>
                <a:latin typeface="Arial"/>
              </a:rPr>
              <a:t>O&amp;M</a:t>
            </a:r>
            <a:endParaRPr b="0" lang="en-US" sz="10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Working Capital</a:t>
            </a:r>
            <a:endParaRPr b="0" lang="en-US" sz="10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Taxes</a:t>
            </a:r>
            <a:endParaRPr b="0" lang="en-US" sz="1000" strike="noStrike" u="none">
              <a:solidFill>
                <a:srgbClr val="000000"/>
              </a:solidFill>
              <a:effectLst/>
              <a:uFillTx/>
              <a:latin typeface="Times New Roman"/>
            </a:endParaRPr>
          </a:p>
          <a:p>
            <a:pPr>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Reserves</a:t>
            </a:r>
            <a:endParaRPr b="0" lang="en-US" sz="1000" strike="noStrike" u="none">
              <a:solidFill>
                <a:srgbClr val="000000"/>
              </a:solidFill>
              <a:effectLst/>
              <a:uFillTx/>
              <a:latin typeface="Times New Roman"/>
            </a:endParaRPr>
          </a:p>
        </p:txBody>
      </p:sp>
      <p:cxnSp>
        <p:nvCxnSpPr>
          <p:cNvPr id="201" name=""/>
          <p:cNvCxnSpPr>
            <a:stCxn id="187" idx="6"/>
            <a:endCxn id="200" idx="0"/>
          </p:cNvCxnSpPr>
          <p:nvPr/>
        </p:nvCxnSpPr>
        <p:spPr>
          <a:xfrm>
            <a:off x="6889680" y="2150640"/>
            <a:ext cx="1140480" cy="970920"/>
          </a:xfrm>
          <a:prstGeom prst="bentConnector2">
            <a:avLst/>
          </a:prstGeom>
          <a:ln w="12600">
            <a:solidFill>
              <a:srgbClr val="0000ff"/>
            </a:solidFill>
            <a:miter/>
            <a:tailEnd len="med" type="triangle" w="med"/>
          </a:ln>
        </p:spPr>
      </p:cxnSp>
      <p:cxnSp>
        <p:nvCxnSpPr>
          <p:cNvPr id="202" name=""/>
          <p:cNvCxnSpPr>
            <a:stCxn id="188" idx="6"/>
            <a:endCxn id="199" idx="0"/>
          </p:cNvCxnSpPr>
          <p:nvPr/>
        </p:nvCxnSpPr>
        <p:spPr>
          <a:xfrm>
            <a:off x="6889320" y="4532040"/>
            <a:ext cx="1236960" cy="410040"/>
          </a:xfrm>
          <a:prstGeom prst="bentConnector2">
            <a:avLst/>
          </a:prstGeom>
          <a:ln w="12600">
            <a:solidFill>
              <a:srgbClr val="0000ff"/>
            </a:solidFill>
            <a:miter/>
            <a:tailEnd len="med" type="triangle" w="med"/>
          </a:ln>
        </p:spPr>
      </p:cxnSp>
      <p:sp>
        <p:nvSpPr>
          <p:cNvPr id="203" name=""/>
          <p:cNvSpPr/>
          <p:nvPr/>
        </p:nvSpPr>
        <p:spPr>
          <a:xfrm>
            <a:off x="3246480" y="4035600"/>
            <a:ext cx="0" cy="1682640"/>
          </a:xfrm>
          <a:prstGeom prst="line">
            <a:avLst/>
          </a:prstGeom>
          <a:ln w="1260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 name=""/>
          <p:cNvSpPr/>
          <p:nvPr/>
        </p:nvSpPr>
        <p:spPr>
          <a:xfrm>
            <a:off x="2565360" y="4035600"/>
            <a:ext cx="0" cy="914400"/>
          </a:xfrm>
          <a:prstGeom prst="line">
            <a:avLst/>
          </a:prstGeom>
          <a:ln w="12600">
            <a:solidFill>
              <a:srgbClr val="0000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5" name=""/>
          <p:cNvSpPr/>
          <p:nvPr/>
        </p:nvSpPr>
        <p:spPr>
          <a:xfrm>
            <a:off x="2057400" y="4950000"/>
            <a:ext cx="507960" cy="0"/>
          </a:xfrm>
          <a:prstGeom prst="line">
            <a:avLst/>
          </a:prstGeom>
          <a:ln w="12600">
            <a:solidFill>
              <a:srgbClr val="0000ff"/>
            </a:solidFill>
            <a:miter/>
            <a:headEnd len="med" type="arrow"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6" name=""/>
          <p:cNvSpPr/>
          <p:nvPr/>
        </p:nvSpPr>
        <p:spPr>
          <a:xfrm flipH="1">
            <a:off x="3246480" y="5283360"/>
            <a:ext cx="434880" cy="0"/>
          </a:xfrm>
          <a:prstGeom prst="line">
            <a:avLst/>
          </a:prstGeom>
          <a:ln w="12600">
            <a:solidFill>
              <a:srgbClr val="0000ff"/>
            </a:solidFill>
            <a:miter/>
            <a:headEnd len="med" type="arrow"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7" name=""/>
          <p:cNvSpPr/>
          <p:nvPr/>
        </p:nvSpPr>
        <p:spPr>
          <a:xfrm flipH="1">
            <a:off x="3246480" y="5703840"/>
            <a:ext cx="463680" cy="0"/>
          </a:xfrm>
          <a:prstGeom prst="line">
            <a:avLst/>
          </a:prstGeom>
          <a:ln w="12600">
            <a:solidFill>
              <a:srgbClr val="0000ff"/>
            </a:solidFill>
            <a:miter/>
            <a:headEnd len="med" type="arrow"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8" name=""/>
          <p:cNvSpPr/>
          <p:nvPr/>
        </p:nvSpPr>
        <p:spPr>
          <a:xfrm rot="19551600">
            <a:off x="3686400" y="2437920"/>
            <a:ext cx="1484280" cy="246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 SFE Allocation</a:t>
            </a:r>
            <a:endParaRPr b="0" lang="en-US" sz="1000" strike="noStrike" u="none">
              <a:solidFill>
                <a:srgbClr val="000000"/>
              </a:solidFill>
              <a:effectLst/>
              <a:uFillTx/>
              <a:latin typeface="Times New Roman"/>
            </a:endParaRPr>
          </a:p>
        </p:txBody>
      </p:sp>
      <p:sp>
        <p:nvSpPr>
          <p:cNvPr id="209" name=""/>
          <p:cNvSpPr/>
          <p:nvPr/>
        </p:nvSpPr>
        <p:spPr>
          <a:xfrm>
            <a:off x="1960200" y="1630440"/>
            <a:ext cx="2113560" cy="3992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Consortium Taxes, Admin costs</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Taxes</a:t>
            </a:r>
            <a:endParaRPr b="0" lang="en-US" sz="1000" strike="noStrike" u="none">
              <a:solidFill>
                <a:srgbClr val="000000"/>
              </a:solidFill>
              <a:effectLst/>
              <a:uFillTx/>
              <a:latin typeface="Times New Roman"/>
            </a:endParaRPr>
          </a:p>
        </p:txBody>
      </p:sp>
      <p:sp>
        <p:nvSpPr>
          <p:cNvPr id="210" name=""/>
          <p:cNvSpPr/>
          <p:nvPr/>
        </p:nvSpPr>
        <p:spPr>
          <a:xfrm flipV="1">
            <a:off x="2986200" y="2017800"/>
            <a:ext cx="0" cy="753840"/>
          </a:xfrm>
          <a:prstGeom prst="line">
            <a:avLst/>
          </a:prstGeom>
          <a:ln w="12600">
            <a:solidFill>
              <a:srgbClr val="0000ff"/>
            </a:solidFill>
            <a:miter/>
            <a:tailEnd len="med" type="arrow"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1" name=""/>
          <p:cNvSpPr/>
          <p:nvPr/>
        </p:nvSpPr>
        <p:spPr>
          <a:xfrm>
            <a:off x="1571760" y="4245120"/>
            <a:ext cx="1574640" cy="39924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#3 PB Pref. Allocation</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#4 PB Cont. Allocation</a:t>
            </a:r>
            <a:endParaRPr b="0" lang="en-US" sz="1000" strike="noStrike" u="none">
              <a:solidFill>
                <a:srgbClr val="000000"/>
              </a:solidFill>
              <a:effectLst/>
              <a:uFillTx/>
              <a:latin typeface="Times New Roman"/>
            </a:endParaRPr>
          </a:p>
        </p:txBody>
      </p:sp>
      <p:sp>
        <p:nvSpPr>
          <p:cNvPr id="212" name=""/>
          <p:cNvSpPr/>
          <p:nvPr/>
        </p:nvSpPr>
        <p:spPr>
          <a:xfrm>
            <a:off x="2681280" y="4668840"/>
            <a:ext cx="1574640" cy="246600"/>
          </a:xfrm>
          <a:prstGeom prst="rect">
            <a:avLst/>
          </a:prstGeom>
          <a:solidFill>
            <a:srgbClr val="ffffff"/>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#5 Market Allocation</a:t>
            </a:r>
            <a:endParaRPr b="0" lang="en-US" sz="1000" strike="noStrike" u="none">
              <a:solidFill>
                <a:srgbClr val="000000"/>
              </a:solidFill>
              <a:effectLst/>
              <a:uFillTx/>
              <a:latin typeface="Times New Roman"/>
            </a:endParaRPr>
          </a:p>
        </p:txBody>
      </p:sp>
      <p:sp>
        <p:nvSpPr>
          <p:cNvPr id="213" name=""/>
          <p:cNvSpPr/>
          <p:nvPr/>
        </p:nvSpPr>
        <p:spPr>
          <a:xfrm>
            <a:off x="2942640" y="2486160"/>
            <a:ext cx="321480" cy="246600"/>
          </a:xfrm>
          <a:prstGeom prst="rect">
            <a:avLst/>
          </a:prstGeom>
          <a:noFill/>
          <a:ln w="0">
            <a:noFill/>
          </a:ln>
        </p:spPr>
        <p:style>
          <a:lnRef idx="0"/>
          <a:fillRef idx="0"/>
          <a:effectRef idx="0"/>
          <a:fontRef idx="minor"/>
        </p:style>
        <p:txBody>
          <a:bodyPr wrap="none"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#1</a:t>
            </a:r>
            <a:endParaRPr b="0" lang="en-US" sz="1000" strike="noStrike" u="none">
              <a:solidFill>
                <a:srgbClr val="000000"/>
              </a:solidFill>
              <a:effectLst/>
              <a:uFillTx/>
              <a:latin typeface="Times New Roman"/>
            </a:endParaRPr>
          </a:p>
        </p:txBody>
      </p:sp>
      <p:sp>
        <p:nvSpPr>
          <p:cNvPr id="214" name="PlaceHolder 1"/>
          <p:cNvSpPr>
            <a:spLocks noGrp="1"/>
          </p:cNvSpPr>
          <p:nvPr>
            <p:ph type="title"/>
          </p:nvPr>
        </p:nvSpPr>
        <p:spPr>
          <a:xfrm>
            <a:off x="68580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99"/>
                </a:solidFill>
                <a:effectLst/>
                <a:uFillTx/>
                <a:latin typeface="Tahoma"/>
              </a:rPr>
              <a:t>Expected Flow of Funds</a:t>
            </a:r>
            <a:endParaRPr b="1" lang="en-US" sz="2800" strike="noStrike" u="none">
              <a:solidFill>
                <a:srgbClr val="000099"/>
              </a:solidFill>
              <a:effectLst/>
              <a:uFillTx/>
              <a:latin typeface="Tahoma"/>
            </a:endParaRPr>
          </a:p>
        </p:txBody>
      </p:sp>
      <p:cxnSp>
        <p:nvCxnSpPr>
          <p:cNvPr id="215" name=""/>
          <p:cNvCxnSpPr>
            <a:stCxn id="186" idx="7"/>
            <a:endCxn id="187" idx="2"/>
          </p:cNvCxnSpPr>
          <p:nvPr/>
        </p:nvCxnSpPr>
        <p:spPr>
          <a:xfrm flipV="1">
            <a:off x="3673080" y="2150640"/>
            <a:ext cx="1157760" cy="805680"/>
          </a:xfrm>
          <a:prstGeom prst="straightConnector1">
            <a:avLst/>
          </a:prstGeom>
          <a:ln w="12600">
            <a:solidFill>
              <a:srgbClr val="0000ff"/>
            </a:solidFill>
            <a:miter/>
            <a:tailEnd len="med" type="triangle" w="med"/>
          </a:ln>
        </p:spPr>
      </p:cxnSp>
      <p:sp>
        <p:nvSpPr>
          <p:cNvPr id="216" name=""/>
          <p:cNvSpPr/>
          <p:nvPr/>
        </p:nvSpPr>
        <p:spPr>
          <a:xfrm>
            <a:off x="2540160" y="3352680"/>
            <a:ext cx="668160" cy="30492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17" name=""/>
          <p:cNvSpPr/>
          <p:nvPr/>
        </p:nvSpPr>
        <p:spPr>
          <a:xfrm>
            <a:off x="5019480" y="2657520"/>
            <a:ext cx="1684800" cy="4467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Operating Costs account</a:t>
            </a:r>
            <a:endParaRPr b="0" lang="en-US" sz="1000" strike="noStrike" u="none">
              <a:solidFill>
                <a:srgbClr val="000000"/>
              </a:solidFill>
              <a:effectLst/>
              <a:uFillTx/>
              <a:latin typeface="Times New Roman"/>
            </a:endParaRPr>
          </a:p>
          <a:p>
            <a:pPr algn="ctr">
              <a:lnSpc>
                <a:spcPct val="100000"/>
              </a:lnSpc>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Maintenance Reserve</a:t>
            </a:r>
            <a:endParaRPr b="0" lang="en-US" sz="1000" strike="noStrike" u="none">
              <a:solidFill>
                <a:srgbClr val="000000"/>
              </a:solidFill>
              <a:effectLst/>
              <a:uFillTx/>
              <a:latin typeface="Times New Roman"/>
            </a:endParaRPr>
          </a:p>
        </p:txBody>
      </p:sp>
      <p:sp>
        <p:nvSpPr>
          <p:cNvPr id="218" name=""/>
          <p:cNvSpPr/>
          <p:nvPr/>
        </p:nvSpPr>
        <p:spPr>
          <a:xfrm>
            <a:off x="4871880" y="2878200"/>
            <a:ext cx="2017800" cy="0"/>
          </a:xfrm>
          <a:prstGeom prst="line">
            <a:avLst/>
          </a:prstGeom>
          <a:ln w="12600">
            <a:solidFill>
              <a:srgbClr val="0000ff"/>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Base Case Projections</a:t>
            </a:r>
            <a:endParaRPr b="1" lang="en-US" sz="3600" strike="noStrike" u="none">
              <a:solidFill>
                <a:srgbClr val="000099"/>
              </a:solidFill>
              <a:effectLst/>
              <a:uFillTx/>
              <a:latin typeface="Tahoma"/>
            </a:endParaRPr>
          </a:p>
        </p:txBody>
      </p:sp>
      <p:sp>
        <p:nvSpPr>
          <p:cNvPr id="220" name=""/>
          <p:cNvSpPr/>
          <p:nvPr/>
        </p:nvSpPr>
        <p:spPr>
          <a:xfrm>
            <a:off x="1065600" y="4952880"/>
            <a:ext cx="503460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Note:  2006 coverage affected by accelerated maintenance reserve.</a:t>
            </a:r>
            <a:endParaRPr b="0" lang="en-US" sz="1200" strike="noStrike" u="none">
              <a:solidFill>
                <a:srgbClr val="000000"/>
              </a:solidFill>
              <a:effectLst/>
              <a:uFillTx/>
              <a:latin typeface="Times New Roman"/>
            </a:endParaRPr>
          </a:p>
        </p:txBody>
      </p:sp>
      <p:pic>
        <p:nvPicPr>
          <p:cNvPr id="221" name="" descr=""/>
          <p:cNvPicPr/>
          <p:nvPr/>
        </p:nvPicPr>
        <p:blipFill>
          <a:blip r:embed="rId1"/>
          <a:stretch/>
        </p:blipFill>
        <p:spPr>
          <a:xfrm>
            <a:off x="1143000" y="1206360"/>
            <a:ext cx="7162920" cy="3289320"/>
          </a:xfrm>
          <a:prstGeom prst="rect">
            <a:avLst/>
          </a:prstGeom>
          <a:noFill/>
          <a:ln w="28440">
            <a:solidFill>
              <a:srgbClr val="3333cc"/>
            </a:solidFill>
            <a:miter/>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Engineering and Technical Review</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3" name="eletrobolt_color" descr=""/>
          <p:cNvPicPr/>
          <p:nvPr/>
        </p:nvPicPr>
        <p:blipFill>
          <a:blip r:embed="rId1"/>
          <a:stretch/>
        </p:blipFill>
        <p:spPr>
          <a:xfrm>
            <a:off x="7315200" y="5943600"/>
            <a:ext cx="1600200" cy="711360"/>
          </a:xfrm>
          <a:prstGeom prst="rect">
            <a:avLst/>
          </a:prstGeom>
          <a:noFill/>
          <a:ln w="0">
            <a:noFill/>
          </a:ln>
        </p:spPr>
      </p:pic>
      <p:pic>
        <p:nvPicPr>
          <p:cNvPr id="224" name="" descr=""/>
          <p:cNvPicPr/>
          <p:nvPr/>
        </p:nvPicPr>
        <p:blipFill>
          <a:blip r:embed="rId2"/>
          <a:stretch/>
        </p:blipFill>
        <p:spPr>
          <a:xfrm>
            <a:off x="7391520" y="228600"/>
            <a:ext cx="1130040" cy="1127160"/>
          </a:xfrm>
          <a:prstGeom prst="rect">
            <a:avLst/>
          </a:prstGeom>
          <a:noFill/>
          <a:ln w="0">
            <a:noFill/>
          </a:ln>
        </p:spPr>
      </p:pic>
      <p:sp>
        <p:nvSpPr>
          <p:cNvPr id="225" name=""/>
          <p:cNvSpPr/>
          <p:nvPr/>
        </p:nvSpPr>
        <p:spPr>
          <a:xfrm>
            <a:off x="380880" y="1143000"/>
            <a:ext cx="8534520" cy="4254480"/>
          </a:xfrm>
          <a:prstGeom prst="rect">
            <a:avLst/>
          </a:prstGeom>
          <a:noFill/>
          <a:ln w="0">
            <a:noFill/>
          </a:ln>
        </p:spPr>
        <p:style>
          <a:lnRef idx="0"/>
          <a:fillRef idx="0"/>
          <a:effectRef idx="0"/>
          <a:fontRef idx="minor"/>
        </p:style>
        <p:txBody>
          <a:bodyPr lIns="90000" rIns="90000" tIns="46800" bIns="46800" anchor="t">
            <a:spAutoFit/>
          </a:bodyPr>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GAS TURBINES ARE LM 6000’s FURNISHED BY GE</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NEPCO IS THE EPC CONTRACTOR</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PLANT OUTPUT TO THE LIGHT GRID = 379 MW</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THE ELECTROBOLT SWITCHYARD TIES INTO 4 OF THE 7 LIGHT     138 Kv TRANSMISSION LINES NORTH OF THE SITE</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SITE IS BEING RAISED 8 - 9 FEET DUE TO RIVER FLOODING  </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WATER REQUIREMENT FROM THE GUANDU RIVER IS 1,230 GPM</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WATER DISCHARGE INTO THE GUANDU RIVER IS 250 GPM</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MAIN STEP-UP TRANSFORMERS AND PLANT SWITCHYARD IS FURNISHED BY ABB</a:t>
            </a:r>
            <a:endParaRPr b="0" lang="en-US" sz="2000" strike="noStrike" u="none">
              <a:solidFill>
                <a:srgbClr val="000000"/>
              </a:solidFill>
              <a:effectLst/>
              <a:uFillTx/>
              <a:latin typeface="Times New Roman"/>
            </a:endParaRPr>
          </a:p>
        </p:txBody>
      </p:sp>
      <p:sp>
        <p:nvSpPr>
          <p:cNvPr id="226" name="PlaceHolder 1"/>
          <p:cNvSpPr>
            <a:spLocks noGrp="1"/>
          </p:cNvSpPr>
          <p:nvPr>
            <p:ph type="title"/>
          </p:nvPr>
        </p:nvSpPr>
        <p:spPr>
          <a:xfrm>
            <a:off x="60948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Project Key Facts</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7" name="eletrobolt_color" descr=""/>
          <p:cNvPicPr/>
          <p:nvPr/>
        </p:nvPicPr>
        <p:blipFill>
          <a:blip r:embed="rId1"/>
          <a:stretch/>
        </p:blipFill>
        <p:spPr>
          <a:xfrm>
            <a:off x="7315200" y="5943600"/>
            <a:ext cx="1600200" cy="711360"/>
          </a:xfrm>
          <a:prstGeom prst="rect">
            <a:avLst/>
          </a:prstGeom>
          <a:noFill/>
          <a:ln w="0">
            <a:noFill/>
          </a:ln>
        </p:spPr>
      </p:pic>
      <p:pic>
        <p:nvPicPr>
          <p:cNvPr id="228" name="" descr=""/>
          <p:cNvPicPr/>
          <p:nvPr/>
        </p:nvPicPr>
        <p:blipFill>
          <a:blip r:embed="rId2"/>
          <a:stretch/>
        </p:blipFill>
        <p:spPr>
          <a:xfrm>
            <a:off x="7391520" y="228600"/>
            <a:ext cx="1130040" cy="1127160"/>
          </a:xfrm>
          <a:prstGeom prst="rect">
            <a:avLst/>
          </a:prstGeom>
          <a:noFill/>
          <a:ln w="0">
            <a:noFill/>
          </a:ln>
        </p:spPr>
      </p:pic>
      <p:sp>
        <p:nvSpPr>
          <p:cNvPr id="229" name=""/>
          <p:cNvSpPr/>
          <p:nvPr/>
        </p:nvSpPr>
        <p:spPr>
          <a:xfrm>
            <a:off x="609480" y="1584360"/>
            <a:ext cx="8534520" cy="3949560"/>
          </a:xfrm>
          <a:prstGeom prst="rect">
            <a:avLst/>
          </a:prstGeom>
          <a:noFill/>
          <a:ln w="0">
            <a:noFill/>
          </a:ln>
        </p:spPr>
        <p:style>
          <a:lnRef idx="0"/>
          <a:fillRef idx="0"/>
          <a:effectRef idx="0"/>
          <a:fontRef idx="minor"/>
        </p:style>
        <p:txBody>
          <a:bodyPr lIns="90000" rIns="90000" tIns="46800" bIns="46800" anchor="t">
            <a:spAutoFit/>
          </a:bodyPr>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TOTAL GAS CONSUMPTION IS  3.5 MMSCF/Hr </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CEMS ON EACH LM 6000 STACK</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RIVER WATER MONITORING SYSTEMS UPSTREAM OF PLANT DISCHARGE AND DOWNSTREAM OF PLANT INTAKE</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SITE MOBILIZATION SCHEDULED TO BE MARCH 05, 2001</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COD OF UNITS 1 THRU 4 IS SEPT. 15, 2001</a:t>
            </a:r>
            <a:endParaRPr b="0" lang="en-US" sz="2000" strike="noStrike" u="none">
              <a:solidFill>
                <a:srgbClr val="000000"/>
              </a:solidFill>
              <a:effectLst/>
              <a:uFillTx/>
              <a:latin typeface="Times New Roman"/>
            </a:endParaRPr>
          </a:p>
          <a:p>
            <a:pPr marL="230040" indent="-230040">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COD OF UNITS 5 THRU 8 IS OCT. 15, 2001</a:t>
            </a:r>
            <a:endParaRPr b="0" lang="en-US" sz="2000" strike="noStrike" u="none">
              <a:solidFill>
                <a:srgbClr val="000000"/>
              </a:solidFill>
              <a:effectLst/>
              <a:uFillTx/>
              <a:latin typeface="Times New Roman"/>
            </a:endParaRPr>
          </a:p>
          <a:p>
            <a:pPr marL="230040" indent="-230040">
              <a:spcBef>
                <a:spcPts val="125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230040" indent="-23004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230"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Project Key Facts </a:t>
            </a:r>
            <a:r>
              <a:rPr b="1" lang="en-US" sz="2400" strike="noStrike" u="none">
                <a:solidFill>
                  <a:srgbClr val="000099"/>
                </a:solidFill>
                <a:effectLst/>
                <a:uFillTx/>
                <a:latin typeface="Tahoma"/>
              </a:rPr>
              <a:t>(cont.)</a:t>
            </a:r>
            <a:endParaRPr b="1" lang="en-US" sz="24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
          <p:cNvSpPr/>
          <p:nvPr/>
        </p:nvSpPr>
        <p:spPr>
          <a:xfrm>
            <a:off x="152280" y="838080"/>
            <a:ext cx="8991720" cy="609840"/>
          </a:xfrm>
          <a:prstGeom prst="rect">
            <a:avLst/>
          </a:prstGeom>
          <a:noFill/>
          <a:ln w="0">
            <a:noFill/>
          </a:ln>
        </p:spPr>
        <p:style>
          <a:lnRef idx="0"/>
          <a:fillRef idx="0"/>
          <a:effectRef idx="0"/>
          <a:fontRef idx="minor"/>
        </p:style>
        <p:txBody>
          <a:bodyPr lIns="90360" rIns="90360" tIns="44280" bIns="44280" anchor="ctr">
            <a:noAutofit/>
          </a:bodyPr>
          <a:p>
            <a:pPr algn="ctr">
              <a:lnSpc>
                <a:spcPct val="90000"/>
              </a:lnSpc>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endParaRPr b="0" lang="en-US" sz="2400" strike="noStrike" u="none">
              <a:solidFill>
                <a:srgbClr val="000000"/>
              </a:solidFill>
              <a:effectLst/>
              <a:uFillTx/>
              <a:latin typeface="Times New Roman"/>
            </a:endParaRPr>
          </a:p>
        </p:txBody>
      </p:sp>
      <p:pic>
        <p:nvPicPr>
          <p:cNvPr id="232" name="Riogen%20Site%20photo" descr=""/>
          <p:cNvPicPr/>
          <p:nvPr/>
        </p:nvPicPr>
        <p:blipFill>
          <a:blip r:embed="rId1"/>
          <a:stretch/>
        </p:blipFill>
        <p:spPr>
          <a:xfrm>
            <a:off x="0" y="0"/>
            <a:ext cx="9144000" cy="6858000"/>
          </a:xfrm>
          <a:prstGeom prst="rect">
            <a:avLst/>
          </a:prstGeom>
          <a:noFill/>
          <a:ln w="0">
            <a:noFill/>
          </a:ln>
        </p:spPr>
      </p:pic>
      <p:sp>
        <p:nvSpPr>
          <p:cNvPr id="233" name=""/>
          <p:cNvSpPr/>
          <p:nvPr/>
        </p:nvSpPr>
        <p:spPr>
          <a:xfrm flipV="1">
            <a:off x="1600200" y="4038480"/>
            <a:ext cx="1752480" cy="76320"/>
          </a:xfrm>
          <a:prstGeom prst="line">
            <a:avLst/>
          </a:prstGeom>
          <a:ln w="38160">
            <a:solidFill>
              <a:srgbClr val="ffffff"/>
            </a:solidFill>
            <a:miter/>
          </a:ln>
        </p:spPr>
        <p:style>
          <a:lnRef idx="0"/>
          <a:fillRef idx="0"/>
          <a:effectRef idx="0"/>
          <a:fontRef idx="minor"/>
        </p:style>
        <p:txBody>
          <a:bodyPr lIns="90000" rIns="90000" tIns="29520" bIns="29520" anchor="ctr">
            <a:noAutofit/>
          </a:bodyPr>
          <a:p>
            <a:endParaRPr b="0" lang="en-US" sz="2400" strike="noStrike" u="none">
              <a:solidFill>
                <a:srgbClr val="000000"/>
              </a:solidFill>
              <a:effectLst/>
              <a:uFillTx/>
              <a:latin typeface="Times New Roman"/>
            </a:endParaRPr>
          </a:p>
        </p:txBody>
      </p:sp>
      <p:sp>
        <p:nvSpPr>
          <p:cNvPr id="234" name=""/>
          <p:cNvSpPr/>
          <p:nvPr/>
        </p:nvSpPr>
        <p:spPr>
          <a:xfrm flipH="1" flipV="1">
            <a:off x="3048120" y="3504960"/>
            <a:ext cx="304560" cy="533160"/>
          </a:xfrm>
          <a:prstGeom prst="line">
            <a:avLst/>
          </a:prstGeom>
          <a:ln w="38160">
            <a:solidFill>
              <a:srgbClr val="ffff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35" name=""/>
          <p:cNvSpPr/>
          <p:nvPr/>
        </p:nvSpPr>
        <p:spPr>
          <a:xfrm flipH="1" flipV="1">
            <a:off x="1294920" y="3581280"/>
            <a:ext cx="304920" cy="533520"/>
          </a:xfrm>
          <a:prstGeom prst="line">
            <a:avLst/>
          </a:prstGeom>
          <a:ln w="38160">
            <a:solidFill>
              <a:srgbClr val="ffff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36" name=""/>
          <p:cNvSpPr/>
          <p:nvPr/>
        </p:nvSpPr>
        <p:spPr>
          <a:xfrm flipV="1">
            <a:off x="1295280" y="3504960"/>
            <a:ext cx="1752840" cy="75960"/>
          </a:xfrm>
          <a:prstGeom prst="line">
            <a:avLst/>
          </a:prstGeom>
          <a:ln w="38160">
            <a:solidFill>
              <a:srgbClr val="ffffff"/>
            </a:solidFill>
            <a:miter/>
          </a:ln>
        </p:spPr>
        <p:style>
          <a:lnRef idx="0"/>
          <a:fillRef idx="0"/>
          <a:effectRef idx="0"/>
          <a:fontRef idx="minor"/>
        </p:style>
        <p:txBody>
          <a:bodyPr lIns="90000" rIns="90000" tIns="29160" bIns="29160" anchor="ctr">
            <a:noAutofit/>
          </a:bodyPr>
          <a:p>
            <a:endParaRPr b="0" lang="en-US" sz="2400" strike="noStrike" u="none">
              <a:solidFill>
                <a:srgbClr val="000000"/>
              </a:solidFill>
              <a:effectLst/>
              <a:uFillTx/>
              <a:latin typeface="Times New Roman"/>
            </a:endParaRPr>
          </a:p>
        </p:txBody>
      </p:sp>
      <p:sp>
        <p:nvSpPr>
          <p:cNvPr id="237" name=""/>
          <p:cNvSpPr/>
          <p:nvPr/>
        </p:nvSpPr>
        <p:spPr>
          <a:xfrm flipV="1">
            <a:off x="0" y="2590560"/>
            <a:ext cx="9144000" cy="990360"/>
          </a:xfrm>
          <a:prstGeom prst="line">
            <a:avLst/>
          </a:prstGeom>
          <a:ln w="38160">
            <a:solidFill>
              <a:srgbClr val="ff33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 name=""/>
          <p:cNvSpPr/>
          <p:nvPr/>
        </p:nvSpPr>
        <p:spPr>
          <a:xfrm>
            <a:off x="4876920" y="2362320"/>
            <a:ext cx="2133360" cy="738000"/>
          </a:xfrm>
          <a:prstGeom prst="rect">
            <a:avLst/>
          </a:prstGeom>
          <a:noFill/>
          <a:ln w="0">
            <a:noFill/>
          </a:ln>
        </p:spPr>
        <p:style>
          <a:lnRef idx="0"/>
          <a:fillRef idx="0"/>
          <a:effectRef idx="0"/>
          <a:fontRef idx="minor"/>
        </p:style>
        <p:txBody>
          <a:bodyPr lIns="90000" rIns="90000" tIns="46800" bIns="4680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EXISTING LIGHT TRANMISSION LINES</a:t>
            </a:r>
            <a:endParaRPr b="0" lang="en-US" sz="1200" strike="noStrike" u="none">
              <a:solidFill>
                <a:srgbClr val="000000"/>
              </a:solidFill>
              <a:effectLst/>
              <a:uFillTx/>
              <a:latin typeface="Times New Roman"/>
            </a:endParaRPr>
          </a:p>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7 – CIRCUITS – 138 Kv</a:t>
            </a:r>
            <a:endParaRPr b="0" lang="en-US" sz="1200" strike="noStrike" u="none">
              <a:solidFill>
                <a:srgbClr val="000000"/>
              </a:solidFill>
              <a:effectLst/>
              <a:uFillTx/>
              <a:latin typeface="Times New Roman"/>
            </a:endParaRPr>
          </a:p>
        </p:txBody>
      </p:sp>
      <p:sp>
        <p:nvSpPr>
          <p:cNvPr id="239" name=""/>
          <p:cNvSpPr/>
          <p:nvPr/>
        </p:nvSpPr>
        <p:spPr>
          <a:xfrm>
            <a:off x="1447920" y="3657600"/>
            <a:ext cx="205740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ELECTROBOLT SITE</a:t>
            </a:r>
            <a:endParaRPr b="0" lang="en-US" sz="1200" strike="noStrike" u="none">
              <a:solidFill>
                <a:srgbClr val="000000"/>
              </a:solidFill>
              <a:effectLst/>
              <a:uFillTx/>
              <a:latin typeface="Times New Roman"/>
            </a:endParaRPr>
          </a:p>
        </p:txBody>
      </p:sp>
      <p:sp>
        <p:nvSpPr>
          <p:cNvPr id="240" name=""/>
          <p:cNvSpPr/>
          <p:nvPr/>
        </p:nvSpPr>
        <p:spPr>
          <a:xfrm>
            <a:off x="6858000" y="3657600"/>
            <a:ext cx="1600200" cy="27684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Times New Roman"/>
              </a:rPr>
              <a:t>GUANDU RIVER</a:t>
            </a:r>
            <a:endParaRPr b="0" lang="en-US" sz="1200" strike="noStrike" u="none">
              <a:solidFill>
                <a:srgbClr val="000000"/>
              </a:solidFill>
              <a:effectLst/>
              <a:uFillTx/>
              <a:latin typeface="Times New Roman"/>
            </a:endParaRPr>
          </a:p>
        </p:txBody>
      </p:sp>
      <p:sp>
        <p:nvSpPr>
          <p:cNvPr id="241" name=""/>
          <p:cNvSpPr/>
          <p:nvPr/>
        </p:nvSpPr>
        <p:spPr>
          <a:xfrm>
            <a:off x="5943600" y="3352680"/>
            <a:ext cx="1600200" cy="231480"/>
          </a:xfrm>
          <a:prstGeom prst="rect">
            <a:avLst/>
          </a:prstGeom>
          <a:solidFill>
            <a:srgbClr val="ffffff"/>
          </a:solidFill>
          <a:ln w="0">
            <a:noFill/>
          </a:ln>
        </p:spPr>
        <p:style>
          <a:lnRef idx="0"/>
          <a:fillRef idx="0"/>
          <a:effectRef idx="0"/>
          <a:fontRef idx="minor"/>
        </p:style>
        <p:txBody>
          <a:bodyPr lIns="90000" rIns="90000" tIns="46800" bIns="46800" anchor="t">
            <a:spAutoFit/>
          </a:bodyPr>
          <a:p>
            <a:pPr>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Times New Roman"/>
              </a:rPr>
              <a:t>WATER DISCHARGE</a:t>
            </a:r>
            <a:endParaRPr b="0" lang="en-US" sz="900" strike="noStrike" u="none">
              <a:solidFill>
                <a:srgbClr val="000000"/>
              </a:solidFill>
              <a:effectLst/>
              <a:uFillTx/>
              <a:latin typeface="Times New Roman"/>
            </a:endParaRPr>
          </a:p>
        </p:txBody>
      </p:sp>
      <p:sp>
        <p:nvSpPr>
          <p:cNvPr id="242" name="PlaceHolder 1"/>
          <p:cNvSpPr>
            <a:spLocks noGrp="1"/>
          </p:cNvSpPr>
          <p:nvPr>
            <p:ph type="title"/>
          </p:nvPr>
        </p:nvSpPr>
        <p:spPr>
          <a:xfrm>
            <a:off x="60948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Arial View of Site</a:t>
            </a:r>
            <a:endParaRPr b="1" lang="en-US" sz="3600" strike="noStrike" u="none">
              <a:solidFill>
                <a:srgbClr val="000099"/>
              </a:solidFill>
              <a:effectLst/>
              <a:uFillTx/>
              <a:latin typeface="Tahoma"/>
            </a:endParaRPr>
          </a:p>
        </p:txBody>
      </p:sp>
      <p:sp>
        <p:nvSpPr>
          <p:cNvPr id="243" name=""/>
          <p:cNvSpPr/>
          <p:nvPr/>
        </p:nvSpPr>
        <p:spPr>
          <a:xfrm>
            <a:off x="1910880" y="6521400"/>
            <a:ext cx="58222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0000"/>
                </a:solidFill>
                <a:effectLst/>
                <a:uFillTx/>
                <a:latin typeface="Arial"/>
              </a:rPr>
              <a:t>CONFIDENTIAL - PRIVILEDGED BUSINESS INFORMATION</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4" name="eletrobolt_color" descr=""/>
          <p:cNvPicPr/>
          <p:nvPr/>
        </p:nvPicPr>
        <p:blipFill>
          <a:blip r:embed="rId1"/>
          <a:stretch/>
        </p:blipFill>
        <p:spPr>
          <a:xfrm>
            <a:off x="7315200" y="5943600"/>
            <a:ext cx="1600200" cy="711360"/>
          </a:xfrm>
          <a:prstGeom prst="rect">
            <a:avLst/>
          </a:prstGeom>
          <a:noFill/>
          <a:ln w="0">
            <a:noFill/>
          </a:ln>
        </p:spPr>
      </p:pic>
      <p:pic>
        <p:nvPicPr>
          <p:cNvPr id="245" name="" descr=""/>
          <p:cNvPicPr/>
          <p:nvPr/>
        </p:nvPicPr>
        <p:blipFill>
          <a:blip r:embed="rId2"/>
          <a:stretch/>
        </p:blipFill>
        <p:spPr>
          <a:xfrm>
            <a:off x="7391520" y="228600"/>
            <a:ext cx="1130040" cy="1127160"/>
          </a:xfrm>
          <a:prstGeom prst="rect">
            <a:avLst/>
          </a:prstGeom>
          <a:noFill/>
          <a:ln w="0">
            <a:noFill/>
          </a:ln>
        </p:spPr>
      </p:pic>
      <p:pic>
        <p:nvPicPr>
          <p:cNvPr id="246" name="Old%20rail%20bed3" descr=""/>
          <p:cNvPicPr/>
          <p:nvPr/>
        </p:nvPicPr>
        <p:blipFill>
          <a:blip r:embed="rId3"/>
          <a:stretch/>
        </p:blipFill>
        <p:spPr>
          <a:xfrm>
            <a:off x="0" y="0"/>
            <a:ext cx="9144000" cy="6858000"/>
          </a:xfrm>
          <a:prstGeom prst="rect">
            <a:avLst/>
          </a:prstGeom>
          <a:noFill/>
          <a:ln w="0">
            <a:noFill/>
          </a:ln>
        </p:spPr>
      </p:pic>
      <p:pic>
        <p:nvPicPr>
          <p:cNvPr id="247" name="eletrobolt_color" descr=""/>
          <p:cNvPicPr/>
          <p:nvPr/>
        </p:nvPicPr>
        <p:blipFill>
          <a:blip r:embed="rId4"/>
          <a:stretch/>
        </p:blipFill>
        <p:spPr>
          <a:xfrm>
            <a:off x="7696080" y="6095880"/>
            <a:ext cx="971640" cy="432000"/>
          </a:xfrm>
          <a:prstGeom prst="rect">
            <a:avLst/>
          </a:prstGeom>
          <a:noFill/>
          <a:ln w="0">
            <a:noFill/>
          </a:ln>
        </p:spPr>
      </p:pic>
      <p:pic>
        <p:nvPicPr>
          <p:cNvPr id="248" name="" descr=""/>
          <p:cNvPicPr/>
          <p:nvPr/>
        </p:nvPicPr>
        <p:blipFill>
          <a:blip r:embed="rId5"/>
          <a:stretch/>
        </p:blipFill>
        <p:spPr>
          <a:xfrm>
            <a:off x="7924680" y="228600"/>
            <a:ext cx="838440" cy="836640"/>
          </a:xfrm>
          <a:prstGeom prst="rect">
            <a:avLst/>
          </a:prstGeom>
          <a:noFill/>
          <a:ln w="0">
            <a:noFill/>
          </a:ln>
        </p:spPr>
      </p:pic>
      <p:sp>
        <p:nvSpPr>
          <p:cNvPr id="249" name="PlaceHolder 1"/>
          <p:cNvSpPr>
            <a:spLocks noGrp="1"/>
          </p:cNvSpPr>
          <p:nvPr>
            <p:ph type="title"/>
          </p:nvPr>
        </p:nvSpPr>
        <p:spPr>
          <a:xfrm>
            <a:off x="60948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LIGHT Transmission Lines</a:t>
            </a:r>
            <a:endParaRPr b="1" lang="en-US" sz="3600" strike="noStrike" u="none">
              <a:solidFill>
                <a:srgbClr val="000099"/>
              </a:solidFill>
              <a:effectLst/>
              <a:uFillTx/>
              <a:latin typeface="Tahoma"/>
            </a:endParaRPr>
          </a:p>
        </p:txBody>
      </p:sp>
      <p:sp>
        <p:nvSpPr>
          <p:cNvPr id="250" name=""/>
          <p:cNvSpPr/>
          <p:nvPr/>
        </p:nvSpPr>
        <p:spPr>
          <a:xfrm>
            <a:off x="1758240" y="6513480"/>
            <a:ext cx="58222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0000"/>
                </a:solidFill>
                <a:effectLst/>
                <a:uFillTx/>
                <a:latin typeface="Arial"/>
              </a:rPr>
              <a:t>CONFIDENTIAL - PRIVILEDGED BUSINESS INFORMATION</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51" name="0042%20C020%20Rev%202" descr=""/>
          <p:cNvPicPr/>
          <p:nvPr/>
        </p:nvPicPr>
        <p:blipFill>
          <a:blip r:embed="rId1"/>
          <a:stretch/>
        </p:blipFill>
        <p:spPr>
          <a:xfrm>
            <a:off x="0" y="0"/>
            <a:ext cx="9144000" cy="6829560"/>
          </a:xfrm>
          <a:prstGeom prst="rect">
            <a:avLst/>
          </a:prstGeom>
          <a:noFill/>
          <a:ln w="0">
            <a:noFill/>
          </a:ln>
        </p:spPr>
      </p:pic>
      <p:pic>
        <p:nvPicPr>
          <p:cNvPr id="252" name="eletrobolt_color" descr=""/>
          <p:cNvPicPr/>
          <p:nvPr/>
        </p:nvPicPr>
        <p:blipFill>
          <a:blip r:embed="rId2"/>
          <a:stretch/>
        </p:blipFill>
        <p:spPr>
          <a:xfrm>
            <a:off x="7772400" y="457200"/>
            <a:ext cx="971640" cy="433440"/>
          </a:xfrm>
          <a:prstGeom prst="rect">
            <a:avLst/>
          </a:prstGeom>
          <a:noFill/>
          <a:ln w="0">
            <a:noFill/>
          </a:ln>
        </p:spPr>
      </p:pic>
      <p:sp>
        <p:nvSpPr>
          <p:cNvPr id="253" name="PlaceHolder 1"/>
          <p:cNvSpPr>
            <a:spLocks noGrp="1"/>
          </p:cNvSpPr>
          <p:nvPr>
            <p:ph type="title"/>
          </p:nvPr>
        </p:nvSpPr>
        <p:spPr>
          <a:xfrm>
            <a:off x="60948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Scaled Site Map</a:t>
            </a:r>
            <a:endParaRPr b="1" lang="en-US" sz="3600" strike="noStrike" u="none">
              <a:solidFill>
                <a:srgbClr val="000099"/>
              </a:solidFill>
              <a:effectLst/>
              <a:uFillTx/>
              <a:latin typeface="Tahoma"/>
            </a:endParaRPr>
          </a:p>
        </p:txBody>
      </p:sp>
      <p:sp>
        <p:nvSpPr>
          <p:cNvPr id="254" name=""/>
          <p:cNvSpPr/>
          <p:nvPr/>
        </p:nvSpPr>
        <p:spPr>
          <a:xfrm>
            <a:off x="1758240" y="6513480"/>
            <a:ext cx="58222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0000"/>
                </a:solidFill>
                <a:effectLst/>
                <a:uFillTx/>
                <a:latin typeface="Arial"/>
              </a:rPr>
              <a:t>CONFIDENTIAL - PRIVILEDGED BUSINESS INFORMATION</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55" name="0042%20GA002%20Rev%203" descr=""/>
          <p:cNvPicPr/>
          <p:nvPr/>
        </p:nvPicPr>
        <p:blipFill>
          <a:blip r:embed="rId1"/>
          <a:stretch/>
        </p:blipFill>
        <p:spPr>
          <a:xfrm>
            <a:off x="0" y="0"/>
            <a:ext cx="9144000" cy="6858000"/>
          </a:xfrm>
          <a:prstGeom prst="rect">
            <a:avLst/>
          </a:prstGeom>
          <a:noFill/>
          <a:ln w="0">
            <a:noFill/>
          </a:ln>
        </p:spPr>
      </p:pic>
      <p:pic>
        <p:nvPicPr>
          <p:cNvPr id="256" name="eletrobolt_color" descr=""/>
          <p:cNvPicPr/>
          <p:nvPr/>
        </p:nvPicPr>
        <p:blipFill>
          <a:blip r:embed="rId2"/>
          <a:stretch/>
        </p:blipFill>
        <p:spPr>
          <a:xfrm>
            <a:off x="7924680" y="609480"/>
            <a:ext cx="971640" cy="433440"/>
          </a:xfrm>
          <a:prstGeom prst="rect">
            <a:avLst/>
          </a:prstGeom>
          <a:noFill/>
          <a:ln w="0">
            <a:noFill/>
          </a:ln>
        </p:spPr>
      </p:pic>
      <p:sp>
        <p:nvSpPr>
          <p:cNvPr id="257" name="PlaceHolder 1"/>
          <p:cNvSpPr>
            <a:spLocks noGrp="1"/>
          </p:cNvSpPr>
          <p:nvPr>
            <p:ph type="title"/>
          </p:nvPr>
        </p:nvSpPr>
        <p:spPr>
          <a:xfrm>
            <a:off x="68580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Scaled Site Map </a:t>
            </a:r>
            <a:r>
              <a:rPr b="1" lang="en-US" sz="2400" strike="noStrike" u="none">
                <a:solidFill>
                  <a:srgbClr val="000099"/>
                </a:solidFill>
                <a:effectLst/>
                <a:uFillTx/>
                <a:latin typeface="Tahoma"/>
              </a:rPr>
              <a:t>(Cont.)</a:t>
            </a:r>
            <a:endParaRPr b="1" lang="en-US" sz="2400" strike="noStrike" u="none">
              <a:solidFill>
                <a:srgbClr val="000099"/>
              </a:solidFill>
              <a:effectLst/>
              <a:uFillTx/>
              <a:latin typeface="Tahoma"/>
            </a:endParaRPr>
          </a:p>
        </p:txBody>
      </p:sp>
      <p:sp>
        <p:nvSpPr>
          <p:cNvPr id="258" name=""/>
          <p:cNvSpPr/>
          <p:nvPr/>
        </p:nvSpPr>
        <p:spPr>
          <a:xfrm>
            <a:off x="1758240" y="6513480"/>
            <a:ext cx="58222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0000"/>
                </a:solidFill>
                <a:effectLst/>
                <a:uFillTx/>
                <a:latin typeface="Arial"/>
              </a:rPr>
              <a:t>CONFIDENTIAL - PRIVILEDGED BUSINESS INFORMATION</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Project Overview</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59" name="Eletro~2%20copy" descr=""/>
          <p:cNvPicPr/>
          <p:nvPr/>
        </p:nvPicPr>
        <p:blipFill>
          <a:blip r:embed="rId1"/>
          <a:stretch/>
        </p:blipFill>
        <p:spPr>
          <a:xfrm>
            <a:off x="0" y="0"/>
            <a:ext cx="9144000" cy="6858000"/>
          </a:xfrm>
          <a:prstGeom prst="rect">
            <a:avLst/>
          </a:prstGeom>
          <a:noFill/>
          <a:ln w="0">
            <a:noFill/>
          </a:ln>
        </p:spPr>
      </p:pic>
      <p:sp>
        <p:nvSpPr>
          <p:cNvPr id="260" name=""/>
          <p:cNvSpPr/>
          <p:nvPr/>
        </p:nvSpPr>
        <p:spPr>
          <a:xfrm>
            <a:off x="1373040" y="6489720"/>
            <a:ext cx="654372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0000"/>
                </a:solidFill>
                <a:effectLst/>
                <a:uFillTx/>
                <a:latin typeface="Arial"/>
              </a:rPr>
              <a:t>CONFIDENTIAL - PRIVILEDGED BUSINESS INFORMATION</a:t>
            </a:r>
            <a:endParaRPr b="0" lang="en-US" sz="1800" strike="noStrike" u="none">
              <a:solidFill>
                <a:srgbClr val="000000"/>
              </a:solidFill>
              <a:effectLst/>
              <a:uFillTx/>
              <a:latin typeface="Times New Roman"/>
            </a:endParaRPr>
          </a:p>
        </p:txBody>
      </p:sp>
      <p:sp>
        <p:nvSpPr>
          <p:cNvPr id="261" name="PlaceHolder 1"/>
          <p:cNvSpPr>
            <a:spLocks noGrp="1"/>
          </p:cNvSpPr>
          <p:nvPr>
            <p:ph type="title"/>
          </p:nvPr>
        </p:nvSpPr>
        <p:spPr>
          <a:xfrm>
            <a:off x="609480" y="22824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Project Site –</a:t>
            </a:r>
            <a:br>
              <a:rPr sz="3600"/>
            </a:br>
            <a:r>
              <a:rPr b="1" lang="en-US" sz="3600" strike="noStrike" u="none">
                <a:solidFill>
                  <a:srgbClr val="000099"/>
                </a:solidFill>
                <a:effectLst/>
                <a:uFillTx/>
                <a:latin typeface="Tahoma"/>
              </a:rPr>
              <a:t>Digital Replication</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62" name="eletrobolt_color" descr=""/>
          <p:cNvPicPr/>
          <p:nvPr/>
        </p:nvPicPr>
        <p:blipFill>
          <a:blip r:embed="rId1"/>
          <a:stretch/>
        </p:blipFill>
        <p:spPr>
          <a:xfrm>
            <a:off x="7315200" y="5943600"/>
            <a:ext cx="1600200" cy="711360"/>
          </a:xfrm>
          <a:prstGeom prst="rect">
            <a:avLst/>
          </a:prstGeom>
          <a:noFill/>
          <a:ln w="0">
            <a:noFill/>
          </a:ln>
        </p:spPr>
      </p:pic>
      <p:pic>
        <p:nvPicPr>
          <p:cNvPr id="263" name="" descr=""/>
          <p:cNvPicPr/>
          <p:nvPr/>
        </p:nvPicPr>
        <p:blipFill>
          <a:blip r:embed="rId2"/>
          <a:stretch/>
        </p:blipFill>
        <p:spPr>
          <a:xfrm>
            <a:off x="7391520" y="228600"/>
            <a:ext cx="1130040" cy="1127160"/>
          </a:xfrm>
          <a:prstGeom prst="rect">
            <a:avLst/>
          </a:prstGeom>
          <a:noFill/>
          <a:ln w="0">
            <a:noFill/>
          </a:ln>
        </p:spPr>
      </p:pic>
      <p:sp>
        <p:nvSpPr>
          <p:cNvPr id="264" name=""/>
          <p:cNvSpPr/>
          <p:nvPr/>
        </p:nvSpPr>
        <p:spPr>
          <a:xfrm>
            <a:off x="685800" y="1378080"/>
            <a:ext cx="8077320" cy="4162680"/>
          </a:xfrm>
          <a:prstGeom prst="rect">
            <a:avLst/>
          </a:prstGeom>
          <a:noFill/>
          <a:ln w="0">
            <a:noFill/>
          </a:ln>
        </p:spPr>
        <p:style>
          <a:lnRef idx="0"/>
          <a:fillRef idx="0"/>
          <a:effectRef idx="0"/>
          <a:fontRef idx="minor"/>
        </p:style>
        <p:txBody>
          <a:bodyPr lIns="90000" rIns="90000" tIns="46800" bIns="46800" anchor="t">
            <a:spAutoFit/>
          </a:bodyPr>
          <a:p>
            <a:pPr>
              <a:spcBef>
                <a:spcPts val="15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EIGHT (8) GE LM 6000’S IN SIMPLE CYCLE</a:t>
            </a:r>
            <a:endParaRPr b="0" lang="en-US" sz="2400" strike="noStrike" u="none">
              <a:solidFill>
                <a:srgbClr val="000000"/>
              </a:solidFill>
              <a:effectLst/>
              <a:uFillTx/>
              <a:latin typeface="Times New Roman"/>
            </a:endParaRPr>
          </a:p>
          <a:p>
            <a:pPr>
              <a:spcBef>
                <a:spcPts val="15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LM 6000’S ARE ENHANCED SPRINT</a:t>
            </a:r>
            <a:endParaRPr b="0" lang="en-US" sz="2400" strike="noStrike" u="none">
              <a:solidFill>
                <a:srgbClr val="000000"/>
              </a:solidFill>
              <a:effectLst/>
              <a:uFillTx/>
              <a:latin typeface="Times New Roman"/>
            </a:endParaRPr>
          </a:p>
          <a:p>
            <a:pPr>
              <a:spcBef>
                <a:spcPts val="15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TOTAL PLANT OUTPUT = 379 MW</a:t>
            </a:r>
            <a:endParaRPr b="0" lang="en-US" sz="2400" strike="noStrike" u="none">
              <a:solidFill>
                <a:srgbClr val="000000"/>
              </a:solidFill>
              <a:effectLst/>
              <a:uFillTx/>
              <a:latin typeface="Times New Roman"/>
            </a:endParaRPr>
          </a:p>
          <a:p>
            <a:pPr>
              <a:spcBef>
                <a:spcPts val="15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GAS ONLY WITH NO BACK-UP FUEL</a:t>
            </a:r>
            <a:endParaRPr b="0" lang="en-US" sz="2400" strike="noStrike" u="none">
              <a:solidFill>
                <a:srgbClr val="000000"/>
              </a:solidFill>
              <a:effectLst/>
              <a:uFillTx/>
              <a:latin typeface="Times New Roman"/>
            </a:endParaRPr>
          </a:p>
          <a:p>
            <a:pPr>
              <a:spcBef>
                <a:spcPts val="15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POWER TRANSMITTED OVER RIO LIGHT’S 138 Kv  LINES</a:t>
            </a:r>
            <a:endParaRPr b="0" lang="en-US" sz="2400" strike="noStrike" u="none">
              <a:solidFill>
                <a:srgbClr val="000000"/>
              </a:solidFill>
              <a:effectLst/>
              <a:uFillTx/>
              <a:latin typeface="Times New Roman"/>
            </a:endParaRPr>
          </a:p>
          <a:p>
            <a:pPr>
              <a:spcBef>
                <a:spcPts val="15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GAS SUPPLY FROM CEG</a:t>
            </a:r>
            <a:endParaRPr b="0" lang="en-US" sz="2400" strike="noStrike" u="none">
              <a:solidFill>
                <a:srgbClr val="000000"/>
              </a:solidFill>
              <a:effectLst/>
              <a:uFillTx/>
              <a:latin typeface="Times New Roman"/>
            </a:endParaRPr>
          </a:p>
          <a:p>
            <a:pPr>
              <a:spcBef>
                <a:spcPts val="15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65" name="PlaceHolder 1"/>
          <p:cNvSpPr>
            <a:spLocks noGrp="1"/>
          </p:cNvSpPr>
          <p:nvPr>
            <p:ph type="title"/>
          </p:nvPr>
        </p:nvSpPr>
        <p:spPr>
          <a:xfrm>
            <a:off x="68580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Project Scope</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66" name="eletrobolt_color" descr=""/>
          <p:cNvPicPr/>
          <p:nvPr/>
        </p:nvPicPr>
        <p:blipFill>
          <a:blip r:embed="rId1"/>
          <a:stretch/>
        </p:blipFill>
        <p:spPr>
          <a:xfrm>
            <a:off x="7315200" y="5943600"/>
            <a:ext cx="1600200" cy="711360"/>
          </a:xfrm>
          <a:prstGeom prst="rect">
            <a:avLst/>
          </a:prstGeom>
          <a:noFill/>
          <a:ln w="0">
            <a:noFill/>
          </a:ln>
        </p:spPr>
      </p:pic>
      <p:pic>
        <p:nvPicPr>
          <p:cNvPr id="267" name="" descr=""/>
          <p:cNvPicPr/>
          <p:nvPr/>
        </p:nvPicPr>
        <p:blipFill>
          <a:blip r:embed="rId2"/>
          <a:stretch/>
        </p:blipFill>
        <p:spPr>
          <a:xfrm>
            <a:off x="7391520" y="228600"/>
            <a:ext cx="1130040" cy="1127160"/>
          </a:xfrm>
          <a:prstGeom prst="rect">
            <a:avLst/>
          </a:prstGeom>
          <a:noFill/>
          <a:ln w="0">
            <a:noFill/>
          </a:ln>
        </p:spPr>
      </p:pic>
      <p:sp>
        <p:nvSpPr>
          <p:cNvPr id="268" name=""/>
          <p:cNvSpPr/>
          <p:nvPr/>
        </p:nvSpPr>
        <p:spPr>
          <a:xfrm>
            <a:off x="533520" y="1219320"/>
            <a:ext cx="8076960" cy="488592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sng">
                <a:solidFill>
                  <a:srgbClr val="000000"/>
                </a:solidFill>
                <a:effectLst/>
                <a:uFillTx/>
                <a:latin typeface="Times New Roman"/>
              </a:rPr>
              <a:t>PROJECT SCOPE CONTINUED:</a:t>
            </a:r>
            <a:endParaRPr b="0" lang="en-US" sz="3200" strike="noStrike" u="none">
              <a:solidFill>
                <a:srgbClr val="000000"/>
              </a:solidFill>
              <a:effectLst/>
              <a:uFillTx/>
              <a:latin typeface="Times New Roman"/>
            </a:endParaRPr>
          </a:p>
          <a:p>
            <a:pPr marL="228600" indent="-228600">
              <a:spcBef>
                <a:spcPts val="1749"/>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NOx, SPRINT INJECTION, &amp; COOLING TOWER WATER SUPPLIED FROM THE GUANDU RIVER</a:t>
            </a:r>
            <a:endParaRPr b="0" lang="en-US" sz="2800" strike="noStrike" u="none">
              <a:solidFill>
                <a:srgbClr val="000000"/>
              </a:solidFill>
              <a:effectLst/>
              <a:uFillTx/>
              <a:latin typeface="Times New Roman"/>
            </a:endParaRPr>
          </a:p>
          <a:p>
            <a:pPr marL="228600" indent="-228600">
              <a:spcBef>
                <a:spcPts val="1749"/>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DEMINERALIZED WATER GENERATED ON SITE</a:t>
            </a:r>
            <a:endParaRPr b="0" lang="en-US" sz="2800" strike="noStrike" u="none">
              <a:solidFill>
                <a:srgbClr val="000000"/>
              </a:solidFill>
              <a:effectLst/>
              <a:uFillTx/>
              <a:latin typeface="Times New Roman"/>
            </a:endParaRPr>
          </a:p>
          <a:p>
            <a:pPr marL="228600" indent="-228600">
              <a:spcBef>
                <a:spcPts val="1749"/>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GAS COMPRESSORS ARE THREE (3) 50 % CAPACITY</a:t>
            </a:r>
            <a:endParaRPr b="0" lang="en-US" sz="2800" strike="noStrike" u="none">
              <a:solidFill>
                <a:srgbClr val="000000"/>
              </a:solidFill>
              <a:effectLst/>
              <a:uFillTx/>
              <a:latin typeface="Times New Roman"/>
            </a:endParaRPr>
          </a:p>
          <a:p>
            <a:pPr marL="228600" indent="-228600">
              <a:spcBef>
                <a:spcPts val="17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p:txBody>
      </p:sp>
      <p:sp>
        <p:nvSpPr>
          <p:cNvPr id="269" name="PlaceHolder 1"/>
          <p:cNvSpPr>
            <a:spLocks noGrp="1"/>
          </p:cNvSpPr>
          <p:nvPr>
            <p:ph type="title"/>
          </p:nvPr>
        </p:nvSpPr>
        <p:spPr>
          <a:xfrm>
            <a:off x="60948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Project Scope </a:t>
            </a:r>
            <a:r>
              <a:rPr b="1" lang="en-US" sz="2400" strike="noStrike" u="none">
                <a:solidFill>
                  <a:srgbClr val="000099"/>
                </a:solidFill>
                <a:effectLst/>
                <a:uFillTx/>
                <a:latin typeface="Tahoma"/>
              </a:rPr>
              <a:t>(Cont.)</a:t>
            </a:r>
            <a:endParaRPr b="1" lang="en-US" sz="24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70" name="eletrobolt_color" descr=""/>
          <p:cNvPicPr/>
          <p:nvPr/>
        </p:nvPicPr>
        <p:blipFill>
          <a:blip r:embed="rId1"/>
          <a:stretch/>
        </p:blipFill>
        <p:spPr>
          <a:xfrm>
            <a:off x="7315200" y="5943600"/>
            <a:ext cx="1600200" cy="711360"/>
          </a:xfrm>
          <a:prstGeom prst="rect">
            <a:avLst/>
          </a:prstGeom>
          <a:noFill/>
          <a:ln w="0">
            <a:noFill/>
          </a:ln>
        </p:spPr>
      </p:pic>
      <p:pic>
        <p:nvPicPr>
          <p:cNvPr id="271" name="" descr=""/>
          <p:cNvPicPr/>
          <p:nvPr/>
        </p:nvPicPr>
        <p:blipFill>
          <a:blip r:embed="rId2"/>
          <a:stretch/>
        </p:blipFill>
        <p:spPr>
          <a:xfrm>
            <a:off x="7391520" y="228600"/>
            <a:ext cx="1130040" cy="1127160"/>
          </a:xfrm>
          <a:prstGeom prst="rect">
            <a:avLst/>
          </a:prstGeom>
          <a:noFill/>
          <a:ln w="0">
            <a:noFill/>
          </a:ln>
        </p:spPr>
      </p:pic>
      <p:sp>
        <p:nvSpPr>
          <p:cNvPr id="272" name=""/>
          <p:cNvSpPr/>
          <p:nvPr/>
        </p:nvSpPr>
        <p:spPr>
          <a:xfrm>
            <a:off x="457200" y="1143000"/>
            <a:ext cx="8381880" cy="51912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73" name=""/>
          <p:cNvSpPr/>
          <p:nvPr/>
        </p:nvSpPr>
        <p:spPr>
          <a:xfrm>
            <a:off x="304920" y="1143000"/>
            <a:ext cx="8534160" cy="4147560"/>
          </a:xfrm>
          <a:prstGeom prst="rect">
            <a:avLst/>
          </a:prstGeom>
          <a:noFill/>
          <a:ln w="0">
            <a:noFill/>
          </a:ln>
        </p:spPr>
        <p:style>
          <a:lnRef idx="0"/>
          <a:fillRef idx="0"/>
          <a:effectRef idx="0"/>
          <a:fontRef idx="minor"/>
        </p:style>
        <p:txBody>
          <a:bodyPr lIns="90000" rIns="90000" tIns="46800" bIns="46800" anchor="t">
            <a:spAutoFit/>
          </a:bodyPr>
          <a:p>
            <a:pPr marL="228600" indent="-228600">
              <a:spcBef>
                <a:spcPts val="15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EIGHT (8) COMPLETE LM 6000 ENHANCED SPRINT PACKAGES</a:t>
            </a:r>
            <a:endParaRPr b="0" lang="en-US" sz="2400" strike="noStrike" u="none">
              <a:solidFill>
                <a:srgbClr val="000000"/>
              </a:solidFill>
              <a:effectLst/>
              <a:uFillTx/>
              <a:latin typeface="Times New Roman"/>
            </a:endParaRPr>
          </a:p>
          <a:p>
            <a:pPr marL="228600" indent="-228600">
              <a:spcBef>
                <a:spcPts val="15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GENERATORS ARE GE BRUSHLESS 13,800 VOLT, 60 Hz, 3,600 RPM, 60,000 KVA RATED @ 0.9 pf</a:t>
            </a:r>
            <a:endParaRPr b="0" lang="en-US" sz="2400" strike="noStrike" u="none">
              <a:solidFill>
                <a:srgbClr val="000000"/>
              </a:solidFill>
              <a:effectLst/>
              <a:uFillTx/>
              <a:latin typeface="Times New Roman"/>
            </a:endParaRPr>
          </a:p>
          <a:p>
            <a:pPr marL="228600" indent="-228600">
              <a:spcBef>
                <a:spcPts val="15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2,200 TON CHILLERS FOR EACH LM 6000</a:t>
            </a:r>
            <a:endParaRPr b="0" lang="en-US" sz="2400" strike="noStrike" u="none">
              <a:solidFill>
                <a:srgbClr val="000000"/>
              </a:solidFill>
              <a:effectLst/>
              <a:uFillTx/>
              <a:latin typeface="Times New Roman"/>
            </a:endParaRPr>
          </a:p>
          <a:p>
            <a:pPr marL="228600" indent="-228600">
              <a:spcBef>
                <a:spcPts val="15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PRE-FABRICATED CONTROL/ELECRICAL     BUILDINGS FOR EACH PAIR OF LM 6000’S</a:t>
            </a:r>
            <a:endParaRPr b="0" lang="en-US" sz="2400" strike="noStrike" u="none">
              <a:solidFill>
                <a:srgbClr val="000000"/>
              </a:solidFill>
              <a:effectLst/>
              <a:uFillTx/>
              <a:latin typeface="Times New Roman"/>
            </a:endParaRPr>
          </a:p>
          <a:p>
            <a:pPr marL="228600" indent="-228600">
              <a:spcBef>
                <a:spcPts val="15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ALL CONTROLS, PRE-FABRICATED BLDGS., COOLERS, ETC. FOR THE PLANT</a:t>
            </a:r>
            <a:endParaRPr b="0" lang="en-US" sz="2400" strike="noStrike" u="none">
              <a:solidFill>
                <a:srgbClr val="000000"/>
              </a:solidFill>
              <a:effectLst/>
              <a:uFillTx/>
              <a:latin typeface="Times New Roman"/>
            </a:endParaRPr>
          </a:p>
        </p:txBody>
      </p:sp>
      <p:sp>
        <p:nvSpPr>
          <p:cNvPr id="274" name="PlaceHolder 1"/>
          <p:cNvSpPr>
            <a:spLocks noGrp="1"/>
          </p:cNvSpPr>
          <p:nvPr>
            <p:ph type="title"/>
          </p:nvPr>
        </p:nvSpPr>
        <p:spPr>
          <a:xfrm>
            <a:off x="60948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GE Scope</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75" name="eletrobolt_color" descr=""/>
          <p:cNvPicPr/>
          <p:nvPr/>
        </p:nvPicPr>
        <p:blipFill>
          <a:blip r:embed="rId1"/>
          <a:stretch/>
        </p:blipFill>
        <p:spPr>
          <a:xfrm>
            <a:off x="7315200" y="5943600"/>
            <a:ext cx="1600200" cy="711360"/>
          </a:xfrm>
          <a:prstGeom prst="rect">
            <a:avLst/>
          </a:prstGeom>
          <a:noFill/>
          <a:ln w="0">
            <a:noFill/>
          </a:ln>
        </p:spPr>
      </p:pic>
      <p:pic>
        <p:nvPicPr>
          <p:cNvPr id="276" name="" descr=""/>
          <p:cNvPicPr/>
          <p:nvPr/>
        </p:nvPicPr>
        <p:blipFill>
          <a:blip r:embed="rId2"/>
          <a:stretch/>
        </p:blipFill>
        <p:spPr>
          <a:xfrm>
            <a:off x="7391520" y="228600"/>
            <a:ext cx="1130040" cy="1127160"/>
          </a:xfrm>
          <a:prstGeom prst="rect">
            <a:avLst/>
          </a:prstGeom>
          <a:noFill/>
          <a:ln w="0">
            <a:noFill/>
          </a:ln>
        </p:spPr>
      </p:pic>
      <p:sp>
        <p:nvSpPr>
          <p:cNvPr id="277" name=""/>
          <p:cNvSpPr/>
          <p:nvPr/>
        </p:nvSpPr>
        <p:spPr>
          <a:xfrm>
            <a:off x="457200" y="1143000"/>
            <a:ext cx="8381880" cy="4880880"/>
          </a:xfrm>
          <a:prstGeom prst="rect">
            <a:avLst/>
          </a:prstGeom>
          <a:noFill/>
          <a:ln w="0">
            <a:noFill/>
          </a:ln>
        </p:spPr>
        <p:style>
          <a:lnRef idx="0"/>
          <a:fillRef idx="0"/>
          <a:effectRef idx="0"/>
          <a:fontRef idx="minor"/>
        </p:style>
        <p:txBody>
          <a:bodyPr lIns="90000" rIns="90000" tIns="46800" bIns="46800" anchor="t">
            <a:spAutoFit/>
          </a:bodyPr>
          <a:p>
            <a:pPr>
              <a:spcBef>
                <a:spcPts val="1749"/>
              </a:spcBef>
              <a:tabLst>
                <a:tab algn="l" pos="0"/>
                <a:tab algn="l" pos="6858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a:spcBef>
                <a:spcPts val="1500"/>
              </a:spcBef>
              <a:buClr>
                <a:srgbClr val="ff0000"/>
              </a:buClr>
              <a:buFont typeface="Times New Roman"/>
              <a:buChar char="•"/>
              <a:tabLst>
                <a:tab algn="l" pos="6858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EIGHT (8) UNIT GUARANTEES ARE</a:t>
            </a:r>
            <a:endParaRPr b="0" lang="en-US" sz="2400" strike="noStrike" u="none">
              <a:solidFill>
                <a:srgbClr val="000000"/>
              </a:solidFill>
              <a:effectLst/>
              <a:uFillTx/>
              <a:latin typeface="Times New Roman"/>
            </a:endParaRPr>
          </a:p>
          <a:p>
            <a:pPr lvl="1" marL="1028880" indent="-393840">
              <a:lnSpc>
                <a:spcPct val="100000"/>
              </a:lnSpc>
              <a:spcBef>
                <a:spcPts val="1500"/>
              </a:spcBef>
              <a:buClr>
                <a:srgbClr val="ff0000"/>
              </a:buClr>
              <a:buFont typeface="Monotype Sorts"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47,750 Kw NET OF THEIR FURNISHED        AUXILLIARY LOADS</a:t>
            </a:r>
            <a:endParaRPr b="0" lang="en-US" sz="2400" strike="noStrike" u="none">
              <a:solidFill>
                <a:srgbClr val="000000"/>
              </a:solidFill>
              <a:effectLst/>
              <a:uFillTx/>
              <a:latin typeface="Times New Roman"/>
            </a:endParaRPr>
          </a:p>
          <a:p>
            <a:pPr lvl="1" marL="1028880" indent="-393840">
              <a:lnSpc>
                <a:spcPct val="100000"/>
              </a:lnSpc>
              <a:spcBef>
                <a:spcPts val="1500"/>
              </a:spcBef>
              <a:buClr>
                <a:srgbClr val="ff0000"/>
              </a:buClr>
              <a:buFont typeface="Monotype Sorts"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9,008 BTU/kWh (LHV) </a:t>
            </a:r>
            <a:endParaRPr b="0" lang="en-US" sz="2400" strike="noStrike" u="none">
              <a:solidFill>
                <a:srgbClr val="000000"/>
              </a:solidFill>
              <a:effectLst/>
              <a:uFillTx/>
              <a:latin typeface="Times New Roman"/>
            </a:endParaRPr>
          </a:p>
          <a:p>
            <a:pPr lvl="1" marL="1028880" indent="-393840">
              <a:lnSpc>
                <a:spcPct val="100000"/>
              </a:lnSpc>
              <a:spcBef>
                <a:spcPts val="1500"/>
              </a:spcBef>
              <a:buClr>
                <a:srgbClr val="ff0000"/>
              </a:buClr>
              <a:buFont typeface="Monotype Sorts"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60 PPM Nox @ 15 % O</a:t>
            </a:r>
            <a:r>
              <a:rPr b="1" lang="en-US" sz="2400" strike="noStrike" u="none" baseline="-25000">
                <a:solidFill>
                  <a:srgbClr val="000000"/>
                </a:solidFill>
                <a:effectLst/>
                <a:uFillTx/>
                <a:latin typeface="Times New Roman"/>
              </a:rPr>
              <a:t>2</a:t>
            </a:r>
            <a:endParaRPr b="0" lang="en-US" sz="2400" strike="noStrike" u="none">
              <a:solidFill>
                <a:srgbClr val="000000"/>
              </a:solidFill>
              <a:effectLst/>
              <a:uFillTx/>
              <a:latin typeface="Times New Roman"/>
            </a:endParaRPr>
          </a:p>
          <a:p>
            <a:pPr lvl="1" marL="1028880" indent="-393840">
              <a:lnSpc>
                <a:spcPct val="100000"/>
              </a:lnSpc>
              <a:spcBef>
                <a:spcPts val="1500"/>
              </a:spcBef>
              <a:buClr>
                <a:srgbClr val="ff0000"/>
              </a:buClr>
              <a:buFont typeface="Monotype Sorts"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15 PPM CO @ 15 % O</a:t>
            </a:r>
            <a:r>
              <a:rPr b="1" lang="en-US" sz="2400" strike="noStrike" u="none" baseline="-25000">
                <a:solidFill>
                  <a:srgbClr val="000000"/>
                </a:solidFill>
                <a:effectLst/>
                <a:uFillTx/>
                <a:latin typeface="Times New Roman"/>
              </a:rPr>
              <a:t>2</a:t>
            </a:r>
            <a:endParaRPr b="0" lang="en-US" sz="2400" strike="noStrike" u="none">
              <a:solidFill>
                <a:srgbClr val="000000"/>
              </a:solidFill>
              <a:effectLst/>
              <a:uFillTx/>
              <a:latin typeface="Times New Roman"/>
            </a:endParaRPr>
          </a:p>
          <a:p>
            <a:pPr>
              <a:spcBef>
                <a:spcPts val="1500"/>
              </a:spcBef>
              <a:tabLst>
                <a:tab algn="l" pos="0"/>
                <a:tab algn="l" pos="6858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a:p>
            <a:pPr lvl="1" marL="1028880" indent="-393840">
              <a:lnSpc>
                <a:spcPct val="100000"/>
              </a:lnSpc>
              <a:spcBef>
                <a:spcPts val="1500"/>
              </a:spcBef>
              <a:buClr>
                <a:srgbClr val="000000"/>
              </a:buClr>
              <a:buFont typeface="Monotype Sorts" charset="2"/>
              <a:buChar char=""/>
              <a:tabLst>
                <a:tab algn="l" pos="6858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78" name="PlaceHolder 1"/>
          <p:cNvSpPr>
            <a:spLocks noGrp="1"/>
          </p:cNvSpPr>
          <p:nvPr>
            <p:ph type="title"/>
          </p:nvPr>
        </p:nvSpPr>
        <p:spPr>
          <a:xfrm>
            <a:off x="68580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GE Guarantees</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79" name="eletrobolt_color" descr=""/>
          <p:cNvPicPr/>
          <p:nvPr/>
        </p:nvPicPr>
        <p:blipFill>
          <a:blip r:embed="rId1"/>
          <a:stretch/>
        </p:blipFill>
        <p:spPr>
          <a:xfrm>
            <a:off x="7315200" y="5943600"/>
            <a:ext cx="1600200" cy="711360"/>
          </a:xfrm>
          <a:prstGeom prst="rect">
            <a:avLst/>
          </a:prstGeom>
          <a:noFill/>
          <a:ln w="0">
            <a:noFill/>
          </a:ln>
        </p:spPr>
      </p:pic>
      <p:pic>
        <p:nvPicPr>
          <p:cNvPr id="280" name="" descr=""/>
          <p:cNvPicPr/>
          <p:nvPr/>
        </p:nvPicPr>
        <p:blipFill>
          <a:blip r:embed="rId2"/>
          <a:stretch/>
        </p:blipFill>
        <p:spPr>
          <a:xfrm>
            <a:off x="7391520" y="228600"/>
            <a:ext cx="1130040" cy="1127160"/>
          </a:xfrm>
          <a:prstGeom prst="rect">
            <a:avLst/>
          </a:prstGeom>
          <a:noFill/>
          <a:ln w="0">
            <a:noFill/>
          </a:ln>
        </p:spPr>
      </p:pic>
      <p:sp>
        <p:nvSpPr>
          <p:cNvPr id="281" name=""/>
          <p:cNvSpPr/>
          <p:nvPr/>
        </p:nvSpPr>
        <p:spPr>
          <a:xfrm>
            <a:off x="380880" y="1324080"/>
            <a:ext cx="7162920" cy="5950440"/>
          </a:xfrm>
          <a:prstGeom prst="rect">
            <a:avLst/>
          </a:prstGeom>
          <a:noFill/>
          <a:ln w="0">
            <a:noFill/>
          </a:ln>
        </p:spPr>
        <p:style>
          <a:lnRef idx="0"/>
          <a:fillRef idx="0"/>
          <a:effectRef idx="0"/>
          <a:fontRef idx="minor"/>
        </p:style>
        <p:txBody>
          <a:bodyPr lIns="90000" rIns="90000" tIns="46800" bIns="46800" anchor="t">
            <a:spAutoFit/>
          </a:bodyPr>
          <a:p>
            <a:pPr marL="46044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POWER OUTPUT: ADJUSTED AVERAGE OF ALL EIGHT (8) MACHINES </a:t>
            </a:r>
            <a:endParaRPr b="0" lang="en-US" sz="2000" strike="noStrike" u="none">
              <a:solidFill>
                <a:srgbClr val="000000"/>
              </a:solidFill>
              <a:effectLst/>
              <a:uFillTx/>
              <a:latin typeface="Times New Roman"/>
            </a:endParaRPr>
          </a:p>
          <a:p>
            <a:pPr lvl="1" marL="574560">
              <a:lnSpc>
                <a:spcPct val="100000"/>
              </a:lnSpc>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  0 -2,270 kW = $250 / kW</a:t>
            </a:r>
            <a:endParaRPr b="0" lang="en-US" sz="2000" strike="noStrike" u="none">
              <a:solidFill>
                <a:srgbClr val="000000"/>
              </a:solidFill>
              <a:effectLst/>
              <a:uFillTx/>
              <a:latin typeface="Times New Roman"/>
            </a:endParaRPr>
          </a:p>
          <a:p>
            <a:pPr lvl="1" marL="574560">
              <a:lnSpc>
                <a:spcPct val="100000"/>
              </a:lnSpc>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  GREATER THAN 2,270 kW = $500 / Kw</a:t>
            </a:r>
            <a:endParaRPr b="0" lang="en-US" sz="2000" strike="noStrike" u="none">
              <a:solidFill>
                <a:srgbClr val="000000"/>
              </a:solidFill>
              <a:effectLst/>
              <a:uFillTx/>
              <a:latin typeface="Times New Roman"/>
            </a:endParaRPr>
          </a:p>
          <a:p>
            <a:pPr marL="46044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HEAT RATE:</a:t>
            </a:r>
            <a:endParaRPr b="0" lang="en-US" sz="2000" strike="noStrike" u="none">
              <a:solidFill>
                <a:srgbClr val="000000"/>
              </a:solidFill>
              <a:effectLst/>
              <a:uFillTx/>
              <a:latin typeface="Times New Roman"/>
            </a:endParaRPr>
          </a:p>
          <a:p>
            <a:pPr lvl="1" marL="574560">
              <a:lnSpc>
                <a:spcPct val="100000"/>
              </a:lnSpc>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  $3,500 FOR EACH BTU/kWh (LHV) OVER 9,008 BTU/kWh</a:t>
            </a:r>
            <a:endParaRPr b="0" lang="en-US" sz="2000" strike="noStrike" u="none">
              <a:solidFill>
                <a:srgbClr val="000000"/>
              </a:solidFill>
              <a:effectLst/>
              <a:uFillTx/>
              <a:latin typeface="Times New Roman"/>
            </a:endParaRPr>
          </a:p>
          <a:p>
            <a:pPr marL="46044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DELIVERY:</a:t>
            </a:r>
            <a:endParaRPr b="0" lang="en-US" sz="2000" strike="noStrike" u="none">
              <a:solidFill>
                <a:srgbClr val="000000"/>
              </a:solidFill>
              <a:effectLst/>
              <a:uFillTx/>
              <a:latin typeface="Times New Roman"/>
            </a:endParaRPr>
          </a:p>
          <a:p>
            <a:pPr lvl="1" marL="574560">
              <a:lnSpc>
                <a:spcPct val="100000"/>
              </a:lnSpc>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  DAYS LATE (1-15 =$10,000/DAY/UNIT), (16+ = $25,000/DAY/UNIT)</a:t>
            </a:r>
            <a:endParaRPr b="0" lang="en-US" sz="2000" strike="noStrike" u="none">
              <a:solidFill>
                <a:srgbClr val="000000"/>
              </a:solidFill>
              <a:effectLst/>
              <a:uFillTx/>
              <a:latin typeface="Times New Roman"/>
            </a:endParaRPr>
          </a:p>
          <a:p>
            <a:pPr marL="460440">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TAKEOVER:</a:t>
            </a:r>
            <a:endParaRPr b="0" lang="en-US" sz="2000" strike="noStrike" u="none">
              <a:solidFill>
                <a:srgbClr val="000000"/>
              </a:solidFill>
              <a:effectLst/>
              <a:uFillTx/>
              <a:latin typeface="Times New Roman"/>
            </a:endParaRPr>
          </a:p>
          <a:p>
            <a:pPr lvl="1" marL="574560">
              <a:lnSpc>
                <a:spcPct val="100000"/>
              </a:lnSpc>
              <a:spcBef>
                <a:spcPts val="125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  $25,000/DAY/UNIT</a:t>
            </a:r>
            <a:endParaRPr b="0" lang="en-US" sz="2000" strike="noStrike" u="none">
              <a:solidFill>
                <a:srgbClr val="000000"/>
              </a:solidFill>
              <a:effectLst/>
              <a:uFillTx/>
              <a:latin typeface="Times New Roman"/>
            </a:endParaRPr>
          </a:p>
          <a:p>
            <a:pPr lvl="1" marL="574560">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   </a:t>
            </a:r>
            <a:endParaRPr b="0" lang="en-US" sz="2000" strike="noStrike" u="none">
              <a:solidFill>
                <a:srgbClr val="000000"/>
              </a:solidFill>
              <a:effectLst/>
              <a:uFillTx/>
              <a:latin typeface="Times New Roman"/>
            </a:endParaRPr>
          </a:p>
          <a:p>
            <a:pPr lvl="1" marL="574560">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282" name="PlaceHolder 1"/>
          <p:cNvSpPr>
            <a:spLocks noGrp="1"/>
          </p:cNvSpPr>
          <p:nvPr>
            <p:ph type="title"/>
          </p:nvPr>
        </p:nvSpPr>
        <p:spPr>
          <a:xfrm>
            <a:off x="83808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GE Liquidating Damages</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83" name="eletrobolt_color" descr=""/>
          <p:cNvPicPr/>
          <p:nvPr/>
        </p:nvPicPr>
        <p:blipFill>
          <a:blip r:embed="rId1"/>
          <a:stretch/>
        </p:blipFill>
        <p:spPr>
          <a:xfrm>
            <a:off x="7315200" y="5943600"/>
            <a:ext cx="1600200" cy="711360"/>
          </a:xfrm>
          <a:prstGeom prst="rect">
            <a:avLst/>
          </a:prstGeom>
          <a:noFill/>
          <a:ln w="0">
            <a:noFill/>
          </a:ln>
        </p:spPr>
      </p:pic>
      <p:pic>
        <p:nvPicPr>
          <p:cNvPr id="284" name="" descr=""/>
          <p:cNvPicPr/>
          <p:nvPr/>
        </p:nvPicPr>
        <p:blipFill>
          <a:blip r:embed="rId2"/>
          <a:stretch/>
        </p:blipFill>
        <p:spPr>
          <a:xfrm>
            <a:off x="7391520" y="228600"/>
            <a:ext cx="1130040" cy="1127160"/>
          </a:xfrm>
          <a:prstGeom prst="rect">
            <a:avLst/>
          </a:prstGeom>
          <a:noFill/>
          <a:ln w="0">
            <a:noFill/>
          </a:ln>
        </p:spPr>
      </p:pic>
      <p:sp>
        <p:nvSpPr>
          <p:cNvPr id="285" name=""/>
          <p:cNvSpPr/>
          <p:nvPr/>
        </p:nvSpPr>
        <p:spPr>
          <a:xfrm>
            <a:off x="380880" y="1038240"/>
            <a:ext cx="8534520" cy="545652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MAXIMUM LIABILITY AMOUNT (MLA) = $125,225,400</a:t>
            </a:r>
            <a:endParaRPr b="0" lang="en-US" sz="1800" strike="noStrike" u="none">
              <a:solidFill>
                <a:srgbClr val="000000"/>
              </a:solidFill>
              <a:effectLst/>
              <a:uFillTx/>
              <a:latin typeface="Times New Roman"/>
            </a:endParaRPr>
          </a:p>
          <a:p>
            <a:pPr lvl="1" marL="457200">
              <a:lnSpc>
                <a:spcPct val="100000"/>
              </a:lnSpc>
              <a:spcBef>
                <a:spcPts val="1125"/>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DELIVERY            = 15% OF MLA</a:t>
            </a:r>
            <a:endParaRPr b="0" lang="en-US" sz="1800" strike="noStrike" u="none">
              <a:solidFill>
                <a:srgbClr val="000000"/>
              </a:solidFill>
              <a:effectLst/>
              <a:uFillTx/>
              <a:latin typeface="Times New Roman"/>
            </a:endParaRPr>
          </a:p>
          <a:p>
            <a:pPr lvl="1" marL="457200">
              <a:lnSpc>
                <a:spcPct val="100000"/>
              </a:lnSpc>
              <a:spcBef>
                <a:spcPts val="1125"/>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POWER OUTPUT = 10 % OF MLA</a:t>
            </a:r>
            <a:endParaRPr b="0" lang="en-US" sz="1800" strike="noStrike" u="none">
              <a:solidFill>
                <a:srgbClr val="000000"/>
              </a:solidFill>
              <a:effectLst/>
              <a:uFillTx/>
              <a:latin typeface="Times New Roman"/>
            </a:endParaRPr>
          </a:p>
          <a:p>
            <a:pPr lvl="1" marL="457200">
              <a:lnSpc>
                <a:spcPct val="100000"/>
              </a:lnSpc>
              <a:spcBef>
                <a:spcPts val="1125"/>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HEAT RATE          = 10 % OF MLA</a:t>
            </a:r>
            <a:endParaRPr b="0" lang="en-US" sz="1800" strike="noStrike" u="none">
              <a:solidFill>
                <a:srgbClr val="000000"/>
              </a:solidFill>
              <a:effectLst/>
              <a:uFillTx/>
              <a:latin typeface="Times New Roman"/>
            </a:endParaRPr>
          </a:p>
          <a:p>
            <a:pPr lvl="1" marL="457200">
              <a:lnSpc>
                <a:spcPct val="100000"/>
              </a:lnSpc>
              <a:spcBef>
                <a:spcPts val="1125"/>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TAKEOVER           = 15 % OF MLA</a:t>
            </a:r>
            <a:endParaRPr b="0" lang="en-US" sz="1800" strike="noStrike" u="none">
              <a:solidFill>
                <a:srgbClr val="000000"/>
              </a:solidFill>
              <a:effectLst/>
              <a:uFillTx/>
              <a:latin typeface="Times New Roman"/>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MAXIMUM AGGREGATE = 30 % OF MLA</a:t>
            </a:r>
            <a:endParaRPr b="0" lang="en-US" sz="1800" strike="noStrike" u="none">
              <a:solidFill>
                <a:srgbClr val="000000"/>
              </a:solidFill>
              <a:effectLst/>
              <a:uFillTx/>
              <a:latin typeface="Times New Roman"/>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PRIMARY WARRANTY PERIOD IS ONE (1) YEAR FROM ACCEPTANCE OR COMMERCIAL OPERATION</a:t>
            </a:r>
            <a:endParaRPr b="0" lang="en-US" sz="1800" strike="noStrike" u="none">
              <a:solidFill>
                <a:srgbClr val="000000"/>
              </a:solidFill>
              <a:effectLst/>
              <a:uFillTx/>
              <a:latin typeface="Times New Roman"/>
            </a:endParaRPr>
          </a:p>
          <a:p>
            <a:pPr lvl="1" marL="457200">
              <a:lnSpc>
                <a:spcPct val="100000"/>
              </a:lnSpc>
              <a:spcBef>
                <a:spcPts val="1125"/>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ON ITEMS REPLACED UNDER PRIMARY WARRANTY PERIOD, THEY WILL BE WARRANTED 12 MONTHS FROM MODIFICATION NOT TO EXCEED ONE (1) YEAR AFTER PRIMARY WARRANTY END.</a:t>
            </a:r>
            <a:endParaRPr b="0" lang="en-US" sz="1800" strike="noStrike" u="none">
              <a:solidFill>
                <a:srgbClr val="000000"/>
              </a:solidFill>
              <a:effectLst/>
              <a:uFillTx/>
              <a:latin typeface="Times New Roman"/>
            </a:endParaRPr>
          </a:p>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457200">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   </a:t>
            </a:r>
            <a:endParaRPr b="0" lang="en-US" sz="2000" strike="noStrike" u="none">
              <a:solidFill>
                <a:srgbClr val="000000"/>
              </a:solidFill>
              <a:effectLst/>
              <a:uFillTx/>
              <a:latin typeface="Times New Roman"/>
            </a:endParaRPr>
          </a:p>
          <a:p>
            <a:pPr lvl="1" marL="457200">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286" name="PlaceHolder 1"/>
          <p:cNvSpPr>
            <a:spLocks noGrp="1"/>
          </p:cNvSpPr>
          <p:nvPr>
            <p:ph type="title"/>
          </p:nvPr>
        </p:nvSpPr>
        <p:spPr>
          <a:xfrm>
            <a:off x="83808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GE LD Caps &amp; Warranties </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87" name="eletrobolt_color" descr=""/>
          <p:cNvPicPr/>
          <p:nvPr/>
        </p:nvPicPr>
        <p:blipFill>
          <a:blip r:embed="rId1"/>
          <a:stretch/>
        </p:blipFill>
        <p:spPr>
          <a:xfrm>
            <a:off x="7315200" y="5943600"/>
            <a:ext cx="1600200" cy="711360"/>
          </a:xfrm>
          <a:prstGeom prst="rect">
            <a:avLst/>
          </a:prstGeom>
          <a:noFill/>
          <a:ln w="0">
            <a:noFill/>
          </a:ln>
        </p:spPr>
      </p:pic>
      <p:pic>
        <p:nvPicPr>
          <p:cNvPr id="288" name="" descr=""/>
          <p:cNvPicPr/>
          <p:nvPr/>
        </p:nvPicPr>
        <p:blipFill>
          <a:blip r:embed="rId2"/>
          <a:stretch/>
        </p:blipFill>
        <p:spPr>
          <a:xfrm>
            <a:off x="7391520" y="228600"/>
            <a:ext cx="1130040" cy="1127160"/>
          </a:xfrm>
          <a:prstGeom prst="rect">
            <a:avLst/>
          </a:prstGeom>
          <a:noFill/>
          <a:ln w="0">
            <a:noFill/>
          </a:ln>
        </p:spPr>
      </p:pic>
      <p:sp>
        <p:nvSpPr>
          <p:cNvPr id="289" name=""/>
          <p:cNvSpPr/>
          <p:nvPr/>
        </p:nvSpPr>
        <p:spPr>
          <a:xfrm>
            <a:off x="229680" y="1905120"/>
            <a:ext cx="8565480" cy="2683080"/>
          </a:xfrm>
          <a:prstGeom prst="rect">
            <a:avLst/>
          </a:prstGeom>
          <a:noFill/>
          <a:ln w="0">
            <a:noFill/>
          </a:ln>
        </p:spPr>
        <p:style>
          <a:lnRef idx="0"/>
          <a:fillRef idx="0"/>
          <a:effectRef idx="0"/>
          <a:fontRef idx="minor"/>
        </p:style>
        <p:txBody>
          <a:bodyPr wrap="none" lIns="90000" rIns="90000" tIns="46800" bIns="46800" anchor="t">
            <a:spAutoFit/>
          </a:bodyPr>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sng">
                <a:solidFill>
                  <a:srgbClr val="000000"/>
                </a:solidFill>
                <a:effectLst/>
                <a:uFillTx/>
                <a:latin typeface="Times New Roman"/>
              </a:rPr>
              <a:t>COMPAIRISON OF GE PRO FORMA NUMBERS:</a:t>
            </a:r>
            <a:endParaRPr b="0" lang="en-US" sz="2800" strike="noStrike" u="none">
              <a:solidFill>
                <a:srgbClr val="000000"/>
              </a:solidFill>
              <a:effectLst/>
              <a:uFillTx/>
              <a:latin typeface="Times New Roman"/>
            </a:endParaRPr>
          </a:p>
          <a:p>
            <a:pPr>
              <a:spcBef>
                <a:spcPts val="17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sng">
                <a:solidFill>
                  <a:srgbClr val="000000"/>
                </a:solidFill>
                <a:effectLst/>
                <a:uFillTx/>
                <a:latin typeface="Times New Roman"/>
              </a:rPr>
              <a:t>GE GUARANTEES - NEW &amp; CLEAN </a:t>
            </a:r>
            <a:r>
              <a:rPr b="1" lang="en-US" sz="2000" strike="noStrike" u="none">
                <a:solidFill>
                  <a:srgbClr val="000000"/>
                </a:solidFill>
                <a:effectLst/>
                <a:uFillTx/>
                <a:latin typeface="Times New Roman"/>
              </a:rPr>
              <a:t>  </a:t>
            </a:r>
            <a:r>
              <a:rPr b="1" lang="en-US" sz="2000" strike="noStrike" u="sng">
                <a:solidFill>
                  <a:srgbClr val="000000"/>
                </a:solidFill>
                <a:effectLst/>
                <a:uFillTx/>
                <a:latin typeface="Times New Roman"/>
              </a:rPr>
              <a:t>PLANT PROFORMA DEGRADED</a:t>
            </a:r>
            <a:endParaRPr b="0" lang="en-US" sz="2000" strike="noStrike" u="none">
              <a:solidFill>
                <a:srgbClr val="000000"/>
              </a:solidFill>
              <a:effectLst/>
              <a:uFillTx/>
              <a:latin typeface="Times New Roman"/>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Times New Roman"/>
              </a:rPr>
              <a:t>    </a:t>
            </a:r>
            <a:r>
              <a:rPr b="1" lang="en-US" sz="2000" strike="noStrike" u="none">
                <a:solidFill>
                  <a:srgbClr val="000000"/>
                </a:solidFill>
                <a:effectLst/>
                <a:uFillTx/>
                <a:latin typeface="Times New Roman"/>
              </a:rPr>
              <a:t>                 47,750 KW                                            47,398 KW</a:t>
            </a:r>
            <a:endParaRPr b="0" lang="en-US" sz="2000" strike="noStrike" u="none">
              <a:solidFill>
                <a:srgbClr val="000000"/>
              </a:solidFill>
              <a:effectLst/>
              <a:uFillTx/>
              <a:latin typeface="Times New Roman"/>
            </a:endParaRPr>
          </a:p>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imes New Roman"/>
              </a:rPr>
              <a:t>	</a:t>
            </a:r>
            <a:r>
              <a:rPr b="1" lang="en-US" sz="2000" strike="noStrike" u="none">
                <a:solidFill>
                  <a:srgbClr val="000000"/>
                </a:solidFill>
                <a:effectLst/>
                <a:uFillTx/>
                <a:latin typeface="Times New Roman"/>
              </a:rPr>
              <a:t>    9,008 BTU/kWh (LHV)                       9,237 BTU/kWh (LHV)</a:t>
            </a:r>
            <a:endParaRPr b="0" lang="en-US" sz="2000" strike="noStrike" u="none">
              <a:solidFill>
                <a:srgbClr val="000000"/>
              </a:solidFill>
              <a:effectLst/>
              <a:uFillTx/>
              <a:latin typeface="Times New Roman"/>
            </a:endParaRPr>
          </a:p>
        </p:txBody>
      </p:sp>
      <p:sp>
        <p:nvSpPr>
          <p:cNvPr id="290" name="PlaceHolder 1"/>
          <p:cNvSpPr>
            <a:spLocks noGrp="1"/>
          </p:cNvSpPr>
          <p:nvPr>
            <p:ph type="title"/>
          </p:nvPr>
        </p:nvSpPr>
        <p:spPr>
          <a:xfrm>
            <a:off x="5335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Performance</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91" name="eletrobolt_color" descr=""/>
          <p:cNvPicPr/>
          <p:nvPr/>
        </p:nvPicPr>
        <p:blipFill>
          <a:blip r:embed="rId1"/>
          <a:stretch/>
        </p:blipFill>
        <p:spPr>
          <a:xfrm>
            <a:off x="7848720" y="6248520"/>
            <a:ext cx="990360" cy="439560"/>
          </a:xfrm>
          <a:prstGeom prst="rect">
            <a:avLst/>
          </a:prstGeom>
          <a:noFill/>
          <a:ln w="0">
            <a:noFill/>
          </a:ln>
        </p:spPr>
      </p:pic>
      <p:pic>
        <p:nvPicPr>
          <p:cNvPr id="292" name="" descr=""/>
          <p:cNvPicPr/>
          <p:nvPr/>
        </p:nvPicPr>
        <p:blipFill>
          <a:blip r:embed="rId2"/>
          <a:stretch/>
        </p:blipFill>
        <p:spPr>
          <a:xfrm>
            <a:off x="0" y="762120"/>
            <a:ext cx="9144000" cy="6095880"/>
          </a:xfrm>
          <a:prstGeom prst="rect">
            <a:avLst/>
          </a:prstGeom>
          <a:noFill/>
          <a:ln w="0">
            <a:noFill/>
          </a:ln>
        </p:spPr>
      </p:pic>
      <p:sp>
        <p:nvSpPr>
          <p:cNvPr id="293" name="PlaceHolder 1"/>
          <p:cNvSpPr>
            <a:spLocks noGrp="1"/>
          </p:cNvSpPr>
          <p:nvPr>
            <p:ph type="title"/>
          </p:nvPr>
        </p:nvSpPr>
        <p:spPr>
          <a:xfrm>
            <a:off x="762120" y="151920"/>
            <a:ext cx="7772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EPC Summary Schedule</a:t>
            </a:r>
            <a:endParaRPr b="1" lang="en-US" sz="3600" strike="noStrike" u="none">
              <a:solidFill>
                <a:srgbClr val="000099"/>
              </a:solidFill>
              <a:effectLst/>
              <a:uFillTx/>
              <a:latin typeface="Tahoma"/>
            </a:endParaRPr>
          </a:p>
        </p:txBody>
      </p:sp>
      <p:sp>
        <p:nvSpPr>
          <p:cNvPr id="294" name=""/>
          <p:cNvSpPr/>
          <p:nvPr/>
        </p:nvSpPr>
        <p:spPr>
          <a:xfrm>
            <a:off x="1758240" y="6513480"/>
            <a:ext cx="5822280" cy="3376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0000"/>
                </a:solidFill>
                <a:effectLst/>
                <a:uFillTx/>
                <a:latin typeface="Arial"/>
              </a:rPr>
              <a:t>CONFIDENTIAL - PRIVILEDGED BUSINESS INFORMATION</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95" name=""/>
          <p:cNvGraphicFramePr/>
          <p:nvPr/>
        </p:nvGraphicFramePr>
        <p:xfrm>
          <a:off x="4495680" y="1219320"/>
          <a:ext cx="4114800" cy="4952880"/>
        </p:xfrm>
        <a:graphic>
          <a:graphicData uri="http://schemas.openxmlformats.org/presentationml/2006/ole">
            <p:oleObj r:id="rId1" spid="">
              <p:embed/>
              <p:pic>
                <p:nvPicPr>
                  <p:cNvPr id="296" name="" descr=""/>
                  <p:cNvPicPr/>
                  <p:nvPr/>
                </p:nvPicPr>
                <p:blipFill>
                  <a:blip r:embed="rId2"/>
                  <a:stretch/>
                </p:blipFill>
                <p:spPr>
                  <a:xfrm>
                    <a:off x="4495680" y="1219320"/>
                    <a:ext cx="4114800" cy="4952880"/>
                  </a:xfrm>
                  <a:prstGeom prst="rect">
                    <a:avLst/>
                  </a:prstGeom>
                  <a:noFill/>
                  <a:ln w="28440">
                    <a:solidFill>
                      <a:srgbClr val="3333cc"/>
                    </a:solidFill>
                    <a:miter/>
                  </a:ln>
                </p:spPr>
              </p:pic>
            </p:oleObj>
          </a:graphicData>
        </a:graphic>
      </p:graphicFrame>
      <p:sp>
        <p:nvSpPr>
          <p:cNvPr id="297" name=""/>
          <p:cNvSpPr/>
          <p:nvPr/>
        </p:nvSpPr>
        <p:spPr>
          <a:xfrm>
            <a:off x="5410080" y="914400"/>
            <a:ext cx="3353040" cy="27468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98" name=""/>
          <p:cNvSpPr/>
          <p:nvPr/>
        </p:nvSpPr>
        <p:spPr>
          <a:xfrm>
            <a:off x="685800" y="1219320"/>
            <a:ext cx="3581280" cy="5000760"/>
          </a:xfrm>
          <a:prstGeom prst="rect">
            <a:avLst/>
          </a:prstGeom>
          <a:noFill/>
          <a:ln w="28440">
            <a:solidFill>
              <a:srgbClr val="3333cc"/>
            </a:solidFill>
            <a:miter/>
          </a:ln>
        </p:spPr>
        <p:style>
          <a:lnRef idx="0"/>
          <a:fillRef idx="0"/>
          <a:effectRef idx="0"/>
          <a:fontRef idx="minor"/>
        </p:style>
        <p:txBody>
          <a:bodyPr lIns="90000" rIns="90000" tIns="46800" bIns="46800" anchor="t">
            <a:spAutoFit/>
          </a:bodyPr>
          <a:p>
            <a:pPr marL="457200" indent="-457200">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Goals:</a:t>
            </a:r>
            <a:endParaRPr b="0" lang="en-US" sz="1600" strike="noStrike" u="none">
              <a:solidFill>
                <a:srgbClr val="000000"/>
              </a:solidFill>
              <a:effectLst/>
              <a:uFillTx/>
              <a:latin typeface="Times New Roman"/>
            </a:endParaRPr>
          </a:p>
          <a:p>
            <a:pPr marL="457200" indent="-457200">
              <a:spcBef>
                <a:spcPts val="3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Attract and hire the best talent available</a:t>
            </a:r>
            <a:endParaRPr b="0" lang="en-US" sz="1200" strike="noStrike" u="none">
              <a:solidFill>
                <a:srgbClr val="000000"/>
              </a:solidFill>
              <a:effectLst/>
              <a:uFillTx/>
              <a:latin typeface="Times New Roman"/>
            </a:endParaRPr>
          </a:p>
          <a:p>
            <a:pPr marL="457200" indent="-457200">
              <a:spcBef>
                <a:spcPts val="3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Implement a rigorous initial and ongoing training program in an effort to achieve a true Meritocracy</a:t>
            </a:r>
            <a:endParaRPr b="0" lang="en-US" sz="1200" strike="noStrike" u="none">
              <a:solidFill>
                <a:srgbClr val="000000"/>
              </a:solidFill>
              <a:effectLst/>
              <a:uFillTx/>
              <a:latin typeface="Times New Roman"/>
            </a:endParaRPr>
          </a:p>
          <a:p>
            <a:pPr marL="457200" indent="-457200">
              <a:spcBef>
                <a:spcPts val="3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Establish self-sufficiency by ensuring the highest quality O&amp;M team</a:t>
            </a:r>
            <a:endParaRPr b="0" lang="en-US" sz="1200" strike="noStrike" u="none">
              <a:solidFill>
                <a:srgbClr val="000000"/>
              </a:solidFill>
              <a:effectLst/>
              <a:uFillTx/>
              <a:latin typeface="Times New Roman"/>
            </a:endParaRPr>
          </a:p>
          <a:p>
            <a:pPr marL="457200" indent="-457200">
              <a:spcBef>
                <a:spcPts val="300"/>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Long term financial viability by balancing profit objectives with asset preservation, environmental compliance and personal safety</a:t>
            </a:r>
            <a:endParaRPr b="0" lang="en-US" sz="1200" strike="noStrike" u="none">
              <a:solidFill>
                <a:srgbClr val="000000"/>
              </a:solidFill>
              <a:effectLst/>
              <a:uFillTx/>
              <a:latin typeface="Times New Roman"/>
            </a:endParaRPr>
          </a:p>
          <a:p>
            <a:pPr marL="457200" indent="-457200">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457200" indent="-457200">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SFE will: </a:t>
            </a:r>
            <a:endParaRPr b="0" lang="en-US" sz="1600" strike="noStrike" u="none">
              <a:solidFill>
                <a:srgbClr val="000000"/>
              </a:solidFill>
              <a:effectLst/>
              <a:uFillTx/>
              <a:latin typeface="Times New Roman"/>
            </a:endParaRPr>
          </a:p>
          <a:p>
            <a:pPr marL="457200" indent="-457200">
              <a:spcBef>
                <a:spcPts val="751"/>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have a 38 full time employee staff with contracted third party labor</a:t>
            </a:r>
            <a:endParaRPr b="0" lang="en-US" sz="1200" strike="noStrike" u="none">
              <a:solidFill>
                <a:srgbClr val="000000"/>
              </a:solidFill>
              <a:effectLst/>
              <a:uFillTx/>
              <a:latin typeface="Times New Roman"/>
            </a:endParaRPr>
          </a:p>
          <a:p>
            <a:pPr marL="457200" indent="-457200">
              <a:spcBef>
                <a:spcPts val="751"/>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operate in shifts compliant with local, state, and Federal requirements to ensure continuous safe operation of the facility</a:t>
            </a:r>
            <a:endParaRPr b="0" lang="en-US" sz="1200" strike="noStrike" u="none">
              <a:solidFill>
                <a:srgbClr val="000000"/>
              </a:solidFill>
              <a:effectLst/>
              <a:uFillTx/>
              <a:latin typeface="Times New Roman"/>
            </a:endParaRPr>
          </a:p>
          <a:p>
            <a:pPr marL="457200" indent="-457200">
              <a:spcBef>
                <a:spcPts val="751"/>
              </a:spcBef>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have shift rotations to allow for continuous training and relief for scheduled vacations</a:t>
            </a:r>
            <a:endParaRPr b="0" lang="en-US" sz="1200" strike="noStrike" u="none">
              <a:solidFill>
                <a:srgbClr val="000000"/>
              </a:solidFill>
              <a:effectLst/>
              <a:uFillTx/>
              <a:latin typeface="Times New Roman"/>
            </a:endParaRPr>
          </a:p>
          <a:p>
            <a:pPr marL="457200" indent="-457200">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457200" indent="-457200">
              <a:spcBef>
                <a:spcPts val="7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299"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O&amp;M Concept</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1066680" y="228240"/>
            <a:ext cx="7748640" cy="3078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Description</a:t>
            </a:r>
            <a:endParaRPr b="1" lang="en-US" sz="3600" strike="noStrike" u="none">
              <a:solidFill>
                <a:srgbClr val="000099"/>
              </a:solidFill>
              <a:effectLst/>
              <a:uFillTx/>
              <a:latin typeface="Tahoma"/>
            </a:endParaRPr>
          </a:p>
        </p:txBody>
      </p:sp>
      <p:sp>
        <p:nvSpPr>
          <p:cNvPr id="22" name="PlaceHolder 2"/>
          <p:cNvSpPr>
            <a:spLocks noGrp="1"/>
          </p:cNvSpPr>
          <p:nvPr>
            <p:ph/>
          </p:nvPr>
        </p:nvSpPr>
        <p:spPr>
          <a:xfrm>
            <a:off x="1022400" y="1242720"/>
            <a:ext cx="7307280" cy="4319640"/>
          </a:xfrm>
          <a:prstGeom prst="rect">
            <a:avLst/>
          </a:prstGeom>
          <a:noFill/>
          <a:ln w="0">
            <a:noFill/>
          </a:ln>
        </p:spPr>
        <p:txBody>
          <a:bodyPr lIns="90360" rIns="90360" tIns="44280" bIns="44280" anchor="t">
            <a:normAutofit fontScale="92500" lnSpcReduction="9999"/>
          </a:bodyPr>
          <a:p>
            <a:pPr indent="0">
              <a:spcBef>
                <a:spcPts val="9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Enron South America (“ESA”) has the opportunity to build capacity in a short power market through a commercial structure which minimizes downside risk while obtaining significant upside potential. Through this structure, ESA will build, own (with syndication of equity in future) and operate a 379MW (at site conditions) skid-mounted merchant power plant near Rio de Janeiro, Brazil.</a:t>
            </a:r>
            <a:endParaRPr b="0" lang="en-US" sz="1800" strike="noStrike" u="none">
              <a:solidFill>
                <a:srgbClr val="000000"/>
              </a:solidFill>
              <a:effectLst/>
              <a:uFillTx/>
              <a:latin typeface="Arial"/>
            </a:endParaRPr>
          </a:p>
          <a:p>
            <a:pPr indent="0">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Arial"/>
            </a:endParaRPr>
          </a:p>
          <a:p>
            <a:pPr lvl="1" marL="339840" indent="-225360">
              <a:spcBef>
                <a:spcPts val="700"/>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ESA Trading expects power prices and volatility to rise significantly between 2001 and 2004 as a result of rapidly increasing demand, stagnant capacity investment and falling reservoir levels.</a:t>
            </a:r>
            <a:endParaRPr b="0" lang="en-US" sz="1400" strike="noStrike" u="none">
              <a:solidFill>
                <a:srgbClr val="000000"/>
              </a:solidFill>
              <a:effectLst/>
              <a:uFillTx/>
              <a:latin typeface="Arial"/>
            </a:endParaRPr>
          </a:p>
          <a:p>
            <a:pPr lvl="1" marL="339840" indent="-225360">
              <a:spcBef>
                <a:spcPts val="700"/>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Petrobras, the largest energy company in Brazil, is providing a guaranteed capacity payment which will cover operating costs plus provide a return on and of capital.</a:t>
            </a:r>
            <a:endParaRPr b="0" lang="en-US" sz="1400" strike="noStrike" u="none">
              <a:solidFill>
                <a:srgbClr val="000000"/>
              </a:solidFill>
              <a:effectLst/>
              <a:uFillTx/>
              <a:latin typeface="Arial"/>
            </a:endParaRPr>
          </a:p>
          <a:p>
            <a:pPr lvl="1" marL="339840" indent="-225360">
              <a:spcBef>
                <a:spcPts val="700"/>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ESA will receive 75% of the market upside above the guaranteed capacity payment and natural gas cost.  In exchange for the guaranteed capacity payment, Petrobras will receive 25% of the market upside.  In addition, Petrobras will have the opportunity to sell significant quantities of natural gas to the project.</a:t>
            </a:r>
            <a:endParaRPr b="0" lang="en-US" sz="1400" strike="noStrike" u="none">
              <a:solidFill>
                <a:srgbClr val="000000"/>
              </a:solidFill>
              <a:effectLst/>
              <a:uFillTx/>
              <a:latin typeface="Arial"/>
            </a:endParaRPr>
          </a:p>
          <a:p>
            <a:pPr lvl="1" marL="339840" indent="-225360">
              <a:spcBef>
                <a:spcPts val="700"/>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Commercial Operations are scheduled to begin October 1, 2001, and the contract with Petrobras will be for a period of 5 years beginning at commercial operations.</a:t>
            </a:r>
            <a:endParaRPr b="0" lang="en-US" sz="1400" strike="noStrike" u="none">
              <a:solidFill>
                <a:srgbClr val="000000"/>
              </a:solidFill>
              <a:effectLst/>
              <a:uFillTx/>
              <a:latin typeface="Arial"/>
            </a:endParaRPr>
          </a:p>
        </p:txBody>
      </p:sp>
    </p:spTree>
  </p:cSld>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0"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Operator Training</a:t>
            </a:r>
            <a:endParaRPr b="1" lang="en-US" sz="3600" strike="noStrike" u="none">
              <a:solidFill>
                <a:srgbClr val="000099"/>
              </a:solidFill>
              <a:effectLst/>
              <a:uFillTx/>
              <a:latin typeface="Tahoma"/>
            </a:endParaRPr>
          </a:p>
        </p:txBody>
      </p:sp>
      <p:sp>
        <p:nvSpPr>
          <p:cNvPr id="301"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Initial Training will be provided by a </a:t>
            </a:r>
            <a:r>
              <a:rPr b="0" lang="en-US" sz="1800" strike="noStrike" u="sng">
                <a:solidFill>
                  <a:srgbClr val="000000"/>
                </a:solidFill>
                <a:effectLst/>
                <a:uFillTx/>
                <a:latin typeface="Arial"/>
              </a:rPr>
              <a:t>third party training organization</a:t>
            </a:r>
            <a:r>
              <a:rPr b="0" lang="en-US" sz="1800" strike="noStrike" u="none">
                <a:solidFill>
                  <a:srgbClr val="000000"/>
                </a:solidFill>
                <a:effectLst/>
                <a:uFillTx/>
                <a:latin typeface="Arial"/>
              </a:rPr>
              <a:t> whose sole responsibility will be to develop and execute a comprehensive documented training program delivered in Portuguese.</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result will be a qualification standard which will be used to objectively train and test employees </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Training will consist of in class instruction and on-the-job training verified by rigorous testing and evaluation processes </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Continuous Training and Evaluation will be provided to insure professional development and safe economic operation of the power plant</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Safety training is the theme of SFE’s program</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2"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Manuals</a:t>
            </a:r>
            <a:endParaRPr b="1" lang="en-US" sz="3600" strike="noStrike" u="none">
              <a:solidFill>
                <a:srgbClr val="000099"/>
              </a:solidFill>
              <a:effectLst/>
              <a:uFillTx/>
              <a:latin typeface="Tahoma"/>
            </a:endParaRPr>
          </a:p>
        </p:txBody>
      </p:sp>
      <p:sp>
        <p:nvSpPr>
          <p:cNvPr id="303"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successful continuous operation of the power plant depends on the successful development and implementation of operating manuals which will include but not limited to  the following: </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Administrative Program and Procedures Manual</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Operations and Maintenance Manual</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Personal Safety Procedures Manual</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Hazardous Materials Communication Program Manual</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Training Manual</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Water Chemistry Training Manual</a:t>
            </a:r>
            <a:endParaRPr b="0" lang="en-US" sz="1800" strike="noStrike" u="none">
              <a:solidFill>
                <a:srgbClr val="000000"/>
              </a:solidFill>
              <a:effectLst/>
              <a:uFillTx/>
              <a:latin typeface="Arial"/>
            </a:endParaRPr>
          </a:p>
          <a:p>
            <a:pPr lvl="1" marL="743040" indent="-28584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Technical Programs</a:t>
            </a:r>
            <a:endParaRPr b="1" lang="en-US" sz="3600" strike="noStrike" u="none">
              <a:solidFill>
                <a:srgbClr val="000099"/>
              </a:solidFill>
              <a:effectLst/>
              <a:uFillTx/>
              <a:latin typeface="Tahoma"/>
            </a:endParaRPr>
          </a:p>
        </p:txBody>
      </p:sp>
      <p:sp>
        <p:nvSpPr>
          <p:cNvPr id="305"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400"/>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SFE will also ensure the successful continuous operation of the facility through the development and implementation of the following additional programs:</a:t>
            </a:r>
            <a:endParaRPr b="0" lang="en-US" sz="16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Spare Parts Program</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Maintenance Program</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Material Management Program</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Resource and Outage Management Program</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Plant Betterment Program</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Security Program</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Hazardous Material Program</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Safety Program</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Records Management Program </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6"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Miscellaneous</a:t>
            </a:r>
            <a:endParaRPr b="1" lang="en-US" sz="3600" strike="noStrike" u="none">
              <a:solidFill>
                <a:srgbClr val="000099"/>
              </a:solidFill>
              <a:effectLst/>
              <a:uFillTx/>
              <a:latin typeface="Tahoma"/>
            </a:endParaRPr>
          </a:p>
        </p:txBody>
      </p:sp>
      <p:sp>
        <p:nvSpPr>
          <p:cNvPr id="307"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SFE will:</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take the lead in responding to any forced or emergency outage at the project </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comply with all local, state and Federal permitting requirements and will establish a schedule to review our compliance</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strive to maintain good relations with the local community through participation in local activities and meetings</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establish and maintain communications and relationships with the various entities with which we will interface with such as contractors, customer, regulatory agencies, and the public.</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8"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Key Contracts and Highlights</a:t>
            </a:r>
            <a:endParaRPr b="1" lang="en-US" sz="36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9"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Project Structure</a:t>
            </a:r>
            <a:endParaRPr b="1" lang="en-US" sz="3600" strike="noStrike" u="none">
              <a:solidFill>
                <a:srgbClr val="000099"/>
              </a:solidFill>
              <a:effectLst/>
              <a:uFillTx/>
              <a:latin typeface="Tahoma"/>
            </a:endParaRPr>
          </a:p>
        </p:txBody>
      </p:sp>
      <p:grpSp>
        <p:nvGrpSpPr>
          <p:cNvPr id="310" name=""/>
          <p:cNvGrpSpPr/>
          <p:nvPr/>
        </p:nvGrpSpPr>
        <p:grpSpPr>
          <a:xfrm>
            <a:off x="680040" y="1380960"/>
            <a:ext cx="7092360" cy="4793040"/>
            <a:chOff x="680040" y="1380960"/>
            <a:chExt cx="7092360" cy="4793040"/>
          </a:xfrm>
        </p:grpSpPr>
        <p:sp>
          <p:nvSpPr>
            <p:cNvPr id="311" name=""/>
            <p:cNvSpPr/>
            <p:nvPr/>
          </p:nvSpPr>
          <p:spPr>
            <a:xfrm>
              <a:off x="3133800" y="1380960"/>
              <a:ext cx="4638600" cy="2944800"/>
            </a:xfrm>
            <a:prstGeom prst="rect">
              <a:avLst/>
            </a:prstGeom>
            <a:noFill/>
            <a:ln w="12600">
              <a:solidFill>
                <a:srgbClr val="0000ff"/>
              </a:solidFill>
              <a:prstDash val="dash"/>
              <a:miter/>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Times New Roman"/>
              </a:endParaRPr>
            </a:p>
          </p:txBody>
        </p:sp>
        <p:sp>
          <p:nvSpPr>
            <p:cNvPr id="312" name=""/>
            <p:cNvSpPr/>
            <p:nvPr/>
          </p:nvSpPr>
          <p:spPr>
            <a:xfrm>
              <a:off x="1332000" y="3325320"/>
              <a:ext cx="988920" cy="532080"/>
            </a:xfrm>
            <a:prstGeom prst="rect">
              <a:avLst/>
            </a:prstGeom>
            <a:noFill/>
            <a:ln w="12600">
              <a:solidFill>
                <a:srgbClr val="0000ff"/>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313" name=""/>
            <p:cNvSpPr/>
            <p:nvPr/>
          </p:nvSpPr>
          <p:spPr>
            <a:xfrm>
              <a:off x="1562040" y="3484800"/>
              <a:ext cx="567000" cy="30744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ff"/>
                  </a:solidFill>
                  <a:effectLst/>
                  <a:uFillTx/>
                  <a:latin typeface="Times New Roman"/>
                </a:rPr>
                <a:t>CEG</a:t>
              </a:r>
              <a:endParaRPr b="0" lang="en-US" sz="1400" strike="noStrike" u="none">
                <a:solidFill>
                  <a:srgbClr val="000000"/>
                </a:solidFill>
                <a:effectLst/>
                <a:uFillTx/>
                <a:latin typeface="Times New Roman"/>
              </a:endParaRPr>
            </a:p>
          </p:txBody>
        </p:sp>
        <p:sp>
          <p:nvSpPr>
            <p:cNvPr id="314" name=""/>
            <p:cNvSpPr/>
            <p:nvPr/>
          </p:nvSpPr>
          <p:spPr>
            <a:xfrm>
              <a:off x="3657600" y="3325320"/>
              <a:ext cx="939960" cy="520920"/>
            </a:xfrm>
            <a:prstGeom prst="rect">
              <a:avLst/>
            </a:prstGeom>
            <a:noFill/>
            <a:ln w="12600">
              <a:solidFill>
                <a:srgbClr val="0000ff"/>
              </a:solidFill>
              <a:miter/>
            </a:ln>
          </p:spPr>
          <p:style>
            <a:lnRef idx="0"/>
            <a:fillRef idx="0"/>
            <a:effectRef idx="0"/>
            <a:fontRef idx="minor"/>
          </p:style>
          <p:txBody>
            <a:bodyPr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ff"/>
                  </a:solidFill>
                  <a:effectLst/>
                  <a:uFillTx/>
                  <a:latin typeface="Times New Roman"/>
                </a:rPr>
                <a:t>SFE</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ff"/>
                  </a:solidFill>
                  <a:effectLst/>
                  <a:uFillTx/>
                  <a:latin typeface="Times New Roman"/>
                </a:rPr>
                <a:t>Genco</a:t>
              </a:r>
              <a:endParaRPr b="0" lang="en-US" sz="1400" strike="noStrike" u="none">
                <a:solidFill>
                  <a:srgbClr val="000000"/>
                </a:solidFill>
                <a:effectLst/>
                <a:uFillTx/>
                <a:latin typeface="Times New Roman"/>
              </a:endParaRPr>
            </a:p>
          </p:txBody>
        </p:sp>
        <p:sp>
          <p:nvSpPr>
            <p:cNvPr id="315" name=""/>
            <p:cNvSpPr/>
            <p:nvPr/>
          </p:nvSpPr>
          <p:spPr>
            <a:xfrm>
              <a:off x="6185160" y="3325320"/>
              <a:ext cx="1089000" cy="520920"/>
            </a:xfrm>
            <a:prstGeom prst="rect">
              <a:avLst/>
            </a:prstGeom>
            <a:noFill/>
            <a:ln w="12600">
              <a:solidFill>
                <a:srgbClr val="0000ff"/>
              </a:solidFill>
              <a:miter/>
            </a:ln>
          </p:spPr>
          <p:style>
            <a:lnRef idx="0"/>
            <a:fillRef idx="0"/>
            <a:effectRef idx="0"/>
            <a:fontRef idx="minor"/>
          </p:style>
          <p:txBody>
            <a:bodyPr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ff"/>
                  </a:solidFill>
                  <a:effectLst/>
                  <a:uFillTx/>
                  <a:latin typeface="Times New Roman"/>
                </a:rPr>
                <a:t>ECE/ Pmt. Agent</a:t>
              </a:r>
              <a:endParaRPr b="0" lang="en-US" sz="1400" strike="noStrike" u="none">
                <a:solidFill>
                  <a:srgbClr val="000000"/>
                </a:solidFill>
                <a:effectLst/>
                <a:uFillTx/>
                <a:latin typeface="Times New Roman"/>
              </a:endParaRPr>
            </a:p>
          </p:txBody>
        </p:sp>
        <p:sp>
          <p:nvSpPr>
            <p:cNvPr id="316" name=""/>
            <p:cNvSpPr/>
            <p:nvPr/>
          </p:nvSpPr>
          <p:spPr>
            <a:xfrm>
              <a:off x="6037200" y="5126040"/>
              <a:ext cx="1375200" cy="736200"/>
            </a:xfrm>
            <a:prstGeom prst="ellipse">
              <a:avLst/>
            </a:prstGeom>
            <a:noFill/>
            <a:ln w="12600">
              <a:solidFill>
                <a:srgbClr val="0000ff"/>
              </a:solidFill>
              <a:miter/>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ff"/>
                  </a:solidFill>
                  <a:effectLst/>
                  <a:uFillTx/>
                  <a:latin typeface="Times New Roman"/>
                </a:rPr>
                <a:t>Electricity</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ff"/>
                  </a:solidFill>
                  <a:effectLst/>
                  <a:uFillTx/>
                  <a:latin typeface="Times New Roman"/>
                </a:rPr>
                <a:t>market</a:t>
              </a:r>
              <a:endParaRPr b="0" lang="en-US" sz="1400" strike="noStrike" u="none">
                <a:solidFill>
                  <a:srgbClr val="000000"/>
                </a:solidFill>
                <a:effectLst/>
                <a:uFillTx/>
                <a:latin typeface="Times New Roman"/>
              </a:endParaRPr>
            </a:p>
          </p:txBody>
        </p:sp>
        <p:sp>
          <p:nvSpPr>
            <p:cNvPr id="317" name=""/>
            <p:cNvSpPr/>
            <p:nvPr/>
          </p:nvSpPr>
          <p:spPr>
            <a:xfrm>
              <a:off x="3492720" y="1901880"/>
              <a:ext cx="1162080" cy="307440"/>
            </a:xfrm>
            <a:prstGeom prst="rect">
              <a:avLst/>
            </a:prstGeom>
            <a:noFill/>
            <a:ln w="12600">
              <a:solidFill>
                <a:srgbClr val="0000ff"/>
              </a:solidFill>
              <a:miter/>
            </a:ln>
          </p:spPr>
          <p:style>
            <a:lnRef idx="0"/>
            <a:fillRef idx="0"/>
            <a:effectRef idx="0"/>
            <a:fontRef idx="minor"/>
          </p:style>
          <p:txBody>
            <a:bodyPr lIns="90000" rIns="90000" tIns="46800" bIns="46800" anchor="ctr">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ff"/>
                  </a:solidFill>
                  <a:effectLst/>
                  <a:uFillTx/>
                  <a:latin typeface="Times New Roman"/>
                </a:rPr>
                <a:t>Petrobras</a:t>
              </a:r>
              <a:endParaRPr b="0" lang="en-US" sz="1400" strike="noStrike" u="none">
                <a:solidFill>
                  <a:srgbClr val="000000"/>
                </a:solidFill>
                <a:effectLst/>
                <a:uFillTx/>
                <a:latin typeface="Times New Roman"/>
              </a:endParaRPr>
            </a:p>
          </p:txBody>
        </p:sp>
        <p:sp>
          <p:nvSpPr>
            <p:cNvPr id="318" name=""/>
            <p:cNvSpPr/>
            <p:nvPr/>
          </p:nvSpPr>
          <p:spPr>
            <a:xfrm>
              <a:off x="6375600" y="3855600"/>
              <a:ext cx="0" cy="1336680"/>
            </a:xfrm>
            <a:prstGeom prst="line">
              <a:avLst/>
            </a:prstGeom>
            <a:ln w="12600">
              <a:solidFill>
                <a:srgbClr val="0000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9" name=""/>
            <p:cNvSpPr/>
            <p:nvPr/>
          </p:nvSpPr>
          <p:spPr>
            <a:xfrm>
              <a:off x="7035840" y="3843000"/>
              <a:ext cx="0" cy="1336680"/>
            </a:xfrm>
            <a:prstGeom prst="line">
              <a:avLst/>
            </a:prstGeom>
            <a:ln w="12600">
              <a:solidFill>
                <a:srgbClr val="0000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0" name=""/>
            <p:cNvSpPr/>
            <p:nvPr/>
          </p:nvSpPr>
          <p:spPr>
            <a:xfrm>
              <a:off x="6197760" y="4479840"/>
              <a:ext cx="314280" cy="23148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R$</a:t>
              </a:r>
              <a:endParaRPr b="0" lang="en-US" sz="900" strike="noStrike" u="none">
                <a:solidFill>
                  <a:srgbClr val="000000"/>
                </a:solidFill>
                <a:effectLst/>
                <a:uFillTx/>
                <a:latin typeface="Times New Roman"/>
              </a:endParaRPr>
            </a:p>
          </p:txBody>
        </p:sp>
        <p:sp>
          <p:nvSpPr>
            <p:cNvPr id="321" name=""/>
            <p:cNvSpPr/>
            <p:nvPr/>
          </p:nvSpPr>
          <p:spPr>
            <a:xfrm>
              <a:off x="6917760" y="4445280"/>
              <a:ext cx="248400" cy="27684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ff"/>
                  </a:solidFill>
                  <a:effectLst/>
                  <a:uFillTx/>
                  <a:latin typeface="Times New Roman"/>
                  <a:ea typeface="Arial"/>
                </a:rPr>
                <a:t>ē</a:t>
              </a:r>
              <a:endParaRPr b="0" lang="en-US" sz="1200" strike="noStrike" u="none">
                <a:solidFill>
                  <a:srgbClr val="000000"/>
                </a:solidFill>
                <a:effectLst/>
                <a:uFillTx/>
                <a:latin typeface="Times New Roman"/>
              </a:endParaRPr>
            </a:p>
          </p:txBody>
        </p:sp>
        <p:sp>
          <p:nvSpPr>
            <p:cNvPr id="322" name=""/>
            <p:cNvSpPr/>
            <p:nvPr/>
          </p:nvSpPr>
          <p:spPr>
            <a:xfrm>
              <a:off x="4594320" y="3435120"/>
              <a:ext cx="1595520" cy="0"/>
            </a:xfrm>
            <a:prstGeom prst="line">
              <a:avLst/>
            </a:prstGeom>
            <a:ln w="12600">
              <a:solidFill>
                <a:srgbClr val="0000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3" name=""/>
            <p:cNvSpPr/>
            <p:nvPr/>
          </p:nvSpPr>
          <p:spPr>
            <a:xfrm>
              <a:off x="4594320" y="3701880"/>
              <a:ext cx="1595520" cy="0"/>
            </a:xfrm>
            <a:prstGeom prst="line">
              <a:avLst/>
            </a:prstGeom>
            <a:ln w="12600">
              <a:solidFill>
                <a:srgbClr val="0000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4" name=""/>
            <p:cNvSpPr/>
            <p:nvPr/>
          </p:nvSpPr>
          <p:spPr>
            <a:xfrm>
              <a:off x="5368680" y="3314880"/>
              <a:ext cx="248400" cy="27684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ff"/>
                  </a:solidFill>
                  <a:effectLst/>
                  <a:uFillTx/>
                  <a:latin typeface="Times New Roman"/>
                  <a:ea typeface="Arial"/>
                </a:rPr>
                <a:t>ē</a:t>
              </a:r>
              <a:endParaRPr b="0" lang="en-US" sz="1200" strike="noStrike" u="none">
                <a:solidFill>
                  <a:srgbClr val="000000"/>
                </a:solidFill>
                <a:effectLst/>
                <a:uFillTx/>
                <a:latin typeface="Times New Roman"/>
              </a:endParaRPr>
            </a:p>
          </p:txBody>
        </p:sp>
        <p:sp>
          <p:nvSpPr>
            <p:cNvPr id="325" name=""/>
            <p:cNvSpPr/>
            <p:nvPr/>
          </p:nvSpPr>
          <p:spPr>
            <a:xfrm>
              <a:off x="5096160" y="3585600"/>
              <a:ext cx="663120" cy="36900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1. SFE</a:t>
              </a:r>
              <a:endParaRPr b="0" lang="en-US" sz="9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Allocation</a:t>
              </a:r>
              <a:endParaRPr b="0" lang="en-US" sz="900" strike="noStrike" u="none">
                <a:solidFill>
                  <a:srgbClr val="000000"/>
                </a:solidFill>
                <a:effectLst/>
                <a:uFillTx/>
                <a:latin typeface="Times New Roman"/>
              </a:endParaRPr>
            </a:p>
          </p:txBody>
        </p:sp>
        <p:sp>
          <p:nvSpPr>
            <p:cNvPr id="326" name=""/>
            <p:cNvSpPr/>
            <p:nvPr/>
          </p:nvSpPr>
          <p:spPr>
            <a:xfrm>
              <a:off x="1562400" y="2215800"/>
              <a:ext cx="0" cy="1108080"/>
            </a:xfrm>
            <a:prstGeom prst="line">
              <a:avLst/>
            </a:prstGeom>
            <a:ln w="12600">
              <a:solidFill>
                <a:srgbClr val="ff0033"/>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7" name=""/>
            <p:cNvSpPr/>
            <p:nvPr/>
          </p:nvSpPr>
          <p:spPr>
            <a:xfrm flipH="1">
              <a:off x="2120760" y="2225520"/>
              <a:ext cx="12600" cy="1098360"/>
            </a:xfrm>
            <a:prstGeom prst="line">
              <a:avLst/>
            </a:prstGeom>
            <a:ln w="12600">
              <a:solidFill>
                <a:srgbClr val="0000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8" name=""/>
            <p:cNvSpPr/>
            <p:nvPr/>
          </p:nvSpPr>
          <p:spPr>
            <a:xfrm flipV="1">
              <a:off x="2330640" y="2190240"/>
              <a:ext cx="1336680" cy="1244520"/>
            </a:xfrm>
            <a:prstGeom prst="line">
              <a:avLst/>
            </a:prstGeom>
            <a:ln w="12600">
              <a:solidFill>
                <a:srgbClr val="0000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9" name=""/>
            <p:cNvSpPr/>
            <p:nvPr/>
          </p:nvSpPr>
          <p:spPr>
            <a:xfrm flipV="1">
              <a:off x="2216160" y="2101320"/>
              <a:ext cx="1273320" cy="1206360"/>
            </a:xfrm>
            <a:prstGeom prst="line">
              <a:avLst/>
            </a:prstGeom>
            <a:ln w="12600">
              <a:solidFill>
                <a:srgbClr val="ff0033"/>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0" name=""/>
            <p:cNvSpPr/>
            <p:nvPr/>
          </p:nvSpPr>
          <p:spPr>
            <a:xfrm>
              <a:off x="2782800" y="2754000"/>
              <a:ext cx="345960" cy="23148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Btu</a:t>
              </a:r>
              <a:endParaRPr b="0" lang="en-US" sz="900" strike="noStrike" u="none">
                <a:solidFill>
                  <a:srgbClr val="000000"/>
                </a:solidFill>
                <a:effectLst/>
                <a:uFillTx/>
                <a:latin typeface="Times New Roman"/>
              </a:endParaRPr>
            </a:p>
          </p:txBody>
        </p:sp>
        <p:sp>
          <p:nvSpPr>
            <p:cNvPr id="331" name=""/>
            <p:cNvSpPr/>
            <p:nvPr/>
          </p:nvSpPr>
          <p:spPr>
            <a:xfrm>
              <a:off x="1957320" y="2562120"/>
              <a:ext cx="345960" cy="23148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Btu</a:t>
              </a:r>
              <a:endParaRPr b="0" lang="en-US" sz="900" strike="noStrike" u="none">
                <a:solidFill>
                  <a:srgbClr val="000000"/>
                </a:solidFill>
                <a:effectLst/>
                <a:uFillTx/>
                <a:latin typeface="Times New Roman"/>
              </a:endParaRPr>
            </a:p>
          </p:txBody>
        </p:sp>
        <p:sp>
          <p:nvSpPr>
            <p:cNvPr id="332" name=""/>
            <p:cNvSpPr/>
            <p:nvPr/>
          </p:nvSpPr>
          <p:spPr>
            <a:xfrm>
              <a:off x="4457880" y="2207880"/>
              <a:ext cx="1930320" cy="1116000"/>
            </a:xfrm>
            <a:prstGeom prst="line">
              <a:avLst/>
            </a:prstGeom>
            <a:ln w="12600">
              <a:solidFill>
                <a:srgbClr val="0000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3" name=""/>
            <p:cNvSpPr/>
            <p:nvPr/>
          </p:nvSpPr>
          <p:spPr>
            <a:xfrm>
              <a:off x="5055120" y="2669040"/>
              <a:ext cx="748800" cy="50652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2. Fuel Pmt.</a:t>
              </a:r>
              <a:endParaRPr b="0" lang="en-US" sz="9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3. Market</a:t>
              </a:r>
              <a:endParaRPr b="0" lang="en-US" sz="9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   Allocation</a:t>
              </a:r>
              <a:endParaRPr b="0" lang="en-US" sz="900" strike="noStrike" u="none">
                <a:solidFill>
                  <a:srgbClr val="000000"/>
                </a:solidFill>
                <a:effectLst/>
                <a:uFillTx/>
                <a:latin typeface="Times New Roman"/>
              </a:endParaRPr>
            </a:p>
          </p:txBody>
        </p:sp>
        <p:sp>
          <p:nvSpPr>
            <p:cNvPr id="334" name=""/>
            <p:cNvSpPr/>
            <p:nvPr/>
          </p:nvSpPr>
          <p:spPr>
            <a:xfrm>
              <a:off x="4656240" y="1949040"/>
              <a:ext cx="2238480" cy="1360440"/>
            </a:xfrm>
            <a:prstGeom prst="line">
              <a:avLst/>
            </a:prstGeom>
            <a:ln w="12600">
              <a:solidFill>
                <a:srgbClr val="0000ff"/>
              </a:solidFill>
              <a:prstDash val="dash"/>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5" name=""/>
            <p:cNvSpPr/>
            <p:nvPr/>
          </p:nvSpPr>
          <p:spPr>
            <a:xfrm>
              <a:off x="5824800" y="2598120"/>
              <a:ext cx="765000" cy="36900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Contingency</a:t>
              </a:r>
              <a:endParaRPr b="0" lang="en-US" sz="9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Payment</a:t>
              </a:r>
              <a:endParaRPr b="0" lang="en-US" sz="900" strike="noStrike" u="none">
                <a:solidFill>
                  <a:srgbClr val="000000"/>
                </a:solidFill>
                <a:effectLst/>
                <a:uFillTx/>
                <a:latin typeface="Times New Roman"/>
              </a:endParaRPr>
            </a:p>
          </p:txBody>
        </p:sp>
        <p:sp>
          <p:nvSpPr>
            <p:cNvPr id="336" name=""/>
            <p:cNvSpPr/>
            <p:nvPr/>
          </p:nvSpPr>
          <p:spPr>
            <a:xfrm>
              <a:off x="6248520" y="1801440"/>
              <a:ext cx="939960" cy="520920"/>
            </a:xfrm>
            <a:prstGeom prst="rect">
              <a:avLst/>
            </a:prstGeom>
            <a:noFill/>
            <a:ln w="12600">
              <a:solidFill>
                <a:srgbClr val="0000ff"/>
              </a:solidFill>
              <a:prstDash val="dash"/>
              <a:miter/>
            </a:ln>
          </p:spPr>
          <p:style>
            <a:lnRef idx="0"/>
            <a:fillRef idx="0"/>
            <a:effectRef idx="0"/>
            <a:fontRef idx="minor"/>
          </p:style>
          <p:txBody>
            <a:bodyPr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ff"/>
                  </a:solidFill>
                  <a:effectLst/>
                  <a:uFillTx/>
                  <a:latin typeface="Times New Roman"/>
                </a:rPr>
                <a:t>ECE</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ff"/>
                  </a:solidFill>
                  <a:effectLst/>
                  <a:uFillTx/>
                  <a:latin typeface="Times New Roman"/>
                </a:rPr>
                <a:t>Marketer</a:t>
              </a:r>
              <a:endParaRPr b="0" lang="en-US" sz="1400" strike="noStrike" u="none">
                <a:solidFill>
                  <a:srgbClr val="000000"/>
                </a:solidFill>
                <a:effectLst/>
                <a:uFillTx/>
                <a:latin typeface="Times New Roman"/>
              </a:endParaRPr>
            </a:p>
          </p:txBody>
        </p:sp>
        <p:sp>
          <p:nvSpPr>
            <p:cNvPr id="337" name=""/>
            <p:cNvSpPr/>
            <p:nvPr/>
          </p:nvSpPr>
          <p:spPr>
            <a:xfrm>
              <a:off x="6969240" y="2322360"/>
              <a:ext cx="0" cy="1001520"/>
            </a:xfrm>
            <a:prstGeom prst="line">
              <a:avLst/>
            </a:prstGeom>
            <a:ln w="12600">
              <a:solidFill>
                <a:srgbClr val="0000ff"/>
              </a:solidFill>
              <a:miter/>
              <a:head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8" name=""/>
            <p:cNvSpPr/>
            <p:nvPr/>
          </p:nvSpPr>
          <p:spPr>
            <a:xfrm>
              <a:off x="6552000" y="2593440"/>
              <a:ext cx="748800" cy="36900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3. Market</a:t>
              </a:r>
              <a:endParaRPr b="0" lang="en-US" sz="9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   Allocation</a:t>
              </a:r>
              <a:endParaRPr b="0" lang="en-US" sz="900" strike="noStrike" u="none">
                <a:solidFill>
                  <a:srgbClr val="000000"/>
                </a:solidFill>
                <a:effectLst/>
                <a:uFillTx/>
                <a:latin typeface="Times New Roman"/>
              </a:endParaRPr>
            </a:p>
          </p:txBody>
        </p:sp>
        <p:sp>
          <p:nvSpPr>
            <p:cNvPr id="339" name=""/>
            <p:cNvSpPr/>
            <p:nvPr/>
          </p:nvSpPr>
          <p:spPr>
            <a:xfrm>
              <a:off x="1336680" y="1914480"/>
              <a:ext cx="1162080" cy="307440"/>
            </a:xfrm>
            <a:prstGeom prst="rect">
              <a:avLst/>
            </a:prstGeom>
            <a:noFill/>
            <a:ln w="12600">
              <a:solidFill>
                <a:srgbClr val="0000ff"/>
              </a:solidFill>
              <a:miter/>
            </a:ln>
          </p:spPr>
          <p:style>
            <a:lnRef idx="0"/>
            <a:fillRef idx="0"/>
            <a:effectRef idx="0"/>
            <a:fontRef idx="minor"/>
          </p:style>
          <p:txBody>
            <a:bodyPr lIns="90000" rIns="90000" tIns="46800" bIns="46800" anchor="ctr">
              <a:spAutoFit/>
            </a:bodyPr>
            <a:p>
              <a:pPr algn="ct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ff"/>
                  </a:solidFill>
                  <a:effectLst/>
                  <a:uFillTx/>
                  <a:latin typeface="Times New Roman"/>
                </a:rPr>
                <a:t>GasPetro*</a:t>
              </a:r>
              <a:endParaRPr b="0" lang="en-US" sz="1400" strike="noStrike" u="none">
                <a:solidFill>
                  <a:srgbClr val="000000"/>
                </a:solidFill>
                <a:effectLst/>
                <a:uFillTx/>
                <a:latin typeface="Times New Roman"/>
              </a:endParaRPr>
            </a:p>
          </p:txBody>
        </p:sp>
        <p:sp>
          <p:nvSpPr>
            <p:cNvPr id="340" name=""/>
            <p:cNvSpPr/>
            <p:nvPr/>
          </p:nvSpPr>
          <p:spPr>
            <a:xfrm>
              <a:off x="4102200" y="2225520"/>
              <a:ext cx="0" cy="1085760"/>
            </a:xfrm>
            <a:prstGeom prst="line">
              <a:avLst/>
            </a:prstGeom>
            <a:ln w="12600">
              <a:solidFill>
                <a:srgbClr val="0000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1" name=""/>
            <p:cNvSpPr/>
            <p:nvPr/>
          </p:nvSpPr>
          <p:spPr>
            <a:xfrm>
              <a:off x="3913200" y="2600280"/>
              <a:ext cx="345960" cy="23148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Btu</a:t>
              </a:r>
              <a:endParaRPr b="0" lang="en-US" sz="900" strike="noStrike" u="none">
                <a:solidFill>
                  <a:srgbClr val="000000"/>
                </a:solidFill>
                <a:effectLst/>
                <a:uFillTx/>
                <a:latin typeface="Times New Roman"/>
              </a:endParaRPr>
            </a:p>
          </p:txBody>
        </p:sp>
        <p:sp>
          <p:nvSpPr>
            <p:cNvPr id="342" name=""/>
            <p:cNvSpPr/>
            <p:nvPr/>
          </p:nvSpPr>
          <p:spPr>
            <a:xfrm>
              <a:off x="2830680" y="2411280"/>
              <a:ext cx="314280" cy="23148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R$</a:t>
              </a:r>
              <a:endParaRPr b="0" lang="en-US" sz="900" strike="noStrike" u="none">
                <a:solidFill>
                  <a:srgbClr val="000000"/>
                </a:solidFill>
                <a:effectLst/>
                <a:uFillTx/>
                <a:latin typeface="Times New Roman"/>
              </a:endParaRPr>
            </a:p>
          </p:txBody>
        </p:sp>
        <p:sp>
          <p:nvSpPr>
            <p:cNvPr id="343" name=""/>
            <p:cNvSpPr/>
            <p:nvPr/>
          </p:nvSpPr>
          <p:spPr>
            <a:xfrm>
              <a:off x="1395360" y="2563560"/>
              <a:ext cx="314280" cy="231480"/>
            </a:xfrm>
            <a:prstGeom prst="rect">
              <a:avLst/>
            </a:prstGeom>
            <a:solidFill>
              <a:srgbClr val="ffffff"/>
            </a:solidFill>
            <a:ln w="0">
              <a:noFill/>
            </a:ln>
          </p:spPr>
          <p:style>
            <a:lnRef idx="0"/>
            <a:fillRef idx="0"/>
            <a:effectRef idx="0"/>
            <a:fontRef idx="minor"/>
          </p:style>
          <p:txBody>
            <a:bodyPr wrap="none" lIns="90000" rIns="90000" tIns="46800" bIns="4680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ff"/>
                  </a:solidFill>
                  <a:effectLst/>
                  <a:uFillTx/>
                  <a:latin typeface="Times New Roman"/>
                </a:rPr>
                <a:t>R$</a:t>
              </a:r>
              <a:endParaRPr b="0" lang="en-US" sz="900" strike="noStrike" u="none">
                <a:solidFill>
                  <a:srgbClr val="000000"/>
                </a:solidFill>
                <a:effectLst/>
                <a:uFillTx/>
                <a:latin typeface="Times New Roman"/>
              </a:endParaRPr>
            </a:p>
          </p:txBody>
        </p:sp>
        <p:sp>
          <p:nvSpPr>
            <p:cNvPr id="344" name=""/>
            <p:cNvSpPr/>
            <p:nvPr/>
          </p:nvSpPr>
          <p:spPr>
            <a:xfrm>
              <a:off x="680040" y="5927400"/>
              <a:ext cx="220068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ff"/>
                  </a:solidFill>
                  <a:effectLst/>
                  <a:uFillTx/>
                  <a:latin typeface="Times New Roman"/>
                </a:rPr>
                <a:t>* Wholly owned affiliate of Petrobras</a:t>
              </a:r>
              <a:endParaRPr b="0" lang="en-US" sz="1000" strike="noStrike" u="none">
                <a:solidFill>
                  <a:srgbClr val="000000"/>
                </a:solidFill>
                <a:effectLst/>
                <a:uFillTx/>
                <a:latin typeface="Times New Roman"/>
              </a:endParaRPr>
            </a:p>
          </p:txBody>
        </p:sp>
      </p:grpSp>
      <p:sp>
        <p:nvSpPr>
          <p:cNvPr id="345" name=""/>
          <p:cNvSpPr/>
          <p:nvPr/>
        </p:nvSpPr>
        <p:spPr>
          <a:xfrm>
            <a:off x="5973120" y="1100160"/>
            <a:ext cx="18741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Consortium Agreement</a:t>
            </a:r>
            <a:endParaRPr b="0" lang="en-US" sz="1200" strike="noStrike" u="none">
              <a:solidFill>
                <a:srgbClr val="000000"/>
              </a:solidFill>
              <a:effectLst/>
              <a:uFillTx/>
              <a:latin typeface="Times New Roman"/>
            </a:endParaRPr>
          </a:p>
        </p:txBody>
      </p:sp>
      <p:sp>
        <p:nvSpPr>
          <p:cNvPr id="346" name=""/>
          <p:cNvSpPr/>
          <p:nvPr/>
        </p:nvSpPr>
        <p:spPr>
          <a:xfrm>
            <a:off x="2652840" y="3157560"/>
            <a:ext cx="5108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GSA</a:t>
            </a:r>
            <a:endParaRPr b="0" lang="en-US" sz="1200" strike="noStrike" u="none">
              <a:solidFill>
                <a:srgbClr val="000000"/>
              </a:solidFill>
              <a:effectLst/>
              <a:uFillTx/>
              <a:latin typeface="Times New Roman"/>
            </a:endParaRPr>
          </a:p>
        </p:txBody>
      </p:sp>
      <p:sp>
        <p:nvSpPr>
          <p:cNvPr id="347" name=""/>
          <p:cNvSpPr/>
          <p:nvPr/>
        </p:nvSpPr>
        <p:spPr>
          <a:xfrm>
            <a:off x="1011240" y="2620800"/>
            <a:ext cx="48564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FSA</a:t>
            </a:r>
            <a:endParaRPr b="0" lang="en-US" sz="1200" strike="noStrike" u="none">
              <a:solidFill>
                <a:srgbClr val="000000"/>
              </a:solidFill>
              <a:effectLst/>
              <a:uFillTx/>
              <a:latin typeface="Times New Roman"/>
            </a:endParaRPr>
          </a:p>
        </p:txBody>
      </p:sp>
      <p:graphicFrame>
        <p:nvGraphicFramePr>
          <p:cNvPr id="348" name=""/>
          <p:cNvGraphicFramePr/>
          <p:nvPr/>
        </p:nvGraphicFramePr>
        <p:xfrm>
          <a:off x="606600" y="4575240"/>
          <a:ext cx="5411520" cy="1947960"/>
        </p:xfrm>
        <a:graphic>
          <a:graphicData uri="http://schemas.openxmlformats.org/presentationml/2006/ole">
            <p:oleObj progId="Word.Document.12" r:id="rId1" spid="">
              <p:embed/>
              <p:pic>
                <p:nvPicPr>
                  <p:cNvPr id="349" name="" descr=""/>
                  <p:cNvPicPr/>
                  <p:nvPr/>
                </p:nvPicPr>
                <p:blipFill>
                  <a:blip r:embed="rId2"/>
                  <a:stretch/>
                </p:blipFill>
                <p:spPr>
                  <a:xfrm>
                    <a:off x="606600" y="4575240"/>
                    <a:ext cx="5411520" cy="19479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0"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Brazilian Consortium</a:t>
            </a:r>
            <a:endParaRPr b="1" lang="en-US" sz="3600" strike="noStrike" u="none">
              <a:solidFill>
                <a:srgbClr val="000099"/>
              </a:solidFill>
              <a:effectLst/>
              <a:uFillTx/>
              <a:latin typeface="Tahoma"/>
            </a:endParaRPr>
          </a:p>
        </p:txBody>
      </p:sp>
      <p:sp>
        <p:nvSpPr>
          <p:cNvPr id="351" name="PlaceHolder 2"/>
          <p:cNvSpPr>
            <a:spLocks noGrp="1"/>
          </p:cNvSpPr>
          <p:nvPr>
            <p:ph/>
          </p:nvPr>
        </p:nvSpPr>
        <p:spPr>
          <a:xfrm>
            <a:off x="685800" y="923400"/>
            <a:ext cx="7848720" cy="5070600"/>
          </a:xfrm>
          <a:prstGeom prst="rect">
            <a:avLst/>
          </a:prstGeom>
          <a:noFill/>
          <a:ln w="0">
            <a:noFill/>
          </a:ln>
        </p:spPr>
        <p:txBody>
          <a:bodyPr lIns="90000" rIns="90000" tIns="46800" bIns="46800" anchor="t">
            <a:normAutofit lnSpcReduction="9999"/>
          </a:bodyPr>
          <a:p>
            <a:pPr indent="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 Consortium is an unincorporated “joint venture” (similar to a partnership) that is registered with the registry of commerce in Brazil.  The Consortium is not a legal entity, but a contractual arrangement among its members to regulate their rights and obligations.  The characteristics of a Consortium are as follows:</a:t>
            </a:r>
            <a:endParaRPr b="0" lang="en-US" sz="2000" strike="noStrike" u="none">
              <a:solidFill>
                <a:srgbClr val="000000"/>
              </a:solidFill>
              <a:effectLst/>
              <a:uFillTx/>
              <a:latin typeface="Arial"/>
            </a:endParaRPr>
          </a:p>
          <a:p>
            <a:pPr lvl="1" marL="52560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Consortium will carry out its business under the name “Consorcio RioMerchant”</a:t>
            </a:r>
            <a:endParaRPr b="0" lang="en-US" sz="1800" strike="noStrike" u="none">
              <a:solidFill>
                <a:srgbClr val="000000"/>
              </a:solidFill>
              <a:effectLst/>
              <a:uFillTx/>
              <a:latin typeface="Arial"/>
            </a:endParaRPr>
          </a:p>
          <a:p>
            <a:pPr lvl="1" marL="52560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management of the Consortium is established in the Consortium Agreement</a:t>
            </a:r>
            <a:endParaRPr b="0" lang="en-US" sz="1800" strike="noStrike" u="none">
              <a:solidFill>
                <a:srgbClr val="000000"/>
              </a:solidFill>
              <a:effectLst/>
              <a:uFillTx/>
              <a:latin typeface="Arial"/>
            </a:endParaRPr>
          </a:p>
          <a:p>
            <a:pPr lvl="1" marL="52560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(ECE) serves as the manager of the Consortium</a:t>
            </a:r>
            <a:endParaRPr b="0" lang="en-US" sz="1800" strike="noStrike" u="none">
              <a:solidFill>
                <a:srgbClr val="000000"/>
              </a:solidFill>
              <a:effectLst/>
              <a:uFillTx/>
              <a:latin typeface="Arial"/>
            </a:endParaRPr>
          </a:p>
          <a:p>
            <a:pPr lvl="1" marL="52560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Consortium does not have financial statements that are separate from its members (although pro-forma accounting is usually prepared to control the performance of the Consortium´s activities)</a:t>
            </a:r>
            <a:endParaRPr b="0" lang="en-US" sz="1800" strike="noStrike" u="none">
              <a:solidFill>
                <a:srgbClr val="000000"/>
              </a:solidFill>
              <a:effectLst/>
              <a:uFillTx/>
              <a:latin typeface="Arial"/>
            </a:endParaRPr>
          </a:p>
          <a:p>
            <a:pPr lvl="1" marL="52560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Consortium may have a tax identification number for control purposes, but it is not a separate taxable entity</a:t>
            </a:r>
            <a:endParaRPr b="0" lang="en-US" sz="1800" strike="noStrike" u="none">
              <a:solidFill>
                <a:srgbClr val="000000"/>
              </a:solidFill>
              <a:effectLst/>
              <a:uFillTx/>
              <a:latin typeface="Arial"/>
            </a:endParaRPr>
          </a:p>
          <a:p>
            <a:pPr lvl="1" marL="52560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 Consortium cannot hold separate title to any assets.  All the assets contributed by its members are held by all its members according to their respective interest in the Consortium.  Although title is held by its members, they are dedicated to the Consortium</a:t>
            </a:r>
            <a:endParaRPr b="0" lang="en-US" sz="1800" strike="noStrike" u="none">
              <a:solidFill>
                <a:srgbClr val="000000"/>
              </a:solidFill>
              <a:effectLst/>
              <a:uFillTx/>
              <a:latin typeface="Arial"/>
            </a:endParaRPr>
          </a:p>
          <a:p>
            <a:pPr lvl="1" marL="525600" indent="0">
              <a:lnSpc>
                <a:spcPct val="9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2"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Consortium Agreement (CA)</a:t>
            </a:r>
            <a:endParaRPr b="1" lang="en-US" sz="3600" strike="noStrike" u="none">
              <a:solidFill>
                <a:srgbClr val="000099"/>
              </a:solidFill>
              <a:effectLst/>
              <a:uFillTx/>
              <a:latin typeface="Tahoma"/>
            </a:endParaRPr>
          </a:p>
        </p:txBody>
      </p:sp>
      <p:sp>
        <p:nvSpPr>
          <p:cNvPr id="353" name="PlaceHolder 2"/>
          <p:cNvSpPr>
            <a:spLocks noGrp="1"/>
          </p:cNvSpPr>
          <p:nvPr>
            <p:ph/>
          </p:nvPr>
        </p:nvSpPr>
        <p:spPr>
          <a:xfrm>
            <a:off x="685800" y="990360"/>
            <a:ext cx="7772400" cy="5257800"/>
          </a:xfrm>
          <a:prstGeom prst="rect">
            <a:avLst/>
          </a:prstGeom>
          <a:noFill/>
          <a:ln w="0">
            <a:noFill/>
          </a:ln>
        </p:spPr>
        <p:txBody>
          <a:bodyPr lIns="90000" rIns="90000" tIns="46800" bIns="46800" anchor="t">
            <a:normAutofit lnSpcReduction="9999"/>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Role of Petrobras</a:t>
            </a:r>
            <a:endParaRPr b="0" lang="en-US" sz="24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Provide natural gas to the project</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Provide “contingent capital” to the Consortium</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Make certain capital contributions to the Consortium during events of Force Majeure/Political Force Majeure</a:t>
            </a:r>
            <a:endParaRPr b="0" lang="en-US" sz="20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Role of SFE (Genco)</a:t>
            </a:r>
            <a:endParaRPr b="0" lang="en-US" sz="24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Acquire site</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Get all permits/approvals</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Develop, finance, construct, maintain and operate the plant</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Convey title of available contract capacity to Consortium</a:t>
            </a:r>
            <a:endParaRPr b="0" lang="en-US" sz="20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Role of ECE</a:t>
            </a:r>
            <a:endParaRPr b="0" lang="en-US" sz="24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Market the electricity generated by SFE</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 the role as Payment Agent</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Represent the Consortium in the MAE</a:t>
            </a:r>
            <a:endParaRPr b="0" lang="en-US" sz="2000" strike="noStrike" u="none">
              <a:solidFill>
                <a:srgbClr val="000000"/>
              </a:solidFill>
              <a:effectLst/>
              <a:uFillTx/>
              <a:latin typeface="Arial"/>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4" name="PlaceHolder 1"/>
          <p:cNvSpPr>
            <a:spLocks noGrp="1"/>
          </p:cNvSpPr>
          <p:nvPr>
            <p:ph type="title"/>
          </p:nvPr>
        </p:nvSpPr>
        <p:spPr>
          <a:xfrm>
            <a:off x="14479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Management</a:t>
            </a:r>
            <a:endParaRPr b="1" lang="en-US" sz="3600" strike="noStrike" u="none">
              <a:solidFill>
                <a:srgbClr val="000099"/>
              </a:solidFill>
              <a:effectLst/>
              <a:uFillTx/>
              <a:latin typeface="Tahoma"/>
            </a:endParaRPr>
          </a:p>
        </p:txBody>
      </p:sp>
      <p:sp>
        <p:nvSpPr>
          <p:cNvPr id="355"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Management Committee consists of six members</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Each Consortium Party will provide two members to the Management Committee</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Consortium Leader and Manager of the Consortium will be ECE</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Objective of the Consortium is “to market the Capacity and the Net Electrical Output generated by the Merchant Project based on the contributions by each of the Parties”</a:t>
            </a:r>
            <a:endParaRPr b="0" lang="en-US" sz="2400" strike="noStrike" u="none">
              <a:solidFill>
                <a:srgbClr val="000000"/>
              </a:solidFill>
              <a:effectLst/>
              <a:uFillTx/>
              <a:latin typeface="Arial"/>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6"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SFE Allocation</a:t>
            </a:r>
            <a:endParaRPr b="1" lang="en-US" sz="3600" strike="noStrike" u="none">
              <a:solidFill>
                <a:srgbClr val="000099"/>
              </a:solidFill>
              <a:effectLst/>
              <a:uFillTx/>
              <a:latin typeface="Tahoma"/>
            </a:endParaRPr>
          </a:p>
        </p:txBody>
      </p:sp>
      <p:sp>
        <p:nvSpPr>
          <p:cNvPr id="357" name="PlaceHolder 2"/>
          <p:cNvSpPr>
            <a:spLocks noGrp="1"/>
          </p:cNvSpPr>
          <p:nvPr>
            <p:ph/>
          </p:nvPr>
        </p:nvSpPr>
        <p:spPr>
          <a:xfrm>
            <a:off x="685800" y="1099800"/>
            <a:ext cx="7772400" cy="5257800"/>
          </a:xfrm>
          <a:prstGeom prst="rect">
            <a:avLst/>
          </a:prstGeom>
          <a:noFill/>
          <a:ln w="0">
            <a:noFill/>
          </a:ln>
        </p:spPr>
        <p:txBody>
          <a:bodyPr lIns="90000" rIns="90000" tIns="46800" bIns="46800" anchor="t">
            <a:normAutofit fontScale="92500" lnSpcReduction="9999"/>
          </a:bodyPr>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Every Calculation Period SFE will receive from the Payment Agent:</a:t>
            </a:r>
            <a:endParaRPr b="0" lang="en-US" sz="18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Capacity Portion:  designed to cover the fixed operating costs of the plant and provide a return on capital.</a:t>
            </a:r>
            <a:endParaRPr b="0" lang="en-US" sz="1600" strike="noStrike" u="none">
              <a:solidFill>
                <a:srgbClr val="000000"/>
              </a:solidFill>
              <a:effectLst/>
              <a:uFillTx/>
              <a:latin typeface="Arial"/>
            </a:endParaRPr>
          </a:p>
          <a:p>
            <a:pPr lvl="2" marL="1085760" indent="-228600">
              <a:spcBef>
                <a:spcPts val="400"/>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Amount: i.e. R$30.41/kw-month</a:t>
            </a:r>
            <a:endParaRPr b="0" lang="en-US" sz="1600" strike="noStrike" u="none">
              <a:solidFill>
                <a:srgbClr val="000000"/>
              </a:solidFill>
              <a:effectLst/>
              <a:uFillTx/>
              <a:latin typeface="Arial"/>
            </a:endParaRPr>
          </a:p>
          <a:p>
            <a:pPr lvl="3" marL="1428840" indent="-228600">
              <a:spcBef>
                <a:spcPts val="4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90% of which is adjusted for US$/R$ exchange rate (anchored on July 3, 2000) and is escalated at US PPI starting July 2000 - </a:t>
            </a:r>
            <a:r>
              <a:rPr b="0" i="1" lang="en-US" sz="1600" strike="noStrike" u="none">
                <a:solidFill>
                  <a:srgbClr val="000000"/>
                </a:solidFill>
                <a:effectLst/>
                <a:uFillTx/>
                <a:latin typeface="Arial"/>
              </a:rPr>
              <a:t>designed to provide the return on capital.</a:t>
            </a:r>
            <a:endParaRPr b="0" lang="en-US" sz="1600" strike="noStrike" u="none">
              <a:solidFill>
                <a:srgbClr val="000000"/>
              </a:solidFill>
              <a:effectLst/>
              <a:uFillTx/>
              <a:latin typeface="Arial"/>
            </a:endParaRPr>
          </a:p>
          <a:p>
            <a:pPr lvl="3" marL="1428840" indent="-228600">
              <a:spcBef>
                <a:spcPts val="4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10% of which is in R$ and is escalated at the Brazilian inflation rate (IGP-M) starting July 2000 - </a:t>
            </a:r>
            <a:r>
              <a:rPr b="0" i="1" lang="en-US" sz="1600" strike="noStrike" u="none">
                <a:solidFill>
                  <a:srgbClr val="000000"/>
                </a:solidFill>
                <a:effectLst/>
                <a:uFillTx/>
                <a:latin typeface="Arial"/>
              </a:rPr>
              <a:t> designed to cover fixed operating costs.</a:t>
            </a:r>
            <a:endParaRPr b="0" lang="en-US" sz="1600" strike="noStrike" u="none">
              <a:solidFill>
                <a:srgbClr val="000000"/>
              </a:solidFill>
              <a:effectLst/>
              <a:uFillTx/>
              <a:latin typeface="Arial"/>
            </a:endParaRPr>
          </a:p>
          <a:p>
            <a:pPr lvl="3" marL="1428840" indent="-228600">
              <a:spcBef>
                <a:spcPts val="4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Capacity payment will be adjusted for actual availability achieved by the plant</a:t>
            </a:r>
            <a:endParaRPr b="0" lang="en-US" sz="16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Energy: designed to cover the variable operating costs of the plant</a:t>
            </a:r>
            <a:endParaRPr b="0" lang="en-US" sz="1600" strike="noStrike" u="none">
              <a:solidFill>
                <a:srgbClr val="000000"/>
              </a:solidFill>
              <a:effectLst/>
              <a:uFillTx/>
              <a:latin typeface="Arial"/>
            </a:endParaRPr>
          </a:p>
          <a:p>
            <a:pPr lvl="2" marL="1085760" indent="-228600">
              <a:spcBef>
                <a:spcPts val="400"/>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Amount: i.e. R$5.1528/MWh as of July 3, 2000</a:t>
            </a:r>
            <a:endParaRPr b="0" lang="en-US" sz="1600" strike="noStrike" u="none">
              <a:solidFill>
                <a:srgbClr val="000000"/>
              </a:solidFill>
              <a:effectLst/>
              <a:uFillTx/>
              <a:latin typeface="Arial"/>
            </a:endParaRPr>
          </a:p>
          <a:p>
            <a:pPr lvl="3" marL="1428840" indent="-228600">
              <a:spcBef>
                <a:spcPts val="4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88% of which is adjusted for the US $/R$ exchange rate (anchored on July 3, 2000) and is escalated at US PPI starting July 2000 - </a:t>
            </a:r>
            <a:r>
              <a:rPr b="0" i="1" lang="en-US" sz="1600" strike="noStrike" u="none">
                <a:solidFill>
                  <a:srgbClr val="000000"/>
                </a:solidFill>
                <a:effectLst/>
                <a:uFillTx/>
                <a:latin typeface="Arial"/>
              </a:rPr>
              <a:t>designed to cover variable US$ maintenance costs and chemical costs</a:t>
            </a:r>
            <a:endParaRPr b="0" lang="en-US" sz="1600" strike="noStrike" u="none">
              <a:solidFill>
                <a:srgbClr val="000000"/>
              </a:solidFill>
              <a:effectLst/>
              <a:uFillTx/>
              <a:latin typeface="Arial"/>
            </a:endParaRPr>
          </a:p>
          <a:p>
            <a:pPr lvl="3" marL="1428840" indent="-228600">
              <a:spcBef>
                <a:spcPts val="400"/>
              </a:spcBef>
              <a:buClr>
                <a:srgbClr val="000000"/>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12% of which is in R$ and is escalated at the Brazilian inflation rate (IGP-M) starting July 2000 - </a:t>
            </a:r>
            <a:r>
              <a:rPr b="0" i="1" lang="en-US" sz="1600" strike="noStrike" u="none">
                <a:solidFill>
                  <a:srgbClr val="000000"/>
                </a:solidFill>
                <a:effectLst/>
                <a:uFillTx/>
                <a:latin typeface="Arial"/>
              </a:rPr>
              <a:t> designed to cover local O&amp;M</a:t>
            </a:r>
            <a:endParaRPr b="0" lang="en-US" sz="1600" strike="noStrike" u="none">
              <a:solidFill>
                <a:srgbClr val="000000"/>
              </a:solidFill>
              <a:effectLst/>
              <a:uFillTx/>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Project Location</a:t>
            </a:r>
            <a:endParaRPr b="1" lang="en-US" sz="3600" strike="noStrike" u="none">
              <a:solidFill>
                <a:srgbClr val="000099"/>
              </a:solidFill>
              <a:effectLst/>
              <a:uFillTx/>
              <a:latin typeface="Tahoma"/>
            </a:endParaRPr>
          </a:p>
        </p:txBody>
      </p:sp>
      <p:pic>
        <p:nvPicPr>
          <p:cNvPr id="24" name="" descr=""/>
          <p:cNvPicPr/>
          <p:nvPr/>
        </p:nvPicPr>
        <p:blipFill>
          <a:blip r:embed="rId1"/>
          <a:srcRect l="-3" t="-5" r="-3" b="-5"/>
          <a:stretch/>
        </p:blipFill>
        <p:spPr>
          <a:xfrm>
            <a:off x="595440" y="639720"/>
            <a:ext cx="8142120" cy="6112080"/>
          </a:xfrm>
          <a:prstGeom prst="rect">
            <a:avLst/>
          </a:prstGeom>
          <a:noFill/>
          <a:ln w="0">
            <a:noFill/>
          </a:ln>
        </p:spPr>
      </p:pic>
      <p:sp>
        <p:nvSpPr>
          <p:cNvPr id="25" name=""/>
          <p:cNvSpPr/>
          <p:nvPr/>
        </p:nvSpPr>
        <p:spPr>
          <a:xfrm rot="690600">
            <a:off x="2893680" y="1952280"/>
            <a:ext cx="1047600" cy="342720"/>
          </a:xfrm>
          <a:prstGeom prst="rect">
            <a:avLst/>
          </a:prstGeom>
          <a:solidFill>
            <a:srgbClr val="ffff99"/>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6" name=""/>
          <p:cNvSpPr/>
          <p:nvPr/>
        </p:nvSpPr>
        <p:spPr>
          <a:xfrm>
            <a:off x="1941480" y="2055960"/>
            <a:ext cx="1535040" cy="274320"/>
          </a:xfrm>
          <a:prstGeom prst="rect">
            <a:avLst/>
          </a:prstGeom>
          <a:solidFill>
            <a:srgbClr val="ffff99"/>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 name=""/>
          <p:cNvSpPr/>
          <p:nvPr/>
        </p:nvSpPr>
        <p:spPr>
          <a:xfrm>
            <a:off x="3894120" y="2055960"/>
            <a:ext cx="139680" cy="206280"/>
          </a:xfrm>
          <a:prstGeom prst="rect">
            <a:avLst/>
          </a:prstGeom>
          <a:solidFill>
            <a:srgbClr val="ffff99"/>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 name=""/>
          <p:cNvSpPr/>
          <p:nvPr/>
        </p:nvSpPr>
        <p:spPr>
          <a:xfrm>
            <a:off x="824040" y="1711440"/>
            <a:ext cx="7675560" cy="185580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9" name=""/>
          <p:cNvSpPr/>
          <p:nvPr/>
        </p:nvSpPr>
        <p:spPr>
          <a:xfrm rot="815400">
            <a:off x="1220400" y="1715760"/>
            <a:ext cx="12261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TL 7 x 138kV</a:t>
            </a:r>
            <a:endParaRPr b="0" lang="en-US" sz="1400" strike="noStrike" u="none">
              <a:solidFill>
                <a:srgbClr val="000000"/>
              </a:solidFill>
              <a:effectLst/>
              <a:uFillTx/>
              <a:latin typeface="Times New Roman"/>
            </a:endParaRPr>
          </a:p>
        </p:txBody>
      </p:sp>
      <p:sp>
        <p:nvSpPr>
          <p:cNvPr id="30" name=""/>
          <p:cNvSpPr/>
          <p:nvPr/>
        </p:nvSpPr>
        <p:spPr>
          <a:xfrm>
            <a:off x="963720" y="1230480"/>
            <a:ext cx="7326360" cy="0"/>
          </a:xfrm>
          <a:prstGeom prst="line">
            <a:avLst/>
          </a:prstGeom>
          <a:ln w="28440">
            <a:solidFill>
              <a:srgbClr val="0000ff"/>
            </a:solidFill>
            <a:miter/>
            <a:headEnd len="med" type="triangle" w="med"/>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1" name=""/>
          <p:cNvSpPr/>
          <p:nvPr/>
        </p:nvSpPr>
        <p:spPr>
          <a:xfrm>
            <a:off x="3195000" y="965160"/>
            <a:ext cx="28252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Petrobras Main Pipeline - REVOL</a:t>
            </a:r>
            <a:endParaRPr b="0" lang="en-US" sz="1400" strike="noStrike" u="none">
              <a:solidFill>
                <a:srgbClr val="000000"/>
              </a:solidFill>
              <a:effectLst/>
              <a:uFillTx/>
              <a:latin typeface="Times New Roman"/>
            </a:endParaRPr>
          </a:p>
        </p:txBody>
      </p:sp>
      <p:sp>
        <p:nvSpPr>
          <p:cNvPr id="32" name=""/>
          <p:cNvSpPr/>
          <p:nvPr/>
        </p:nvSpPr>
        <p:spPr>
          <a:xfrm>
            <a:off x="2778120" y="1230480"/>
            <a:ext cx="0" cy="1923840"/>
          </a:xfrm>
          <a:prstGeom prst="line">
            <a:avLst/>
          </a:prstGeom>
          <a:ln w="28440">
            <a:solidFill>
              <a:srgbClr val="0000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 name=""/>
          <p:cNvSpPr/>
          <p:nvPr/>
        </p:nvSpPr>
        <p:spPr>
          <a:xfrm>
            <a:off x="2778120" y="3154320"/>
            <a:ext cx="558720" cy="69840"/>
          </a:xfrm>
          <a:prstGeom prst="line">
            <a:avLst/>
          </a:prstGeom>
          <a:ln w="28440">
            <a:solidFill>
              <a:srgbClr val="0000ff"/>
            </a:solidFill>
            <a:miter/>
          </a:ln>
        </p:spPr>
        <p:style>
          <a:lnRef idx="0"/>
          <a:fillRef idx="0"/>
          <a:effectRef idx="0"/>
          <a:fontRef idx="minor"/>
        </p:style>
        <p:txBody>
          <a:bodyPr lIns="90000" rIns="90000" tIns="23040" bIns="23040" anchor="ctr">
            <a:noAutofit/>
          </a:bodyPr>
          <a:p>
            <a:endParaRPr b="0" lang="en-US" sz="2400" strike="noStrike" u="none">
              <a:solidFill>
                <a:srgbClr val="000000"/>
              </a:solidFill>
              <a:effectLst/>
              <a:uFillTx/>
              <a:latin typeface="Times New Roman"/>
            </a:endParaRPr>
          </a:p>
        </p:txBody>
      </p:sp>
      <p:sp>
        <p:nvSpPr>
          <p:cNvPr id="34" name=""/>
          <p:cNvSpPr/>
          <p:nvPr/>
        </p:nvSpPr>
        <p:spPr>
          <a:xfrm flipV="1">
            <a:off x="3336840" y="2879280"/>
            <a:ext cx="0" cy="344520"/>
          </a:xfrm>
          <a:prstGeom prst="line">
            <a:avLst/>
          </a:prstGeom>
          <a:ln w="28440">
            <a:solidFill>
              <a:srgbClr val="33cc33"/>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 name=""/>
          <p:cNvSpPr/>
          <p:nvPr/>
        </p:nvSpPr>
        <p:spPr>
          <a:xfrm>
            <a:off x="2764440" y="1652760"/>
            <a:ext cx="11761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CEG Lateral</a:t>
            </a:r>
            <a:endParaRPr b="0" lang="en-US" sz="1400" strike="noStrike" u="none">
              <a:solidFill>
                <a:srgbClr val="000000"/>
              </a:solidFill>
              <a:effectLst/>
              <a:uFillTx/>
              <a:latin typeface="Times New Roman"/>
            </a:endParaRPr>
          </a:p>
        </p:txBody>
      </p:sp>
      <p:sp>
        <p:nvSpPr>
          <p:cNvPr id="36" name=""/>
          <p:cNvSpPr/>
          <p:nvPr/>
        </p:nvSpPr>
        <p:spPr>
          <a:xfrm>
            <a:off x="824040" y="2949480"/>
            <a:ext cx="4535280" cy="687600"/>
          </a:xfrm>
          <a:prstGeom prst="line">
            <a:avLst/>
          </a:prstGeom>
          <a:ln w="2844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7" name=""/>
          <p:cNvSpPr/>
          <p:nvPr/>
        </p:nvSpPr>
        <p:spPr>
          <a:xfrm>
            <a:off x="5359320" y="3624120"/>
            <a:ext cx="1395360" cy="230400"/>
          </a:xfrm>
          <a:custGeom>
            <a:avLst/>
            <a:gdLst/>
            <a:ahLst/>
            <a:rect l="l" t="t" r="r" b="b"/>
            <a:pathLst>
              <a:path w="960" h="160">
                <a:moveTo>
                  <a:pt x="0" y="8"/>
                </a:moveTo>
                <a:cubicBezTo>
                  <a:pt x="28" y="24"/>
                  <a:pt x="56" y="40"/>
                  <a:pt x="96" y="56"/>
                </a:cubicBezTo>
                <a:cubicBezTo>
                  <a:pt x="136" y="72"/>
                  <a:pt x="176" y="88"/>
                  <a:pt x="240" y="104"/>
                </a:cubicBezTo>
                <a:cubicBezTo>
                  <a:pt x="304" y="120"/>
                  <a:pt x="416" y="144"/>
                  <a:pt x="480" y="152"/>
                </a:cubicBezTo>
                <a:cubicBezTo>
                  <a:pt x="544" y="160"/>
                  <a:pt x="584" y="160"/>
                  <a:pt x="624" y="152"/>
                </a:cubicBezTo>
                <a:cubicBezTo>
                  <a:pt x="664" y="144"/>
                  <a:pt x="688" y="120"/>
                  <a:pt x="720" y="104"/>
                </a:cubicBezTo>
                <a:cubicBezTo>
                  <a:pt x="752" y="88"/>
                  <a:pt x="784" y="72"/>
                  <a:pt x="816" y="56"/>
                </a:cubicBezTo>
                <a:cubicBezTo>
                  <a:pt x="848" y="40"/>
                  <a:pt x="888" y="16"/>
                  <a:pt x="912" y="8"/>
                </a:cubicBezTo>
                <a:cubicBezTo>
                  <a:pt x="936" y="0"/>
                  <a:pt x="952" y="8"/>
                  <a:pt x="960" y="8"/>
                </a:cubicBezTo>
              </a:path>
            </a:pathLst>
          </a:custGeom>
          <a:noFill/>
          <a:ln w="28440">
            <a:solidFill>
              <a:srgbClr val="ff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 name=""/>
          <p:cNvSpPr/>
          <p:nvPr/>
        </p:nvSpPr>
        <p:spPr>
          <a:xfrm>
            <a:off x="6754680" y="3602160"/>
            <a:ext cx="149400" cy="34920"/>
          </a:xfrm>
          <a:custGeom>
            <a:avLst/>
            <a:gdLst/>
            <a:ahLst/>
            <a:rect l="l" t="t" r="r" b="b"/>
            <a:pathLst>
              <a:path w="102" h="24">
                <a:moveTo>
                  <a:pt x="0" y="24"/>
                </a:moveTo>
                <a:lnTo>
                  <a:pt x="102" y="0"/>
                </a:lnTo>
              </a:path>
            </a:pathLst>
          </a:custGeom>
          <a:noFill/>
          <a:ln w="28440">
            <a:solidFill>
              <a:srgbClr val="ff0000"/>
            </a:solidFill>
            <a:round/>
          </a:ln>
        </p:spPr>
        <p:style>
          <a:lnRef idx="0"/>
          <a:fillRef idx="0"/>
          <a:effectRef idx="0"/>
          <a:fontRef idx="minor"/>
        </p:style>
        <p:txBody>
          <a:bodyPr wrap="none" lIns="90000" rIns="90000" tIns="-11880" bIns="-11880" anchor="ctr">
            <a:noAutofit/>
          </a:bodyPr>
          <a:p>
            <a:endParaRPr b="0" lang="en-US" sz="2400" strike="noStrike" u="none">
              <a:solidFill>
                <a:srgbClr val="000000"/>
              </a:solidFill>
              <a:effectLst/>
              <a:uFillTx/>
              <a:latin typeface="Times New Roman"/>
            </a:endParaRPr>
          </a:p>
        </p:txBody>
      </p:sp>
      <p:sp>
        <p:nvSpPr>
          <p:cNvPr id="39" name=""/>
          <p:cNvSpPr/>
          <p:nvPr/>
        </p:nvSpPr>
        <p:spPr>
          <a:xfrm>
            <a:off x="6912000" y="3597120"/>
            <a:ext cx="1252440" cy="206640"/>
          </a:xfrm>
          <a:custGeom>
            <a:avLst/>
            <a:gdLst/>
            <a:ahLst/>
            <a:rect l="l" t="t" r="r" b="b"/>
            <a:pathLst>
              <a:path w="861" h="144">
                <a:moveTo>
                  <a:pt x="0" y="0"/>
                </a:moveTo>
                <a:lnTo>
                  <a:pt x="861" y="144"/>
                </a:lnTo>
              </a:path>
            </a:pathLst>
          </a:custGeom>
          <a:noFill/>
          <a:ln w="28440">
            <a:solidFill>
              <a:srgbClr val="ff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 name=""/>
          <p:cNvSpPr/>
          <p:nvPr/>
        </p:nvSpPr>
        <p:spPr>
          <a:xfrm>
            <a:off x="8167680" y="3774960"/>
            <a:ext cx="366840" cy="28800"/>
          </a:xfrm>
          <a:custGeom>
            <a:avLst/>
            <a:gdLst/>
            <a:ahLst/>
            <a:rect l="l" t="t" r="r" b="b"/>
            <a:pathLst>
              <a:path w="252" h="20">
                <a:moveTo>
                  <a:pt x="0" y="20"/>
                </a:moveTo>
                <a:lnTo>
                  <a:pt x="252" y="0"/>
                </a:lnTo>
              </a:path>
            </a:pathLst>
          </a:custGeom>
          <a:noFill/>
          <a:ln w="28440">
            <a:solidFill>
              <a:srgbClr val="ff0000"/>
            </a:solidFill>
            <a:round/>
          </a:ln>
        </p:spPr>
        <p:style>
          <a:lnRef idx="0"/>
          <a:fillRef idx="0"/>
          <a:effectRef idx="0"/>
          <a:fontRef idx="minor"/>
        </p:style>
        <p:txBody>
          <a:bodyPr wrap="none" lIns="90000" rIns="90000" tIns="-18000" bIns="-18000" anchor="ctr">
            <a:noAutofit/>
          </a:bodyPr>
          <a:p>
            <a:endParaRPr b="0" lang="en-US" sz="2400" strike="noStrike" u="none">
              <a:solidFill>
                <a:srgbClr val="000000"/>
              </a:solidFill>
              <a:effectLst/>
              <a:uFillTx/>
              <a:latin typeface="Times New Roman"/>
            </a:endParaRPr>
          </a:p>
        </p:txBody>
      </p:sp>
      <p:sp>
        <p:nvSpPr>
          <p:cNvPr id="41" name=""/>
          <p:cNvSpPr/>
          <p:nvPr/>
        </p:nvSpPr>
        <p:spPr>
          <a:xfrm>
            <a:off x="2813400" y="3303720"/>
            <a:ext cx="8643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Highway</a:t>
            </a:r>
            <a:endParaRPr b="0" lang="en-US" sz="1400" strike="noStrike" u="none">
              <a:solidFill>
                <a:srgbClr val="000000"/>
              </a:solidFill>
              <a:effectLst/>
              <a:uFillTx/>
              <a:latin typeface="Times New Roman"/>
            </a:endParaRPr>
          </a:p>
        </p:txBody>
      </p:sp>
      <p:sp>
        <p:nvSpPr>
          <p:cNvPr id="42" name=""/>
          <p:cNvSpPr/>
          <p:nvPr/>
        </p:nvSpPr>
        <p:spPr>
          <a:xfrm>
            <a:off x="3116160" y="2284560"/>
            <a:ext cx="766800" cy="961920"/>
          </a:xfrm>
          <a:custGeom>
            <a:avLst/>
            <a:gdLst/>
            <a:ahLst/>
            <a:rect l="l" t="t" r="r" b="b"/>
            <a:pathLst>
              <a:path w="528" h="672">
                <a:moveTo>
                  <a:pt x="0" y="0"/>
                </a:moveTo>
                <a:lnTo>
                  <a:pt x="528" y="144"/>
                </a:lnTo>
                <a:lnTo>
                  <a:pt x="384" y="576"/>
                </a:lnTo>
                <a:lnTo>
                  <a:pt x="192" y="432"/>
                </a:lnTo>
                <a:lnTo>
                  <a:pt x="192" y="672"/>
                </a:lnTo>
                <a:lnTo>
                  <a:pt x="48" y="624"/>
                </a:lnTo>
                <a:lnTo>
                  <a:pt x="0" y="0"/>
                </a:lnTo>
                <a:close/>
              </a:path>
            </a:pathLst>
          </a:custGeom>
          <a:solidFill>
            <a:srgbClr val="ff0000"/>
          </a:solidFill>
          <a:ln w="9360">
            <a:solidFill>
              <a:srgbClr val="000000"/>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3" name=""/>
          <p:cNvSpPr/>
          <p:nvPr/>
        </p:nvSpPr>
        <p:spPr>
          <a:xfrm>
            <a:off x="3147120" y="2409840"/>
            <a:ext cx="735120" cy="5209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Project</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Site</a:t>
            </a:r>
            <a:endParaRPr b="0" lang="en-US" sz="1400" strike="noStrike" u="none">
              <a:solidFill>
                <a:srgbClr val="000000"/>
              </a:solidFill>
              <a:effectLst/>
              <a:uFillTx/>
              <a:latin typeface="Times New Roman"/>
            </a:endParaRPr>
          </a:p>
        </p:txBody>
      </p:sp>
      <p:sp>
        <p:nvSpPr>
          <p:cNvPr id="44" name=""/>
          <p:cNvSpPr/>
          <p:nvPr/>
        </p:nvSpPr>
        <p:spPr>
          <a:xfrm>
            <a:off x="7908480" y="3773520"/>
            <a:ext cx="7009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To Rio</a:t>
            </a:r>
            <a:endParaRPr b="0" lang="en-US" sz="1400" strike="noStrike" u="none">
              <a:solidFill>
                <a:srgbClr val="000000"/>
              </a:solidFill>
              <a:effectLst/>
              <a:uFillTx/>
              <a:latin typeface="Times New Roman"/>
            </a:endParaRPr>
          </a:p>
        </p:txBody>
      </p:sp>
      <p:sp>
        <p:nvSpPr>
          <p:cNvPr id="45" name=""/>
          <p:cNvSpPr/>
          <p:nvPr/>
        </p:nvSpPr>
        <p:spPr>
          <a:xfrm>
            <a:off x="745200" y="2971800"/>
            <a:ext cx="6415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imes New Roman"/>
              </a:rPr>
              <a:t>To SP</a:t>
            </a:r>
            <a:endParaRPr b="0" lang="en-US" sz="1400" strike="noStrike" u="none">
              <a:solidFill>
                <a:srgbClr val="000000"/>
              </a:solidFill>
              <a:effectLst/>
              <a:uFillTx/>
              <a:latin typeface="Times New Roman"/>
            </a:endParaRPr>
          </a:p>
        </p:txBody>
      </p:sp>
      <p:sp>
        <p:nvSpPr>
          <p:cNvPr id="46" name=""/>
          <p:cNvSpPr/>
          <p:nvPr/>
        </p:nvSpPr>
        <p:spPr>
          <a:xfrm>
            <a:off x="3930840" y="5900760"/>
            <a:ext cx="4525560" cy="2768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Note:  Project Site is approximately 1 million square meters.</a:t>
            </a:r>
            <a:endParaRPr b="0" lang="en-US" sz="1200" strike="noStrike" u="none">
              <a:solidFill>
                <a:srgbClr val="000000"/>
              </a:solidFill>
              <a:effectLst/>
              <a:uFillTx/>
              <a:latin typeface="Times New Roman"/>
            </a:endParaRPr>
          </a:p>
        </p:txBody>
      </p:sp>
    </p:spTree>
  </p:cSld>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8"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Distribution</a:t>
            </a:r>
            <a:endParaRPr b="1" lang="en-US" sz="3600" strike="noStrike" u="none">
              <a:solidFill>
                <a:srgbClr val="000099"/>
              </a:solidFill>
              <a:effectLst/>
              <a:uFillTx/>
              <a:latin typeface="Tahoma"/>
            </a:endParaRPr>
          </a:p>
        </p:txBody>
      </p:sp>
      <p:sp>
        <p:nvSpPr>
          <p:cNvPr id="359"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All revenues are collected by the Payment Agent and distributed in accordance with the following:</a:t>
            </a:r>
            <a:endParaRPr b="0" lang="en-US" sz="24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Consortium expenditures </a:t>
            </a:r>
            <a:endParaRPr b="0" lang="en-US" sz="2000" strike="noStrike" u="none">
              <a:solidFill>
                <a:srgbClr val="000000"/>
              </a:solidFill>
              <a:effectLst/>
              <a:uFillTx/>
              <a:latin typeface="Arial"/>
            </a:endParaRPr>
          </a:p>
          <a:p>
            <a:pPr lvl="2" marL="1085760" indent="-228600">
              <a:spcBef>
                <a:spcPts val="499"/>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Consortium Taxes, Administrative Charges and Taxes</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000" strike="noStrike" u="none">
                <a:solidFill>
                  <a:srgbClr val="000000"/>
                </a:solidFill>
                <a:effectLst/>
                <a:uFillTx/>
                <a:latin typeface="Arial"/>
              </a:rPr>
              <a:t>Commissioning Delay Charges to SFE</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SFE Allocation</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Petrobras Preferred Allocation</a:t>
            </a:r>
            <a:endParaRPr b="0" lang="en-US" sz="2000" strike="noStrike" u="none">
              <a:solidFill>
                <a:srgbClr val="000000"/>
              </a:solidFill>
              <a:effectLst/>
              <a:uFillTx/>
              <a:latin typeface="Arial"/>
            </a:endParaRPr>
          </a:p>
          <a:p>
            <a:pPr lvl="2" marL="1085760" indent="-228600">
              <a:spcBef>
                <a:spcPts val="499"/>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Payment for Gas consumed/distribution margin</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Recovery of Petrobras Contingency Contribution (if any) incurred during the immediately two preceding Calculation Periods</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Market Allocation </a:t>
            </a:r>
            <a:endParaRPr b="0" lang="en-US" sz="2000" strike="noStrike" u="none">
              <a:solidFill>
                <a:srgbClr val="000000"/>
              </a:solidFill>
              <a:effectLst/>
              <a:uFillTx/>
              <a:latin typeface="Arial"/>
            </a:endParaRPr>
          </a:p>
          <a:p>
            <a:pPr lvl="1" marL="743040" indent="-28584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 name="PlaceHolder 1"/>
          <p:cNvSpPr>
            <a:spLocks noGrp="1"/>
          </p:cNvSpPr>
          <p:nvPr>
            <p:ph type="title"/>
          </p:nvPr>
        </p:nvSpPr>
        <p:spPr>
          <a:xfrm>
            <a:off x="1752480" y="-360"/>
            <a:ext cx="73152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Petrobras Payments</a:t>
            </a:r>
            <a:endParaRPr b="1" lang="en-US" sz="3600" strike="noStrike" u="none">
              <a:solidFill>
                <a:srgbClr val="000099"/>
              </a:solidFill>
              <a:effectLst/>
              <a:uFillTx/>
              <a:latin typeface="Tahoma"/>
            </a:endParaRPr>
          </a:p>
        </p:txBody>
      </p:sp>
      <p:sp>
        <p:nvSpPr>
          <p:cNvPr id="361"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To the extent that the Payment Agent has insufficient funds from normal revenues to cover the SFE Allocation, Petrobras will contribute the shortfall to the Consortium for distribution to SFE.</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Since the SFE Allocation is 90% indexed to the US$, Petrobras payment automatically covers the FX rate risk to the same extent.</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Petrobras can recover any payment made as a “Petrobras Contingency Payment” from the Consortium over the period of the immediately succeeding two months to the extent that there is excess cash flows after the payment of SFE Allocation and the Petrobras Preferred Allocation.</a:t>
            </a:r>
            <a:endParaRPr b="0" lang="en-US" sz="2400" strike="noStrike" u="none">
              <a:solidFill>
                <a:srgbClr val="000000"/>
              </a:solidFill>
              <a:effectLst/>
              <a:uFillTx/>
              <a:latin typeface="Arial"/>
            </a:endParaRPr>
          </a:p>
        </p:txBody>
      </p:sp>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2"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Other Allocations</a:t>
            </a:r>
            <a:endParaRPr b="1" lang="en-US" sz="3600" strike="noStrike" u="none">
              <a:solidFill>
                <a:srgbClr val="000099"/>
              </a:solidFill>
              <a:effectLst/>
              <a:uFillTx/>
              <a:latin typeface="Tahoma"/>
            </a:endParaRPr>
          </a:p>
        </p:txBody>
      </p:sp>
      <p:sp>
        <p:nvSpPr>
          <p:cNvPr id="363" name="PlaceHolder 2"/>
          <p:cNvSpPr>
            <a:spLocks noGrp="1"/>
          </p:cNvSpPr>
          <p:nvPr>
            <p:ph/>
          </p:nvPr>
        </p:nvSpPr>
        <p:spPr>
          <a:xfrm>
            <a:off x="685800" y="1828800"/>
            <a:ext cx="7772400" cy="45720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Petrobras Preferred Allocation</a:t>
            </a:r>
            <a:endParaRPr b="0" lang="en-US" sz="24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Payment of fuel at a rate of $2.475/MMBtu escalated as per PPI plus taxes.  Fuel rate is capped at rate given to other IPPs</a:t>
            </a:r>
            <a:endParaRPr b="0" lang="en-US" sz="20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Market Allocation</a:t>
            </a:r>
            <a:endParaRPr b="0" lang="en-US" sz="24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Any remaining funds will be distributed between Petrobras and ECE on a 1:3 ratio.</a:t>
            </a:r>
            <a:endParaRPr b="0" lang="en-US" sz="2000" strike="noStrike" u="none">
              <a:solidFill>
                <a:srgbClr val="000000"/>
              </a:solidFill>
              <a:effectLst/>
              <a:uFillTx/>
              <a:latin typeface="Arial"/>
            </a:endParaRPr>
          </a:p>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4"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Output and Availability</a:t>
            </a:r>
            <a:endParaRPr b="1" lang="en-US" sz="3600" strike="noStrike" u="none">
              <a:solidFill>
                <a:srgbClr val="000099"/>
              </a:solidFill>
              <a:effectLst/>
              <a:uFillTx/>
              <a:latin typeface="Tahoma"/>
            </a:endParaRPr>
          </a:p>
        </p:txBody>
      </p:sp>
      <p:sp>
        <p:nvSpPr>
          <p:cNvPr id="365" name="PlaceHolder 2"/>
          <p:cNvSpPr>
            <a:spLocks noGrp="1"/>
          </p:cNvSpPr>
          <p:nvPr>
            <p:ph/>
          </p:nvPr>
        </p:nvSpPr>
        <p:spPr>
          <a:xfrm>
            <a:off x="609120" y="947880"/>
            <a:ext cx="8077320" cy="5070240"/>
          </a:xfrm>
          <a:prstGeom prst="rect">
            <a:avLst/>
          </a:prstGeom>
          <a:noFill/>
          <a:ln w="0">
            <a:noFill/>
          </a:ln>
        </p:spPr>
        <p:txBody>
          <a:bodyPr lIns="90000" rIns="90000" tIns="46800" bIns="46800" anchor="t">
            <a:normAutofit fontScale="92500" lnSpcReduction="9999"/>
          </a:bodyPr>
          <a:p>
            <a:pPr marL="343080" indent="-343080">
              <a:lnSpc>
                <a:spcPct val="90000"/>
              </a:lnSpc>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Availability is adjusted for </a:t>
            </a:r>
            <a:endParaRPr b="0" lang="en-US" sz="2000" strike="noStrike" u="none">
              <a:solidFill>
                <a:srgbClr val="000000"/>
              </a:solidFill>
              <a:effectLst/>
              <a:uFillTx/>
              <a:latin typeface="Arial"/>
            </a:endParaRPr>
          </a:p>
          <a:p>
            <a:pPr lvl="1" marL="74304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Changes in capacity as a result of</a:t>
            </a:r>
            <a:endParaRPr b="0" lang="en-US" sz="1800" strike="noStrike" u="none">
              <a:solidFill>
                <a:srgbClr val="000000"/>
              </a:solidFill>
              <a:effectLst/>
              <a:uFillTx/>
              <a:latin typeface="Arial"/>
            </a:endParaRPr>
          </a:p>
          <a:p>
            <a:pPr lvl="2" marL="1085760" indent="-228600">
              <a:lnSpc>
                <a:spcPct val="90000"/>
              </a:lnSpc>
              <a:spcBef>
                <a:spcPts val="451"/>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deviation from base conditions</a:t>
            </a:r>
            <a:endParaRPr b="0" lang="en-US" sz="1800" strike="noStrike" u="none">
              <a:solidFill>
                <a:srgbClr val="000000"/>
              </a:solidFill>
              <a:effectLst/>
              <a:uFillTx/>
              <a:latin typeface="Arial"/>
            </a:endParaRPr>
          </a:p>
          <a:p>
            <a:pPr lvl="2" marL="1085760" indent="-228600">
              <a:lnSpc>
                <a:spcPct val="90000"/>
              </a:lnSpc>
              <a:spcBef>
                <a:spcPts val="451"/>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PFM, FM or Delivery Excuses (100% availability is assigned to SFE in these conditions)</a:t>
            </a:r>
            <a:endParaRPr b="0" lang="en-US" sz="1800" strike="noStrike" u="none">
              <a:solidFill>
                <a:srgbClr val="000000"/>
              </a:solidFill>
              <a:effectLst/>
              <a:uFillTx/>
              <a:latin typeface="Arial"/>
            </a:endParaRPr>
          </a:p>
          <a:p>
            <a:pPr marL="343080" indent="-343080">
              <a:lnSpc>
                <a:spcPct val="90000"/>
              </a:lnSpc>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SFE is allowed</a:t>
            </a:r>
            <a:endParaRPr b="0" lang="en-US" sz="2000" strike="noStrike" u="none">
              <a:solidFill>
                <a:srgbClr val="000000"/>
              </a:solidFill>
              <a:effectLst/>
              <a:uFillTx/>
              <a:latin typeface="Arial"/>
            </a:endParaRPr>
          </a:p>
          <a:p>
            <a:pPr lvl="1" marL="74304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Scheduled Maintenance as per the manufacturers recommendations</a:t>
            </a:r>
            <a:endParaRPr b="0" lang="en-US" sz="1800" strike="noStrike" u="none">
              <a:solidFill>
                <a:srgbClr val="000000"/>
              </a:solidFill>
              <a:effectLst/>
              <a:uFillTx/>
              <a:latin typeface="Arial"/>
            </a:endParaRPr>
          </a:p>
          <a:p>
            <a:pPr lvl="1" marL="74304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Unscheduled Maintenance, without penalty of 75 hours of capacity (i.e. 28,425 MWhrs/yr)</a:t>
            </a:r>
            <a:endParaRPr b="0" lang="en-US" sz="1800" strike="noStrike" u="none">
              <a:solidFill>
                <a:srgbClr val="000000"/>
              </a:solidFill>
              <a:effectLst/>
              <a:uFillTx/>
              <a:latin typeface="Arial"/>
            </a:endParaRPr>
          </a:p>
          <a:p>
            <a:pPr marL="343080" indent="-343080">
              <a:lnSpc>
                <a:spcPct val="90000"/>
              </a:lnSpc>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Excluding the above allowances, SFE has to provide an availability of 92%</a:t>
            </a:r>
            <a:endParaRPr b="0" lang="en-US" sz="2000" strike="noStrike" u="none">
              <a:solidFill>
                <a:srgbClr val="000000"/>
              </a:solidFill>
              <a:effectLst/>
              <a:uFillTx/>
              <a:latin typeface="Arial"/>
            </a:endParaRPr>
          </a:p>
          <a:p>
            <a:pPr lvl="1" marL="74304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Thereafter, for every 1% of capacity shortfall, SFE is penalized 1.08% of capacity payment</a:t>
            </a:r>
            <a:endParaRPr b="0" lang="en-US" sz="1800" strike="noStrike" u="none">
              <a:solidFill>
                <a:srgbClr val="000000"/>
              </a:solidFill>
              <a:effectLst/>
              <a:uFillTx/>
              <a:latin typeface="Arial"/>
            </a:endParaRPr>
          </a:p>
          <a:p>
            <a:pPr marL="343080" indent="-343080">
              <a:lnSpc>
                <a:spcPct val="90000"/>
              </a:lnSpc>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Heat Rate</a:t>
            </a:r>
            <a:endParaRPr b="0" lang="en-US" sz="2000" strike="noStrike" u="none">
              <a:solidFill>
                <a:srgbClr val="000000"/>
              </a:solidFill>
              <a:effectLst/>
              <a:uFillTx/>
              <a:latin typeface="Arial"/>
            </a:endParaRPr>
          </a:p>
          <a:p>
            <a:pPr lvl="1" marL="74304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SFE guarantees a heat rate of 10,213 Btu/kWh (HHV) @ base conditions</a:t>
            </a:r>
            <a:endParaRPr b="0" lang="en-US" sz="1800" strike="noStrike" u="none">
              <a:solidFill>
                <a:srgbClr val="000000"/>
              </a:solidFill>
              <a:effectLst/>
              <a:uFillTx/>
              <a:latin typeface="Arial"/>
            </a:endParaRPr>
          </a:p>
          <a:p>
            <a:pPr lvl="1" marL="743040" indent="-285840">
              <a:lnSpc>
                <a:spcPct val="90000"/>
              </a:lnSpc>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Heat rate adjusted for:</a:t>
            </a:r>
            <a:endParaRPr b="0" lang="en-US" sz="1800" strike="noStrike" u="none">
              <a:solidFill>
                <a:srgbClr val="000000"/>
              </a:solidFill>
              <a:effectLst/>
              <a:uFillTx/>
              <a:latin typeface="Arial"/>
            </a:endParaRPr>
          </a:p>
          <a:p>
            <a:pPr lvl="2" marL="1085760" indent="-228600">
              <a:lnSpc>
                <a:spcPct val="90000"/>
              </a:lnSpc>
              <a:spcBef>
                <a:spcPts val="451"/>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Capacity Dispatched</a:t>
            </a:r>
            <a:endParaRPr b="0" lang="en-US" sz="1800" strike="noStrike" u="none">
              <a:solidFill>
                <a:srgbClr val="000000"/>
              </a:solidFill>
              <a:effectLst/>
              <a:uFillTx/>
              <a:latin typeface="Arial"/>
            </a:endParaRPr>
          </a:p>
          <a:p>
            <a:pPr lvl="2" marL="1085760" indent="-228600">
              <a:lnSpc>
                <a:spcPct val="90000"/>
              </a:lnSpc>
              <a:spcBef>
                <a:spcPts val="451"/>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Base conditions</a:t>
            </a:r>
            <a:endParaRPr b="0" lang="en-US" sz="1800" strike="noStrike" u="none">
              <a:solidFill>
                <a:srgbClr val="000000"/>
              </a:solidFill>
              <a:effectLst/>
              <a:uFillTx/>
              <a:latin typeface="Arial"/>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6"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Duration</a:t>
            </a:r>
            <a:endParaRPr b="1" lang="en-US" sz="3600" strike="noStrike" u="none">
              <a:solidFill>
                <a:srgbClr val="000099"/>
              </a:solidFill>
              <a:effectLst/>
              <a:uFillTx/>
              <a:latin typeface="Tahoma"/>
            </a:endParaRPr>
          </a:p>
        </p:txBody>
      </p:sp>
      <p:sp>
        <p:nvSpPr>
          <p:cNvPr id="367" name="PlaceHolder 2"/>
          <p:cNvSpPr>
            <a:spLocks noGrp="1"/>
          </p:cNvSpPr>
          <p:nvPr>
            <p:ph/>
          </p:nvPr>
        </p:nvSpPr>
        <p:spPr>
          <a:xfrm>
            <a:off x="685800" y="2057040"/>
            <a:ext cx="7772400" cy="4343400"/>
          </a:xfrm>
          <a:prstGeom prst="rect">
            <a:avLst/>
          </a:prstGeom>
          <a:noFill/>
          <a:ln w="0">
            <a:noFill/>
          </a:ln>
        </p:spPr>
        <p:txBody>
          <a:bodyPr lIns="90000" rIns="90000" tIns="46800" bIns="46800" anchor="t">
            <a:normAutofit/>
          </a:bodyPr>
          <a:p>
            <a:pPr marL="284040" indent="-284040">
              <a:spcBef>
                <a:spcPts val="601"/>
              </a:spcBef>
              <a:buClr>
                <a:srgbClr val="ff0000"/>
              </a:buClr>
              <a:buSzPct val="50000"/>
              <a:buFont typeface="Wingdings" charset="2"/>
              <a:buChar char=""/>
              <a:tabLst>
                <a:tab algn="l" pos="194796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Term:</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Five years from the Start Date</a:t>
            </a:r>
            <a:endParaRPr b="0" lang="en-US" sz="2400" strike="noStrike" u="none">
              <a:solidFill>
                <a:srgbClr val="000000"/>
              </a:solidFill>
              <a:effectLst/>
              <a:uFillTx/>
              <a:latin typeface="Arial"/>
            </a:endParaRPr>
          </a:p>
          <a:p>
            <a:pPr marL="284040" indent="-284040">
              <a:spcBef>
                <a:spcPts val="601"/>
              </a:spcBef>
              <a:buNone/>
              <a:tabLst>
                <a:tab algn="l" pos="0"/>
                <a:tab algn="l" pos="194796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284040" indent="-284040">
              <a:spcBef>
                <a:spcPts val="601"/>
              </a:spcBef>
              <a:buClr>
                <a:srgbClr val="ff0000"/>
              </a:buClr>
              <a:buSzPct val="50000"/>
              <a:buFont typeface="Wingdings" charset="2"/>
              <a:buChar char=""/>
              <a:tabLst>
                <a:tab algn="l" pos="194796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Start Date:</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When the four unit pairs of turbines have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completed start-up, testing and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commissioning and is capable of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	</a:t>
            </a:r>
            <a:r>
              <a:rPr b="0" lang="en-US" sz="2400" strike="noStrike" u="none">
                <a:solidFill>
                  <a:srgbClr val="000000"/>
                </a:solidFill>
                <a:effectLst/>
                <a:uFillTx/>
                <a:latin typeface="Arial"/>
              </a:rPr>
              <a:t>delivering continuous energy</a:t>
            </a:r>
            <a:endParaRPr b="0" lang="en-US" sz="2400" strike="noStrike" u="none">
              <a:solidFill>
                <a:srgbClr val="000000"/>
              </a:solidFill>
              <a:effectLst/>
              <a:uFillTx/>
              <a:latin typeface="Arial"/>
            </a:endParaRPr>
          </a:p>
          <a:p>
            <a:pPr marL="284040" indent="0">
              <a:spcBef>
                <a:spcPts val="601"/>
              </a:spcBef>
              <a:buNone/>
              <a:tabLst>
                <a:tab algn="l" pos="194796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8"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Defaults</a:t>
            </a:r>
            <a:endParaRPr b="1" lang="en-US" sz="3600" strike="noStrike" u="none">
              <a:solidFill>
                <a:srgbClr val="000099"/>
              </a:solidFill>
              <a:effectLst/>
              <a:uFillTx/>
              <a:latin typeface="Tahoma"/>
            </a:endParaRPr>
          </a:p>
        </p:txBody>
      </p:sp>
      <p:sp>
        <p:nvSpPr>
          <p:cNvPr id="369"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Non-payment by Defaulting Party not cured with 30 business days</a:t>
            </a:r>
            <a:endParaRPr b="0" lang="en-US" sz="2000" strike="noStrike" u="none">
              <a:solidFill>
                <a:srgbClr val="000000"/>
              </a:solidFill>
              <a:effectLst/>
              <a:uFillTx/>
              <a:latin typeface="Arial"/>
            </a:endParaRPr>
          </a:p>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Material Rep or Warranty is untrue and not cured within 30 days</a:t>
            </a:r>
            <a:endParaRPr b="0" lang="en-US" sz="2000" strike="noStrike" u="none">
              <a:solidFill>
                <a:srgbClr val="000000"/>
              </a:solidFill>
              <a:effectLst/>
              <a:uFillTx/>
              <a:latin typeface="Arial"/>
            </a:endParaRPr>
          </a:p>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Failure to perform covenants, which failure is not cured within 30 days (subject to 60 day limit if cure is being pursued)</a:t>
            </a:r>
            <a:endParaRPr b="0" lang="en-US" sz="2000" strike="noStrike" u="none">
              <a:solidFill>
                <a:srgbClr val="000000"/>
              </a:solidFill>
              <a:effectLst/>
              <a:uFillTx/>
              <a:latin typeface="Arial"/>
            </a:endParaRPr>
          </a:p>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Bankruptcy; filing for bankruptcy etc. (no cure period)</a:t>
            </a:r>
            <a:endParaRPr b="0" lang="en-US" sz="2000" strike="noStrike" u="none">
              <a:solidFill>
                <a:srgbClr val="000000"/>
              </a:solidFill>
              <a:effectLst/>
              <a:uFillTx/>
              <a:latin typeface="Arial"/>
            </a:endParaRPr>
          </a:p>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SFE Default: Failure of Merchant Plant to achieve Start Date by April 30, 2002 other than as a result of:</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FM or PFM</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Failure of Petrobras to deliver Natural Gas when nominated</a:t>
            </a:r>
            <a:endParaRPr b="0" lang="en-US" sz="2000" strike="noStrike" u="none">
              <a:solidFill>
                <a:srgbClr val="000000"/>
              </a:solidFill>
              <a:effectLst/>
              <a:uFillTx/>
              <a:latin typeface="Arial"/>
            </a:endParaRPr>
          </a:p>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Petrobras Default: Failure of Merchant Plant to achieve Start Date by April 30, 2002 as a result of non-delivery of natural gas, when nominated by SFE</a:t>
            </a:r>
            <a:endParaRPr b="0" lang="en-US" sz="2000" strike="noStrike" u="none">
              <a:solidFill>
                <a:srgbClr val="000000"/>
              </a:solidFill>
              <a:effectLst/>
              <a:uFillTx/>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0"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Termination Events</a:t>
            </a:r>
            <a:endParaRPr b="1" lang="en-US" sz="3600" strike="noStrike" u="none">
              <a:solidFill>
                <a:srgbClr val="000099"/>
              </a:solidFill>
              <a:effectLst/>
              <a:uFillTx/>
              <a:latin typeface="Tahoma"/>
            </a:endParaRPr>
          </a:p>
        </p:txBody>
      </p:sp>
      <p:sp>
        <p:nvSpPr>
          <p:cNvPr id="371"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Event of Defaults</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Other Events</a:t>
            </a:r>
            <a:endParaRPr b="0" lang="en-US" sz="24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Failure of the Merchant Plant to achieve Start Date on or before Oct 31, 2002, as a result of FM</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Following the Start Date, the occurrence of a FM event in excess of 365 consecutive days</a:t>
            </a:r>
            <a:endParaRPr b="0" lang="en-US" sz="2000" strike="noStrike" u="none">
              <a:solidFill>
                <a:srgbClr val="000000"/>
              </a:solidFill>
              <a:effectLst/>
              <a:uFillTx/>
              <a:latin typeface="Arial"/>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2" name="PlaceHolder 1"/>
          <p:cNvSpPr>
            <a:spLocks noGrp="1"/>
          </p:cNvSpPr>
          <p:nvPr>
            <p:ph type="title"/>
          </p:nvPr>
        </p:nvSpPr>
        <p:spPr>
          <a:xfrm>
            <a:off x="1218960" y="-360"/>
            <a:ext cx="84582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Termination</a:t>
            </a:r>
            <a:br>
              <a:rPr sz="3600"/>
            </a:br>
            <a:r>
              <a:rPr b="1" lang="en-US" sz="2200" strike="noStrike" u="none">
                <a:solidFill>
                  <a:srgbClr val="000099"/>
                </a:solidFill>
                <a:effectLst/>
                <a:uFillTx/>
                <a:latin typeface="Tahoma"/>
              </a:rPr>
              <a:t>Event of Defaults</a:t>
            </a:r>
            <a:endParaRPr b="1" lang="en-US" sz="2200" strike="noStrike" u="none">
              <a:solidFill>
                <a:srgbClr val="000099"/>
              </a:solidFill>
              <a:effectLst/>
              <a:uFillTx/>
              <a:latin typeface="Tahoma"/>
            </a:endParaRPr>
          </a:p>
        </p:txBody>
      </p:sp>
      <p:sp>
        <p:nvSpPr>
          <p:cNvPr id="373" name="PlaceHolder 2"/>
          <p:cNvSpPr>
            <a:spLocks noGrp="1"/>
          </p:cNvSpPr>
          <p:nvPr>
            <p:ph/>
          </p:nvPr>
        </p:nvSpPr>
        <p:spPr>
          <a:xfrm>
            <a:off x="685800" y="1218960"/>
            <a:ext cx="7772400" cy="5257800"/>
          </a:xfrm>
          <a:prstGeom prst="rect">
            <a:avLst/>
          </a:prstGeom>
          <a:noFill/>
          <a:ln w="0">
            <a:noFill/>
          </a:ln>
        </p:spPr>
        <p:txBody>
          <a:bodyPr lIns="90000" rIns="90000" tIns="46800" bIns="46800" anchor="t">
            <a:normAutofit/>
          </a:bodyPr>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If Petrobras is the Defaulting Party, Petrobras will pay SFE:</a:t>
            </a:r>
            <a:endParaRPr b="0" lang="en-US" sz="20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SFE Termination Payment, plus</a:t>
            </a:r>
            <a:endParaRPr b="0" lang="en-US" sz="1800" strike="noStrike" u="none">
              <a:solidFill>
                <a:srgbClr val="000000"/>
              </a:solidFill>
              <a:effectLst/>
              <a:uFillTx/>
              <a:latin typeface="Arial"/>
            </a:endParaRPr>
          </a:p>
          <a:p>
            <a:pPr lvl="2" marL="1085760" indent="-228600">
              <a:spcBef>
                <a:spcPts val="451"/>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equal to the PV of all future SFE Allocation plus any applicable Taxes during the remaining term of the CA discounted at 12%</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all Termination Costs</a:t>
            </a:r>
            <a:endParaRPr b="0" lang="en-US" sz="1800" strike="noStrike" u="none">
              <a:solidFill>
                <a:srgbClr val="000000"/>
              </a:solidFill>
              <a:effectLst/>
              <a:uFillTx/>
              <a:latin typeface="Arial"/>
            </a:endParaRPr>
          </a:p>
          <a:p>
            <a:pPr marL="343080" indent="-343080">
              <a:spcBef>
                <a:spcPts val="20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If SFE is the Defaulting Party, SFE will pay Petrobras:</a:t>
            </a:r>
            <a:endParaRPr b="0" lang="en-US" sz="20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Petrobras Termination Payment</a:t>
            </a:r>
            <a:endParaRPr b="0" lang="en-US" sz="1800" strike="noStrike" u="none">
              <a:solidFill>
                <a:srgbClr val="000000"/>
              </a:solidFill>
              <a:effectLst/>
              <a:uFillTx/>
              <a:latin typeface="Arial"/>
            </a:endParaRPr>
          </a:p>
          <a:p>
            <a:pPr lvl="2" marL="1085760" indent="-228600">
              <a:spcBef>
                <a:spcPts val="451"/>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revenues from future “forecasted sale of natural gas” at 10 cents/MMBtu, discounted back at 12% </a:t>
            </a:r>
            <a:r>
              <a:rPr b="0" i="1" lang="en-US" sz="1800" strike="noStrike" u="none">
                <a:solidFill>
                  <a:srgbClr val="000000"/>
                </a:solidFill>
                <a:effectLst/>
                <a:uFillTx/>
                <a:latin typeface="Arial"/>
              </a:rPr>
              <a:t>(equivalent of pipeline demand charge)</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all Termination Costs</a:t>
            </a:r>
            <a:endParaRPr b="0" lang="en-US" sz="1800" strike="noStrike" u="none">
              <a:solidFill>
                <a:srgbClr val="000000"/>
              </a:solidFill>
              <a:effectLst/>
              <a:uFillTx/>
              <a:latin typeface="Arial"/>
            </a:endParaRPr>
          </a:p>
          <a:p>
            <a:pPr marL="343080" indent="-343080">
              <a:spcBef>
                <a:spcPts val="20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If ECE is the Defaulting Party, ECE’s membership will be terminated and ECE will be substituted with another entity selected by SFE.</a:t>
            </a:r>
            <a:endParaRPr b="0" lang="en-US" sz="2000" strike="noStrike" u="none">
              <a:solidFill>
                <a:srgbClr val="000000"/>
              </a:solidFill>
              <a:effectLst/>
              <a:uFillTx/>
              <a:latin typeface="Arial"/>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4" name="PlaceHolder 1"/>
          <p:cNvSpPr>
            <a:spLocks noGrp="1"/>
          </p:cNvSpPr>
          <p:nvPr>
            <p:ph type="title"/>
          </p:nvPr>
        </p:nvSpPr>
        <p:spPr>
          <a:xfrm>
            <a:off x="137160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Termination</a:t>
            </a:r>
            <a:br>
              <a:rPr sz="3600"/>
            </a:br>
            <a:r>
              <a:rPr b="1" lang="en-US" sz="2200" strike="noStrike" u="none">
                <a:solidFill>
                  <a:srgbClr val="000099"/>
                </a:solidFill>
                <a:effectLst/>
                <a:uFillTx/>
                <a:latin typeface="Tahoma"/>
              </a:rPr>
              <a:t>Other Events</a:t>
            </a:r>
            <a:endParaRPr b="1" lang="en-US" sz="2200" strike="noStrike" u="none">
              <a:solidFill>
                <a:srgbClr val="000099"/>
              </a:solidFill>
              <a:effectLst/>
              <a:uFillTx/>
              <a:latin typeface="Tahoma"/>
            </a:endParaRPr>
          </a:p>
        </p:txBody>
      </p:sp>
      <p:sp>
        <p:nvSpPr>
          <p:cNvPr id="375"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During the event of Force Majeure, Petrobras will be obligated to contribute to the Consortium the SFE Allocation for the lesser of:</a:t>
            </a:r>
            <a:endParaRPr b="0" lang="en-US" sz="24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twelve consecutive months following the initiation of the event of FM, and</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duration of the event of FM</a:t>
            </a:r>
            <a:endParaRPr b="0" lang="en-US" sz="20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After 365 consecutive days of FM, either party may terminate the Consortium Agreement without further liability/recourse</a:t>
            </a:r>
            <a:endParaRPr b="0" lang="en-US" sz="2400" strike="noStrike" u="none">
              <a:solidFill>
                <a:srgbClr val="000000"/>
              </a:solidFill>
              <a:effectLst/>
              <a:uFillTx/>
              <a:latin typeface="Arial"/>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6" name="PlaceHolder 1"/>
          <p:cNvSpPr>
            <a:spLocks noGrp="1"/>
          </p:cNvSpPr>
          <p:nvPr>
            <p:ph type="title"/>
          </p:nvPr>
        </p:nvSpPr>
        <p:spPr>
          <a:xfrm>
            <a:off x="1219320" y="76320"/>
            <a:ext cx="7772400" cy="761760"/>
          </a:xfrm>
          <a:prstGeom prst="rect">
            <a:avLst/>
          </a:prstGeom>
          <a:noFill/>
          <a:ln w="0">
            <a:noFill/>
          </a:ln>
        </p:spPr>
        <p:txBody>
          <a:bodyPr lIns="90000" rIns="90000" tIns="46800" bIns="46800" anchor="ctr">
            <a:noAutofit/>
          </a:bodyPr>
          <a:p>
            <a:pPr indent="0" algn="ct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Consequences of PFM</a:t>
            </a:r>
            <a:br>
              <a:rPr sz="3600"/>
            </a:br>
            <a:r>
              <a:rPr b="1" lang="en-US" sz="2200" strike="noStrike" u="none">
                <a:solidFill>
                  <a:srgbClr val="000099"/>
                </a:solidFill>
                <a:effectLst/>
                <a:uFillTx/>
                <a:latin typeface="Tahoma"/>
              </a:rPr>
              <a:t>after Start Date</a:t>
            </a:r>
            <a:endParaRPr b="1" lang="en-US" sz="2200" strike="noStrike" u="none">
              <a:solidFill>
                <a:srgbClr val="000099"/>
              </a:solidFill>
              <a:effectLst/>
              <a:uFillTx/>
              <a:latin typeface="Tahoma"/>
            </a:endParaRPr>
          </a:p>
        </p:txBody>
      </p:sp>
      <p:sp>
        <p:nvSpPr>
          <p:cNvPr id="377" name="PlaceHolder 2"/>
          <p:cNvSpPr>
            <a:spLocks noGrp="1"/>
          </p:cNvSpPr>
          <p:nvPr>
            <p:ph/>
          </p:nvPr>
        </p:nvSpPr>
        <p:spPr>
          <a:xfrm>
            <a:off x="685800" y="990360"/>
            <a:ext cx="7772400" cy="5257800"/>
          </a:xfrm>
          <a:prstGeom prst="rect">
            <a:avLst/>
          </a:prstGeom>
          <a:noFill/>
          <a:ln w="0">
            <a:noFill/>
          </a:ln>
        </p:spPr>
        <p:txBody>
          <a:bodyPr lIns="90000" rIns="90000" tIns="46800" bIns="46800" anchor="t">
            <a:normAutofit lnSpcReduction="9999"/>
          </a:bodyPr>
          <a:p>
            <a:pPr marL="343080" indent="-343080">
              <a:lnSpc>
                <a:spcPct val="90000"/>
              </a:lnSpc>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Petrobras will pay the SFE Allocation to the Consortium for the lesser of:</a:t>
            </a:r>
            <a:endParaRPr b="0" lang="en-US" sz="2400" strike="noStrike" u="none">
              <a:solidFill>
                <a:srgbClr val="000000"/>
              </a:solidFill>
              <a:effectLst/>
              <a:uFillTx/>
              <a:latin typeface="Arial"/>
            </a:endParaRPr>
          </a:p>
          <a:p>
            <a:pPr lvl="1" marL="743040" indent="-285840">
              <a:lnSpc>
                <a:spcPct val="90000"/>
              </a:lnSpc>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the duration of the PFM, or</a:t>
            </a:r>
            <a:endParaRPr b="0" lang="en-US" sz="2000" strike="noStrike" u="none">
              <a:solidFill>
                <a:srgbClr val="000000"/>
              </a:solidFill>
              <a:effectLst/>
              <a:uFillTx/>
              <a:latin typeface="Arial"/>
            </a:endParaRPr>
          </a:p>
          <a:p>
            <a:pPr lvl="1" marL="743040" indent="-285840">
              <a:lnSpc>
                <a:spcPct val="90000"/>
              </a:lnSpc>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12 consecutive months</a:t>
            </a:r>
            <a:endParaRPr b="0" lang="en-US" sz="2000" strike="noStrike" u="none">
              <a:solidFill>
                <a:srgbClr val="000000"/>
              </a:solidFill>
              <a:effectLst/>
              <a:uFillTx/>
              <a:latin typeface="Arial"/>
            </a:endParaRPr>
          </a:p>
          <a:p>
            <a:pPr marL="343080" indent="-343080">
              <a:lnSpc>
                <a:spcPct val="90000"/>
              </a:lnSpc>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If the PFM is not cured in the 365 consecutive days, SFE will terminate the agreement and:</a:t>
            </a:r>
            <a:endParaRPr b="0" lang="en-US" sz="2400" strike="noStrike" u="none">
              <a:solidFill>
                <a:srgbClr val="000000"/>
              </a:solidFill>
              <a:effectLst/>
              <a:uFillTx/>
              <a:latin typeface="Arial"/>
            </a:endParaRPr>
          </a:p>
          <a:p>
            <a:pPr lvl="1" marL="743040" indent="-285840">
              <a:lnSpc>
                <a:spcPct val="90000"/>
              </a:lnSpc>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transfer the ownership in SFE to Petrobras free and clear of liens, debts etc for the payment by Petrobras of the “Book Value” within 30 days of the Termination Date, or</a:t>
            </a:r>
            <a:endParaRPr b="0" lang="en-US" sz="2000" strike="noStrike" u="none">
              <a:solidFill>
                <a:srgbClr val="000000"/>
              </a:solidFill>
              <a:effectLst/>
              <a:uFillTx/>
              <a:latin typeface="Arial"/>
            </a:endParaRPr>
          </a:p>
          <a:p>
            <a:pPr lvl="1" marL="743040" indent="-285840">
              <a:lnSpc>
                <a:spcPct val="90000"/>
              </a:lnSpc>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transfer the project site plus all fixtures (other than the gas turbines and auxiliaries) to Petrobras</a:t>
            </a:r>
            <a:endParaRPr b="0" lang="en-US" sz="2000" strike="noStrike" u="none">
              <a:solidFill>
                <a:srgbClr val="000000"/>
              </a:solidFill>
              <a:effectLst/>
              <a:uFillTx/>
              <a:latin typeface="Arial"/>
            </a:endParaRPr>
          </a:p>
          <a:p>
            <a:pPr marL="343080" indent="-343080">
              <a:lnSpc>
                <a:spcPct val="90000"/>
              </a:lnSpc>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Book Value is the sum of</a:t>
            </a:r>
            <a:endParaRPr b="0" lang="en-US" sz="2400" strike="noStrike" u="none">
              <a:solidFill>
                <a:srgbClr val="000000"/>
              </a:solidFill>
              <a:effectLst/>
              <a:uFillTx/>
              <a:latin typeface="Arial"/>
            </a:endParaRPr>
          </a:p>
          <a:p>
            <a:pPr lvl="1" marL="743040" indent="-285840">
              <a:lnSpc>
                <a:spcPct val="90000"/>
              </a:lnSpc>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net asset value, plus</a:t>
            </a:r>
            <a:endParaRPr b="0" lang="en-US" sz="2000" strike="noStrike" u="none">
              <a:solidFill>
                <a:srgbClr val="000000"/>
              </a:solidFill>
              <a:effectLst/>
              <a:uFillTx/>
              <a:latin typeface="Arial"/>
            </a:endParaRPr>
          </a:p>
          <a:p>
            <a:pPr lvl="1" marL="743040" indent="-285840">
              <a:lnSpc>
                <a:spcPct val="90000"/>
              </a:lnSpc>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any debt or note payable, less</a:t>
            </a:r>
            <a:endParaRPr b="0" lang="en-US" sz="2000" strike="noStrike" u="none">
              <a:solidFill>
                <a:srgbClr val="000000"/>
              </a:solidFill>
              <a:effectLst/>
              <a:uFillTx/>
              <a:latin typeface="Arial"/>
            </a:endParaRPr>
          </a:p>
          <a:p>
            <a:pPr lvl="1" marL="743040" indent="-285840">
              <a:lnSpc>
                <a:spcPct val="90000"/>
              </a:lnSpc>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any cash or dividends previously paid by SFE which were the direct result of payments of Petrobras Contingency Contribution</a:t>
            </a:r>
            <a:endParaRPr b="0" lang="en-US" sz="2000" strike="noStrike" u="none">
              <a:solidFill>
                <a:srgbClr val="000000"/>
              </a:solidFill>
              <a:effectLst/>
              <a:uFillTx/>
              <a:latin typeface="Arial"/>
            </a:endParaRPr>
          </a:p>
          <a:p>
            <a:pPr lvl="1" marL="74304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99"/>
                </a:solidFill>
                <a:effectLst/>
                <a:uFillTx/>
                <a:latin typeface="Tahoma"/>
              </a:rPr>
              <a:t>Example Project - Albany, New York</a:t>
            </a:r>
            <a:endParaRPr b="1" lang="en-US" sz="2800" strike="noStrike" u="none">
              <a:solidFill>
                <a:srgbClr val="000099"/>
              </a:solidFill>
              <a:effectLst/>
              <a:uFillTx/>
              <a:latin typeface="Tahoma"/>
            </a:endParaRPr>
          </a:p>
        </p:txBody>
      </p:sp>
      <p:pic>
        <p:nvPicPr>
          <p:cNvPr id="48" name="" descr=""/>
          <p:cNvPicPr/>
          <p:nvPr/>
        </p:nvPicPr>
        <p:blipFill>
          <a:blip r:embed="rId1"/>
          <a:stretch/>
        </p:blipFill>
        <p:spPr>
          <a:xfrm>
            <a:off x="1752480" y="1355760"/>
            <a:ext cx="5943600" cy="4740120"/>
          </a:xfrm>
          <a:prstGeom prst="rect">
            <a:avLst/>
          </a:prstGeom>
          <a:noFill/>
          <a:ln w="0">
            <a:noFill/>
          </a:ln>
        </p:spPr>
      </p:pic>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8" name="PlaceHolder 1"/>
          <p:cNvSpPr>
            <a:spLocks noGrp="1"/>
          </p:cNvSpPr>
          <p:nvPr>
            <p:ph type="title"/>
          </p:nvPr>
        </p:nvSpPr>
        <p:spPr>
          <a:xfrm>
            <a:off x="152388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CA: Law and Dispute Resolution</a:t>
            </a:r>
            <a:endParaRPr b="1" lang="en-US" sz="3600" strike="noStrike" u="none">
              <a:solidFill>
                <a:srgbClr val="000099"/>
              </a:solidFill>
              <a:effectLst/>
              <a:uFillTx/>
              <a:latin typeface="Tahoma"/>
            </a:endParaRPr>
          </a:p>
        </p:txBody>
      </p:sp>
      <p:sp>
        <p:nvSpPr>
          <p:cNvPr id="379"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Governing Law -- Brazilian Law</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Dispute Resolution</a:t>
            </a:r>
            <a:endParaRPr b="0" lang="en-US" sz="24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First step - try to resolve dispute by negotiations among executives within 30 days of dispute</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Second step - resolve dispute via arbitration under UNCITRAL Rules</a:t>
            </a:r>
            <a:endParaRPr b="0" lang="en-US" sz="2000" strike="noStrike" u="none">
              <a:solidFill>
                <a:srgbClr val="000000"/>
              </a:solidFill>
              <a:effectLst/>
              <a:uFillTx/>
              <a:latin typeface="Arial"/>
            </a:endParaRPr>
          </a:p>
          <a:p>
            <a:pPr lvl="2" marL="1085760" indent="-228600">
              <a:spcBef>
                <a:spcPts val="499"/>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three arbitrators, one chosen by each party and the third chosen jointly by the arbitrators</a:t>
            </a:r>
            <a:endParaRPr b="0" lang="en-US" sz="2000" strike="noStrike" u="none">
              <a:solidFill>
                <a:srgbClr val="000000"/>
              </a:solidFill>
              <a:effectLst/>
              <a:uFillTx/>
              <a:latin typeface="Arial"/>
            </a:endParaRPr>
          </a:p>
          <a:p>
            <a:pPr lvl="2" marL="1085760" indent="-228600">
              <a:spcBef>
                <a:spcPts val="499"/>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Enforcement of arbitrators award under the Inter-American Convention on International Commercial Arbitration (of Jan 30, 1975)</a:t>
            </a:r>
            <a:endParaRPr b="0" lang="en-US" sz="2000" strike="noStrike" u="none">
              <a:solidFill>
                <a:srgbClr val="000000"/>
              </a:solidFill>
              <a:effectLst/>
              <a:uFillTx/>
              <a:latin typeface="Arial"/>
            </a:endParaRPr>
          </a:p>
          <a:p>
            <a:pPr lvl="2" marL="1085760" indent="-228600">
              <a:spcBef>
                <a:spcPts val="499"/>
              </a:spcBef>
              <a:buClr>
                <a:srgbClr val="000099"/>
              </a:buClr>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Parties have waived right of appeals</a:t>
            </a:r>
            <a:endParaRPr b="0" lang="en-US" sz="20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Petrobras has Waived Sovereign Immunity</a:t>
            </a:r>
            <a:endParaRPr b="0" lang="en-US" sz="2400" strike="noStrike" u="none">
              <a:solidFill>
                <a:srgbClr val="000000"/>
              </a:solidFill>
              <a:effectLst/>
              <a:uFillTx/>
              <a:latin typeface="Arial"/>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0"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EPC Contract</a:t>
            </a:r>
            <a:endParaRPr b="1" lang="en-US" sz="3600" strike="noStrike" u="none">
              <a:solidFill>
                <a:srgbClr val="000099"/>
              </a:solidFill>
              <a:effectLst/>
              <a:uFillTx/>
              <a:latin typeface="Tahoma"/>
            </a:endParaRPr>
          </a:p>
        </p:txBody>
      </p:sp>
      <p:sp>
        <p:nvSpPr>
          <p:cNvPr id="381"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EPC contract provides for the supply of eight GE LM6000 Enhanced Sprint turbine generator packages together with associated auxiliary and ancillary equipment and all design, engineering, procurement and construction services required to build, start up, commission and test the power generation facility.</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Performance, delivery and warranty obligations relating to the generation packages are provided separately by GE Packaged Power Inc. pursuant to the Agreement for the purchase of GE equipment dated December 22, 2000.</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EPC Contract Price: $ </a:t>
            </a:r>
            <a:r>
              <a:rPr b="0" lang="en-US" sz="2400" strike="noStrike" u="none">
                <a:solidFill>
                  <a:srgbClr val="ff0000"/>
                </a:solidFill>
                <a:effectLst/>
                <a:uFillTx/>
                <a:latin typeface="Arial"/>
              </a:rPr>
              <a:t>[206,540,676]</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2"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NEPCO</a:t>
            </a:r>
            <a:endParaRPr b="1" lang="en-US" sz="3600" strike="noStrike" u="none">
              <a:solidFill>
                <a:srgbClr val="000099"/>
              </a:solidFill>
              <a:effectLst/>
              <a:uFillTx/>
              <a:latin typeface="Tahoma"/>
            </a:endParaRPr>
          </a:p>
        </p:txBody>
      </p:sp>
      <p:sp>
        <p:nvSpPr>
          <p:cNvPr id="383"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NEPCO is the EPC contractor for the Project which will supply the eight General Electric LM 6000 Enhanced Sprint combustion turbine generator packages together with associated auxiliaries and ancillary equipment.</a:t>
            </a:r>
            <a:endParaRPr b="0" lang="en-US" sz="2400" strike="noStrike" u="none">
              <a:solidFill>
                <a:srgbClr val="000000"/>
              </a:solidFill>
              <a:effectLst/>
              <a:uFillTx/>
              <a:latin typeface="Arial"/>
            </a:endParaRPr>
          </a:p>
          <a:p>
            <a:pPr marL="343080" indent="-343080" algn="just">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NEPCO is an ISO 9001 certified, full service engineering and construction company, based in Bothell, Washington, USA, with over 60 years of experience in the design, construction, operation, and maintenance of high efficiency, combustion turbine, simple and combined cycle, cogeneration plants, as well as conventional and waste fueled power generating facilities. </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4"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MAE Agreement</a:t>
            </a:r>
            <a:endParaRPr b="1" lang="en-US" sz="3600" strike="noStrike" u="none">
              <a:solidFill>
                <a:srgbClr val="000099"/>
              </a:solidFill>
              <a:effectLst/>
              <a:uFillTx/>
              <a:latin typeface="Tahoma"/>
            </a:endParaRPr>
          </a:p>
        </p:txBody>
      </p:sp>
      <p:sp>
        <p:nvSpPr>
          <p:cNvPr id="385"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As an IPP with installed capacity &gt; 50 MW, SFE is obligated to execute and is bound by a market contract called MAE Agreement (Law 9.648/98) when the plant is commissioned and ready to produce energy.</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ECE is registered in the MAE as a marketer of energy.</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MAE Agreement, originally prepared and signed in August 1998, sets forth the basic rules on how the Wholesale Energy Market should operate.</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Due to its nature (market contract), the completion of the MAE agreement is relatively simple, and may be accomplished in a matter of few weeks.</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execution of the MAE agreement has to occur, regardless of how the energy produced by SFE will be traded in the market.</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revenue will be defined for each settlement period, and will be based on the physical generation adjusted for transmission losses; those are defined from the metering point to the center of gravity of the Southern Sub-Market.</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6"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MAE Registration</a:t>
            </a:r>
            <a:endParaRPr b="1" lang="en-US" sz="3600" strike="noStrike" u="none">
              <a:solidFill>
                <a:srgbClr val="000099"/>
              </a:solidFill>
              <a:effectLst/>
              <a:uFillTx/>
              <a:latin typeface="Tahoma"/>
            </a:endParaRPr>
          </a:p>
        </p:txBody>
      </p:sp>
      <p:sp>
        <p:nvSpPr>
          <p:cNvPr id="387"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SFE is obligated to be a MAE member and is obligated to register and have all contracted volumes settled by the MAE. </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strict interpretation of this regulatory mandate establishes that even pure capacity contracts should have associated volumes registered and settled by the MAE.  The Consortium Agreement is similar to a capacity contract in that the capacity is transferred to ECE, who will represent the consortium in the MAE.</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Registration is simply the monthly filing of </a:t>
            </a:r>
            <a:r>
              <a:rPr b="1" lang="en-US" sz="1800" strike="noStrike" u="none">
                <a:solidFill>
                  <a:srgbClr val="000000"/>
                </a:solidFill>
                <a:effectLst/>
                <a:uFillTx/>
                <a:latin typeface="Arial"/>
              </a:rPr>
              <a:t>volumes and counterparties</a:t>
            </a:r>
            <a:r>
              <a:rPr b="0" lang="en-US" sz="1800" strike="noStrike" u="none">
                <a:solidFill>
                  <a:srgbClr val="000000"/>
                </a:solidFill>
                <a:effectLst/>
                <a:uFillTx/>
                <a:latin typeface="Arial"/>
              </a:rPr>
              <a:t> for bilateral contracts with the MAE on an ex-post basis (after the contract month occurs).  It does not include the filing of the actual agreement.</a:t>
            </a:r>
            <a:endParaRPr b="0" lang="en-US" sz="18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As per MAE rules, in case SFE does not register any contract volumes, it will have a financial credit, for every settlement period, based on its metered generation, scaled up/down at the center of gravity, multiplied by the prevailing spot price, for each settlement period.</a:t>
            </a: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8" name="PlaceHolder 1"/>
          <p:cNvSpPr>
            <a:spLocks noGrp="1"/>
          </p:cNvSpPr>
          <p:nvPr>
            <p:ph type="title"/>
          </p:nvPr>
        </p:nvSpPr>
        <p:spPr>
          <a:xfrm>
            <a:off x="1647720" y="-360"/>
            <a:ext cx="746784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Transmission and Distribution</a:t>
            </a:r>
            <a:endParaRPr b="1" lang="en-US" sz="3600" strike="noStrike" u="none">
              <a:solidFill>
                <a:srgbClr val="000099"/>
              </a:solidFill>
              <a:effectLst/>
              <a:uFillTx/>
              <a:latin typeface="Tahoma"/>
            </a:endParaRPr>
          </a:p>
        </p:txBody>
      </p:sp>
      <p:sp>
        <p:nvSpPr>
          <p:cNvPr id="389"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SFE, as an IPP and owner of the physical assets, is obliged to sign connection and use of system contracts, depending on the voltage level at which it is connected</a:t>
            </a:r>
            <a:endParaRPr b="0" lang="en-US" sz="1400" strike="noStrike" u="none">
              <a:solidFill>
                <a:srgbClr val="000000"/>
              </a:solidFill>
              <a:effectLst/>
              <a:uFillTx/>
              <a:latin typeface="Arial"/>
            </a:endParaRPr>
          </a:p>
          <a:p>
            <a:pPr marL="343080" indent="-343080">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Since SFE is connected at voltage levels below 230 kV and not part of the Basic Grid, it has to sign connection (“CCD”) and use of distribution system (“CUSD”) contracts with the host utility (D/R) - Light</a:t>
            </a:r>
            <a:endParaRPr b="0" lang="en-US" sz="1400" strike="noStrike" u="none">
              <a:solidFill>
                <a:srgbClr val="000000"/>
              </a:solidFill>
              <a:effectLst/>
              <a:uFillTx/>
              <a:latin typeface="Arial"/>
            </a:endParaRPr>
          </a:p>
          <a:p>
            <a:pPr marL="343080" indent="-343080">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According to specific legal and regulatory provisions, SFE is also obliged to sign a Transmission Use of System Agreement (“CUST”) with the National System Operator (ONS)</a:t>
            </a:r>
            <a:endParaRPr b="0" lang="en-US" sz="1400" strike="noStrike" u="none">
              <a:solidFill>
                <a:srgbClr val="000000"/>
              </a:solidFill>
              <a:effectLst/>
              <a:uFillTx/>
              <a:latin typeface="Arial"/>
            </a:endParaRPr>
          </a:p>
          <a:p>
            <a:pPr marL="343080" indent="-343080">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SFE has established all the necessary contacts and developed all technical studies to support its connection at the specific location.</a:t>
            </a:r>
            <a:endParaRPr b="0" lang="en-US" sz="1400" strike="noStrike" u="none">
              <a:solidFill>
                <a:srgbClr val="000000"/>
              </a:solidFill>
              <a:effectLst/>
              <a:uFillTx/>
              <a:latin typeface="Arial"/>
            </a:endParaRPr>
          </a:p>
          <a:p>
            <a:pPr marL="343080" indent="-343080">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Regarding the CUSD, negotiations with Light are have occurred normally, and should be completed in a matter of weeks; some points need minor adjustments, such as shared liabilities in the case of system failure; no major obstacles envisioned;</a:t>
            </a:r>
            <a:endParaRPr b="0" lang="en-US" sz="1400" strike="noStrike" u="none">
              <a:solidFill>
                <a:srgbClr val="000000"/>
              </a:solidFill>
              <a:effectLst/>
              <a:uFillTx/>
              <a:latin typeface="Arial"/>
            </a:endParaRPr>
          </a:p>
          <a:p>
            <a:pPr marL="343080" indent="-343080">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Regarding the CCD, negotiations with Light have also been successful. The boundaries of the “shallow” connection are being defined.</a:t>
            </a:r>
            <a:endParaRPr b="0" lang="en-US" sz="1400" strike="noStrike" u="none">
              <a:solidFill>
                <a:srgbClr val="000000"/>
              </a:solidFill>
              <a:effectLst/>
              <a:uFillTx/>
              <a:latin typeface="Arial"/>
            </a:endParaRPr>
          </a:p>
          <a:p>
            <a:pPr marL="343080" indent="-343080">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Regarding the CUST, negotiations with ONS have occurred normally. Light made available technical studies prepared by CEPEL and it issued a document on February 12, 2001, agreeing and supporting the connection of SFE at that particular location in the grid. </a:t>
            </a:r>
            <a:endParaRPr b="0" lang="en-US" sz="1400" strike="noStrike" u="none">
              <a:solidFill>
                <a:srgbClr val="000000"/>
              </a:solidFill>
              <a:effectLst/>
              <a:uFillTx/>
              <a:latin typeface="Arial"/>
            </a:endParaRPr>
          </a:p>
          <a:p>
            <a:pPr marL="343080" indent="-343080">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All technical requirements have been clearly specified; No major problems or delays are envisioned to the successful completion of the physical works and signature of the contracts;</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0"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Shared Facilities Agreement</a:t>
            </a:r>
            <a:endParaRPr b="1" lang="en-US" sz="3600" strike="noStrike" u="none">
              <a:solidFill>
                <a:srgbClr val="000099"/>
              </a:solidFill>
              <a:effectLst/>
              <a:uFillTx/>
              <a:latin typeface="Tahoma"/>
            </a:endParaRPr>
          </a:p>
        </p:txBody>
      </p:sp>
      <p:sp>
        <p:nvSpPr>
          <p:cNvPr id="391" name="PlaceHolder 2"/>
          <p:cNvSpPr>
            <a:spLocks noGrp="1"/>
          </p:cNvSpPr>
          <p:nvPr>
            <p:ph/>
          </p:nvPr>
        </p:nvSpPr>
        <p:spPr>
          <a:xfrm>
            <a:off x="685800" y="990360"/>
            <a:ext cx="7772400" cy="5257800"/>
          </a:xfrm>
          <a:prstGeom prst="rect">
            <a:avLst/>
          </a:prstGeom>
          <a:noFill/>
          <a:ln w="0">
            <a:noFill/>
          </a:ln>
        </p:spPr>
        <p:txBody>
          <a:bodyPr lIns="90000" rIns="90000" tIns="46800" bIns="46800" anchor="t">
            <a:normAutofit fontScale="92500" lnSpcReduction="9999"/>
          </a:bodyPr>
          <a:p>
            <a:pPr marL="343080" indent="-343080" algn="just">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SFE will finance and construct certain facilities at the Site, including the river water intake and discharge structures, effluents discharge structure, site access roads, highway deceleration lane, drying sludge system, site perimeter fence for the entire Site and temporary wells for the utilization of water during construction. </a:t>
            </a:r>
            <a:endParaRPr b="0" lang="en-US" sz="2400" strike="noStrike" u="none">
              <a:solidFill>
                <a:srgbClr val="000000"/>
              </a:solidFill>
              <a:effectLst/>
              <a:uFillTx/>
              <a:latin typeface="Arial"/>
            </a:endParaRPr>
          </a:p>
          <a:p>
            <a:pPr marL="343080" indent="-343080" algn="just">
              <a:spcBef>
                <a:spcPts val="1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To the extent Enron desires to utilize these common facilities for another project, the project may enter into a lease agreement with SFE for their use for an appropriate fee.  SFE shall have sole responsibility for the operation and maintenance of the common facilities, including the timing of any shutdowns for maintenance or repair.</a:t>
            </a:r>
            <a:endParaRPr b="0" lang="en-US" sz="2400" strike="noStrike" u="none">
              <a:solidFill>
                <a:srgbClr val="000000"/>
              </a:solidFill>
              <a:effectLst/>
              <a:uFillTx/>
              <a:latin typeface="Arial"/>
            </a:endParaRPr>
          </a:p>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2"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Gas Supply Agreement</a:t>
            </a:r>
            <a:endParaRPr b="1" lang="en-US" sz="3600" strike="noStrike" u="none">
              <a:solidFill>
                <a:srgbClr val="000099"/>
              </a:solidFill>
              <a:effectLst/>
              <a:uFillTx/>
              <a:latin typeface="Tahoma"/>
            </a:endParaRPr>
          </a:p>
        </p:txBody>
      </p:sp>
      <p:sp>
        <p:nvSpPr>
          <p:cNvPr id="393"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For the term of the Consortium Agreement, Petrobras will enter into a gas supply agreement with CEG based upon the following terms, which will be on a “back-to-back” basis with the Fuel Supply Agreement between CEG and a Petrobras affiliate:</a:t>
            </a:r>
            <a:endParaRPr b="0" lang="en-US" sz="2000" strike="noStrike" u="none">
              <a:solidFill>
                <a:srgbClr val="000000"/>
              </a:solidFill>
              <a:effectLst/>
              <a:uFillTx/>
              <a:latin typeface="Arial"/>
            </a:endParaRPr>
          </a:p>
          <a:p>
            <a:pPr lvl="1" marL="743040" indent="-28584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daily contract quantity, assuming a base load dispatch of the plant, is approximately 2.4 million cubic meters per day</a:t>
            </a:r>
            <a:endParaRPr b="0" lang="en-US" sz="1800" strike="noStrike" u="none">
              <a:solidFill>
                <a:srgbClr val="000000"/>
              </a:solidFill>
              <a:effectLst/>
              <a:uFillTx/>
              <a:latin typeface="Arial"/>
            </a:endParaRPr>
          </a:p>
          <a:p>
            <a:pPr lvl="1" marL="743040" indent="-28584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Petrobras will be responsible for all payments related to gas supply from the Petrobras Preferred Allocation, including the CEG margin of approximately $.15/MMbtu.</a:t>
            </a:r>
            <a:endParaRPr b="0" lang="en-US" sz="1800" strike="noStrike" u="none">
              <a:solidFill>
                <a:srgbClr val="000000"/>
              </a:solidFill>
              <a:effectLst/>
              <a:uFillTx/>
              <a:latin typeface="Arial"/>
            </a:endParaRPr>
          </a:p>
          <a:p>
            <a:pPr lvl="1" marL="743040" indent="-28584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The supply of natural gas will be interruptible, except that CEG will deliver natural gas on a “firm” basis for the period of time equal to </a:t>
            </a:r>
            <a:r>
              <a:rPr b="0" lang="en-US" sz="1800" strike="noStrike" u="none">
                <a:solidFill>
                  <a:srgbClr val="000000"/>
                </a:solidFill>
                <a:effectLst/>
                <a:uFillTx/>
                <a:latin typeface="Arial"/>
                <a:ea typeface="Times New Roman"/>
              </a:rPr>
              <a:t>the nomination of available capacity of the plant by ECE to the grid operator (ONS)</a:t>
            </a:r>
            <a:endParaRPr b="0" lang="en-US" sz="1800" strike="noStrike" u="none">
              <a:solidFill>
                <a:srgbClr val="000000"/>
              </a:solidFill>
              <a:effectLst/>
              <a:uFillTx/>
              <a:latin typeface="Arial"/>
            </a:endParaRPr>
          </a:p>
          <a:p>
            <a:pPr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ea typeface="Times New Roman"/>
              </a:rPr>
              <a:t>Prior to the termination of the Consortium Agreement, it is anticipated that SFE will independently enter into gas supply agreements appropriate for the market at the time in order to maintain the continuos supply of gas to the project.</a:t>
            </a:r>
            <a:endParaRPr b="0" lang="en-US" sz="2000" strike="noStrike" u="none">
              <a:solidFill>
                <a:srgbClr val="000000"/>
              </a:solidFill>
              <a:effectLst/>
              <a:uFillTx/>
              <a:latin typeface="Arial"/>
            </a:endParaRPr>
          </a:p>
        </p:txBody>
      </p:sp>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4" name="PlaceHolder 1"/>
          <p:cNvSpPr>
            <a:spLocks noGrp="1"/>
          </p:cNvSpPr>
          <p:nvPr>
            <p:ph type="title"/>
          </p:nvPr>
        </p:nvSpPr>
        <p:spPr>
          <a:xfrm>
            <a:off x="14479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Gas Supply Agreement (Cont)</a:t>
            </a:r>
            <a:endParaRPr b="1" lang="en-US" sz="3600" strike="noStrike" u="none">
              <a:solidFill>
                <a:srgbClr val="000099"/>
              </a:solidFill>
              <a:effectLst/>
              <a:uFillTx/>
              <a:latin typeface="Tahoma"/>
            </a:endParaRPr>
          </a:p>
        </p:txBody>
      </p:sp>
      <p:sp>
        <p:nvSpPr>
          <p:cNvPr id="395"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The GSA will require quality and pressure specifications of natural gas that are consistent with the prudent operation of the plant.</a:t>
            </a:r>
            <a:endParaRPr b="0" lang="en-US" sz="2000" strike="noStrike" u="none">
              <a:solidFill>
                <a:srgbClr val="000000"/>
              </a:solidFill>
              <a:effectLst/>
              <a:uFillTx/>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The GSA will contain no take-or-pay, ship-or-pay, or deliver-or-pay provisions.</a:t>
            </a:r>
            <a:endParaRPr b="0" lang="en-US" sz="2000" strike="noStrike" u="none">
              <a:solidFill>
                <a:srgbClr val="000000"/>
              </a:solidFill>
              <a:effectLst/>
              <a:uFillTx/>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The GSA will be coterminous with the Consortium Agreement with ability to contract with open market after term.</a:t>
            </a:r>
            <a:endParaRPr b="0" lang="en-US" sz="2000" strike="noStrike" u="none">
              <a:solidFill>
                <a:srgbClr val="000000"/>
              </a:solidFill>
              <a:effectLst/>
              <a:uFillTx/>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The GSA will contain a provision that allows Petrobras to complete the pipeline if CEG has not substantially completed construction and testing of all necessary pipeline spurs and other facilities upstream of the delivery point in time to allow for the timely start-up and testing of the plant.</a:t>
            </a:r>
            <a:endParaRPr b="0" lang="en-US" sz="2000" strike="noStrike" u="none">
              <a:solidFill>
                <a:srgbClr val="000000"/>
              </a:solidFill>
              <a:effectLst/>
              <a:uFillTx/>
              <a:latin typeface="Arial"/>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6"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CEG</a:t>
            </a:r>
            <a:endParaRPr b="1" lang="en-US" sz="3600" strike="noStrike" u="none">
              <a:solidFill>
                <a:srgbClr val="000099"/>
              </a:solidFill>
              <a:effectLst/>
              <a:uFillTx/>
              <a:latin typeface="Tahoma"/>
            </a:endParaRPr>
          </a:p>
        </p:txBody>
      </p:sp>
      <p:sp>
        <p:nvSpPr>
          <p:cNvPr id="397" name="PlaceHolder 2"/>
          <p:cNvSpPr>
            <a:spLocks noGrp="1"/>
          </p:cNvSpPr>
          <p:nvPr>
            <p:ph/>
          </p:nvPr>
        </p:nvSpPr>
        <p:spPr>
          <a:xfrm>
            <a:off x="685800" y="990360"/>
            <a:ext cx="7772400" cy="5257800"/>
          </a:xfrm>
          <a:prstGeom prst="rect">
            <a:avLst/>
          </a:prstGeom>
          <a:noFill/>
          <a:ln w="0">
            <a:noFill/>
          </a:ln>
        </p:spPr>
        <p:txBody>
          <a:bodyPr lIns="90000" rIns="90000" tIns="46800" bIns="46800" anchor="t">
            <a:normAutofit fontScale="92500" lnSpcReduction="9999"/>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Companhia Distribuidora de Gás do Rio de Janeiro - CEG is a </a:t>
            </a:r>
            <a:r>
              <a:rPr b="0" i="1" lang="en-US" sz="2400" strike="noStrike" u="none">
                <a:solidFill>
                  <a:srgbClr val="000000"/>
                </a:solidFill>
                <a:effectLst/>
                <a:uFillTx/>
                <a:latin typeface="Arial"/>
              </a:rPr>
              <a:t>sociedade anônima </a:t>
            </a:r>
            <a:r>
              <a:rPr b="0" lang="en-US" sz="2400" strike="noStrike" u="none">
                <a:solidFill>
                  <a:srgbClr val="000000"/>
                </a:solidFill>
                <a:effectLst/>
                <a:uFillTx/>
                <a:latin typeface="Arial"/>
              </a:rPr>
              <a:t>responsible for natural gas distribution in the state of Rio de Janeiro.</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company was privatized in 1997, being acquired by an investment group led by Enron, with Gas Natural from Spain acting as the technical operator. </a:t>
            </a:r>
            <a:endParaRPr b="0" lang="en-US" sz="2400" strike="noStrike" u="none">
              <a:solidFill>
                <a:srgbClr val="000000"/>
              </a:solidFill>
              <a:effectLst/>
              <a:uFillTx/>
              <a:latin typeface="Arial"/>
            </a:endParaRPr>
          </a:p>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Enron is currently seeking to sell its share of the equity and may not be involved in CEG’s ownership in the long-term.</a:t>
            </a:r>
            <a:endParaRPr b="0" lang="en-US" sz="2400" strike="noStrike" u="none">
              <a:solidFill>
                <a:srgbClr val="000000"/>
              </a:solidFill>
              <a:effectLst/>
              <a:uFillTx/>
              <a:latin typeface="Arial"/>
            </a:endParaRPr>
          </a:p>
        </p:txBody>
      </p:sp>
      <p:pic>
        <p:nvPicPr>
          <p:cNvPr id="398" name="" descr=""/>
          <p:cNvPicPr/>
          <p:nvPr/>
        </p:nvPicPr>
        <p:blipFill>
          <a:blip r:embed="rId1"/>
          <a:stretch/>
        </p:blipFill>
        <p:spPr>
          <a:xfrm>
            <a:off x="1752480" y="3378240"/>
            <a:ext cx="5585040" cy="149868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Power Market Overview</a:t>
            </a:r>
            <a:endParaRPr b="1" lang="en-US" sz="3600" strike="noStrike" u="none">
              <a:solidFill>
                <a:srgbClr val="000099"/>
              </a:solidFill>
              <a:effectLst/>
              <a:uFillTx/>
              <a:latin typeface="Tahoma"/>
            </a:endParaRPr>
          </a:p>
        </p:txBody>
      </p:sp>
      <p:sp>
        <p:nvSpPr>
          <p:cNvPr id="50" name=""/>
          <p:cNvSpPr/>
          <p:nvPr/>
        </p:nvSpPr>
        <p:spPr>
          <a:xfrm>
            <a:off x="552600" y="1143000"/>
            <a:ext cx="8261280" cy="4936680"/>
          </a:xfrm>
          <a:prstGeom prst="rect">
            <a:avLst/>
          </a:prstGeom>
          <a:noFill/>
          <a:ln w="0">
            <a:noFill/>
          </a:ln>
        </p:spPr>
        <p:style>
          <a:lnRef idx="0"/>
          <a:fillRef idx="0"/>
          <a:effectRef idx="0"/>
          <a:fontRef idx="minor"/>
        </p:style>
        <p:txBody>
          <a:bodyPr lIns="90000" rIns="90000" tIns="46800" bIns="46800" anchor="t">
            <a:spAutoFit/>
          </a:bodyPr>
          <a:p>
            <a:pPr lvl="1" marL="339840" indent="-225360">
              <a:lnSpc>
                <a:spcPts val="0"/>
              </a:lnSpc>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Government-controlled for decades, the Brazilian power market is being gradually privatized. The Privatization process started 3 years ago and is expected to be completed by 2003.</a:t>
            </a: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Most LDCs (with the notable exceptions of CEMIG and COPEL) have been privatized. The LDC segment, with the exception of Grupo Rede and VBC, is controlled by international investors (Iberdrola, Endesa, EDP, AES, Enron, Southern).</a:t>
            </a: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Only 10% of the generating capacity in Brazil has been privatized to date.</a:t>
            </a: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Investment in new generation capacity has significantly slowed as a result of lack of public funds and uncertainties regarding cost pass-through mechanisms for generators.  The so-called Emergency Plan’s additions -17,000 MW of thermal capacity- will not be met on time.</a:t>
            </a:r>
            <a:endParaRPr b="0" lang="en-US" sz="1800" strike="noStrike" u="none">
              <a:solidFill>
                <a:srgbClr val="000000"/>
              </a:solidFill>
              <a:effectLst/>
              <a:uFillTx/>
              <a:latin typeface="Times New Roman"/>
            </a:endParaRPr>
          </a:p>
          <a:p>
            <a:pPr lvl="1" marL="339840" indent="-225360">
              <a:lnSpc>
                <a:spcPct val="100000"/>
              </a:lnSpc>
              <a:spcBef>
                <a:spcPts val="901"/>
              </a:spcBef>
              <a:buClr>
                <a:srgbClr val="ff0000"/>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Transmission business is mainly controlled by state companies and tariffs are regulated.  Significant investments coming from private investors are expected in the future to avoid transmission constraints.</a:t>
            </a:r>
            <a:endParaRPr b="0" lang="en-US" sz="1800" strike="noStrike" u="none">
              <a:solidFill>
                <a:srgbClr val="000000"/>
              </a:solidFill>
              <a:effectLst/>
              <a:uFillTx/>
              <a:latin typeface="Times New Roman"/>
            </a:endParaRPr>
          </a:p>
        </p:txBody>
      </p:sp>
    </p:spTree>
  </p:cSld>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9"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GSA - LD Contract</a:t>
            </a:r>
            <a:endParaRPr b="1" lang="en-US" sz="3600" strike="noStrike" u="none">
              <a:solidFill>
                <a:srgbClr val="000099"/>
              </a:solidFill>
              <a:effectLst/>
              <a:uFillTx/>
              <a:latin typeface="Tahoma"/>
            </a:endParaRPr>
          </a:p>
        </p:txBody>
      </p:sp>
      <p:sp>
        <p:nvSpPr>
          <p:cNvPr id="400"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SFE has executed an agreement with CEG, by which CEG has already initiated development of the 14 km spur pipeline, prior to the execution of the GSA.  The 14 km spur will be built primarily along an existing ROW owned by CEG.  The Previous License for the pipeline was already issued with the Previous License for RioGen.</a:t>
            </a:r>
            <a:endParaRPr b="0" lang="en-US" sz="2000" strike="noStrike" u="none">
              <a:solidFill>
                <a:srgbClr val="000000"/>
              </a:solidFill>
              <a:effectLst/>
              <a:uFillTx/>
              <a:latin typeface="Arial"/>
            </a:endParaRPr>
          </a:p>
          <a:p>
            <a:pPr indent="0">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p:txBody>
      </p:sp>
      <p:pic>
        <p:nvPicPr>
          <p:cNvPr id="401" name="RIOG4" descr=""/>
          <p:cNvPicPr/>
          <p:nvPr/>
        </p:nvPicPr>
        <p:blipFill>
          <a:blip r:embed="rId1"/>
          <a:stretch/>
        </p:blipFill>
        <p:spPr>
          <a:xfrm>
            <a:off x="609480" y="3554280"/>
            <a:ext cx="3886200" cy="2541600"/>
          </a:xfrm>
          <a:prstGeom prst="rect">
            <a:avLst/>
          </a:prstGeom>
          <a:noFill/>
          <a:ln w="0">
            <a:noFill/>
          </a:ln>
        </p:spPr>
      </p:pic>
      <p:pic>
        <p:nvPicPr>
          <p:cNvPr id="402" name="RIOG8" descr=""/>
          <p:cNvPicPr/>
          <p:nvPr/>
        </p:nvPicPr>
        <p:blipFill>
          <a:blip r:embed="rId2"/>
          <a:stretch/>
        </p:blipFill>
        <p:spPr>
          <a:xfrm>
            <a:off x="4710240" y="3533760"/>
            <a:ext cx="3886200" cy="2538360"/>
          </a:xfrm>
          <a:prstGeom prst="rect">
            <a:avLst/>
          </a:prstGeom>
          <a:noFill/>
          <a:ln w="0">
            <a:noFill/>
          </a:ln>
        </p:spPr>
      </p:pic>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3"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Environmental Considerations</a:t>
            </a:r>
            <a:endParaRPr b="1" lang="en-US" sz="3600" strike="noStrike" u="none">
              <a:solidFill>
                <a:srgbClr val="000099"/>
              </a:solidFill>
              <a:effectLst/>
              <a:uFillTx/>
              <a:latin typeface="Tahoma"/>
            </a:endParaRPr>
          </a:p>
        </p:txBody>
      </p:sp>
      <p:sp>
        <p:nvSpPr>
          <p:cNvPr id="404" name="PlaceHolder 2"/>
          <p:cNvSpPr>
            <a:spLocks noGrp="1"/>
          </p:cNvSpPr>
          <p:nvPr>
            <p:ph type="subTitle"/>
          </p:nvPr>
        </p:nvSpPr>
        <p:spPr>
          <a:xfrm>
            <a:off x="1371600" y="3886200"/>
            <a:ext cx="6400800" cy="1752480"/>
          </a:xfrm>
          <a:prstGeom prst="rect">
            <a:avLst/>
          </a:prstGeom>
          <a:noFill/>
          <a:ln w="0">
            <a:noFill/>
          </a:ln>
        </p:spPr>
        <p:txBody>
          <a:bodyPr lIns="0" rIns="0" tIns="0" bIns="0" anchor="t">
            <a:spAutoFit/>
          </a:bodyPr>
          <a:p>
            <a:pPr indent="0" algn="ctr">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5"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EIA Report</a:t>
            </a:r>
            <a:endParaRPr b="1" lang="en-US" sz="3600" strike="noStrike" u="none">
              <a:solidFill>
                <a:srgbClr val="000099"/>
              </a:solidFill>
              <a:effectLst/>
              <a:uFillTx/>
              <a:latin typeface="Tahoma"/>
            </a:endParaRPr>
          </a:p>
        </p:txBody>
      </p:sp>
      <p:sp>
        <p:nvSpPr>
          <p:cNvPr id="406" name="PlaceHolder 2"/>
          <p:cNvSpPr>
            <a:spLocks noGrp="1"/>
          </p:cNvSpPr>
          <p:nvPr>
            <p:ph/>
          </p:nvPr>
        </p:nvSpPr>
        <p:spPr>
          <a:xfrm>
            <a:off x="685800" y="1066320"/>
            <a:ext cx="7772400" cy="5257800"/>
          </a:xfrm>
          <a:prstGeom prst="rect">
            <a:avLst/>
          </a:prstGeom>
          <a:noFill/>
          <a:ln w="0">
            <a:noFill/>
          </a:ln>
        </p:spPr>
        <p:txBody>
          <a:bodyPr lIns="90000" rIns="90000" tIns="46800" bIns="46800" anchor="t">
            <a:normAutofit fontScale="92500" lnSpcReduction="9999"/>
          </a:bodyPr>
          <a:p>
            <a:pPr marL="343080" indent="-343080">
              <a:spcBef>
                <a:spcPts val="24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Environmental Impact Assessment (EIA) was developed by an independent consultant company (Mineral and Agrar) and properly registered at the Rio State Environmental Agency (FEEMA) </a:t>
            </a:r>
            <a:endParaRPr b="0" lang="en-US" sz="2400" strike="noStrike" u="none">
              <a:solidFill>
                <a:srgbClr val="000000"/>
              </a:solidFill>
              <a:effectLst/>
              <a:uFillTx/>
              <a:latin typeface="Arial"/>
            </a:endParaRPr>
          </a:p>
          <a:p>
            <a:pPr marL="343080" indent="-343080">
              <a:spcBef>
                <a:spcPts val="24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environmental diagnosis and studies were developed in accordance with all guidelines established by valid Brazilian state, national and international environmental legislation.</a:t>
            </a:r>
            <a:endParaRPr b="0" lang="en-US" sz="2400" strike="noStrike" u="none">
              <a:solidFill>
                <a:srgbClr val="000000"/>
              </a:solidFill>
              <a:effectLst/>
              <a:uFillTx/>
              <a:latin typeface="Arial"/>
            </a:endParaRPr>
          </a:p>
          <a:p>
            <a:pPr marL="343080" indent="-343080">
              <a:spcBef>
                <a:spcPts val="24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The EIA was prepared to illustrate a Mitigation Program taking into account the preventive, corrective and compensatory nature of the actions to be taken, plus detail the environmental monitoring program.</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7"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Public Hearing Process</a:t>
            </a:r>
            <a:endParaRPr b="1" lang="en-US" sz="3600" strike="noStrike" u="none">
              <a:solidFill>
                <a:srgbClr val="000099"/>
              </a:solidFill>
              <a:effectLst/>
              <a:uFillTx/>
              <a:latin typeface="Tahoma"/>
            </a:endParaRPr>
          </a:p>
        </p:txBody>
      </p:sp>
      <p:sp>
        <p:nvSpPr>
          <p:cNvPr id="408"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Environmental Impact Statement was delivered to FEEMA (Rio State Environmental Agency) on Oct. 23, 2000</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Various project presentations were given to the community leaders throughout January </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Environmental Public Hearing was held on February 16, 2001 in Seropédica - results very positive</a:t>
            </a: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Awaiting the final processing for the Previous License to be awarded - should be in March 2001</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9"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Permitting Status</a:t>
            </a:r>
            <a:endParaRPr b="1" lang="en-US" sz="3600" strike="noStrike" u="none">
              <a:solidFill>
                <a:srgbClr val="000099"/>
              </a:solidFill>
              <a:effectLst/>
              <a:uFillTx/>
              <a:latin typeface="Tahoma"/>
            </a:endParaRPr>
          </a:p>
        </p:txBody>
      </p:sp>
      <p:sp>
        <p:nvSpPr>
          <p:cNvPr id="410"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Refer to detailed status report.</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1"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Environmental Enhancements</a:t>
            </a:r>
            <a:endParaRPr b="1" lang="en-US" sz="3600" strike="noStrike" u="none">
              <a:solidFill>
                <a:srgbClr val="000099"/>
              </a:solidFill>
              <a:effectLst/>
              <a:uFillTx/>
              <a:latin typeface="Tahoma"/>
            </a:endParaRPr>
          </a:p>
        </p:txBody>
      </p:sp>
      <p:sp>
        <p:nvSpPr>
          <p:cNvPr id="412" name="PlaceHolder 2"/>
          <p:cNvSpPr>
            <a:spLocks noGrp="1"/>
          </p:cNvSpPr>
          <p:nvPr>
            <p:ph/>
          </p:nvPr>
        </p:nvSpPr>
        <p:spPr>
          <a:xfrm>
            <a:off x="685800" y="1143000"/>
            <a:ext cx="8153280" cy="3581280"/>
          </a:xfrm>
          <a:prstGeom prst="rect">
            <a:avLst/>
          </a:prstGeom>
          <a:noFill/>
          <a:ln w="0">
            <a:noFill/>
          </a:ln>
        </p:spPr>
        <p:txBody>
          <a:bodyPr lIns="90000" rIns="90000" tIns="46800" bIns="46800" anchor="t">
            <a:normAutofit/>
          </a:bodyPr>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The turbines are equipped with water injection for NO</a:t>
            </a:r>
            <a:r>
              <a:rPr b="0" lang="en-US" sz="2000" strike="noStrike" u="none" baseline="-25000">
                <a:solidFill>
                  <a:srgbClr val="000000"/>
                </a:solidFill>
                <a:effectLst/>
                <a:uFillTx/>
                <a:latin typeface="Arial"/>
              </a:rPr>
              <a:t>x</a:t>
            </a:r>
            <a:r>
              <a:rPr b="0" lang="en-US" sz="2000" strike="noStrike" u="none">
                <a:solidFill>
                  <a:srgbClr val="000000"/>
                </a:solidFill>
                <a:effectLst/>
                <a:uFillTx/>
                <a:latin typeface="Arial"/>
              </a:rPr>
              <a:t> abatement, a device that, associated to the characteristics of the natural gas provide an operation with low emission of atmospheric pollutants.</a:t>
            </a:r>
            <a:endParaRPr b="0" lang="en-US" sz="2000" strike="noStrike" u="none">
              <a:solidFill>
                <a:srgbClr val="000000"/>
              </a:solidFill>
              <a:effectLst/>
              <a:uFillTx/>
              <a:latin typeface="Arial"/>
            </a:endParaRPr>
          </a:p>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control procedures are incorporated by project design, such as air emissions control, liquid effluent treatment, solid waste disposal methods, noise abatement, etc. to meet or exceed applicable environmental standards.</a:t>
            </a:r>
            <a:endParaRPr b="0" lang="en-US" sz="2000" strike="noStrike" u="none">
              <a:solidFill>
                <a:srgbClr val="000000"/>
              </a:solidFill>
              <a:effectLst/>
              <a:uFillTx/>
              <a:latin typeface="Arial"/>
            </a:endParaRPr>
          </a:p>
          <a:p>
            <a:pPr marL="343080" indent="-343080">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The monitoring procedures proposed in the study are adequate to ensure proper environmental compliance and appropriate corrective measures.</a:t>
            </a:r>
            <a:endParaRPr b="0" lang="en-US" sz="2000" strike="noStrike" u="none">
              <a:solidFill>
                <a:srgbClr val="000000"/>
              </a:solidFill>
              <a:effectLst/>
              <a:uFillTx/>
              <a:latin typeface="Arial"/>
            </a:endParaRPr>
          </a:p>
        </p:txBody>
      </p:sp>
      <p:sp>
        <p:nvSpPr>
          <p:cNvPr id="413" name=""/>
          <p:cNvSpPr/>
          <p:nvPr/>
        </p:nvSpPr>
        <p:spPr>
          <a:xfrm>
            <a:off x="1876320" y="4876920"/>
            <a:ext cx="5820120" cy="825480"/>
          </a:xfrm>
          <a:prstGeom prst="rect">
            <a:avLst/>
          </a:prstGeom>
          <a:gradFill rotWithShape="0">
            <a:gsLst>
              <a:gs pos="0">
                <a:srgbClr val="3366ff"/>
              </a:gs>
              <a:gs pos="100000">
                <a:srgbClr val="00cc99"/>
              </a:gs>
            </a:gsLst>
            <a:lin ang="10800000"/>
          </a:gradFill>
          <a:ln w="76320">
            <a:solidFill>
              <a:srgbClr val="0000ff"/>
            </a:solidFill>
            <a:miter/>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The EIA has concluded that the project</a:t>
            </a:r>
            <a:endParaRPr b="0" lang="en-US" sz="2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ahoma"/>
              </a:rPr>
              <a:t> is environmentally feasible</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Brazilian Power and Gas Sector</a:t>
            </a:r>
            <a:endParaRPr b="1" lang="en-US" sz="3600" strike="noStrike" u="none">
              <a:solidFill>
                <a:srgbClr val="000099"/>
              </a:solidFill>
              <a:effectLst/>
              <a:uFillTx/>
              <a:latin typeface="Tahoma"/>
            </a:endParaRPr>
          </a:p>
        </p:txBody>
      </p:sp>
      <p:sp>
        <p:nvSpPr>
          <p:cNvPr id="415" name="PlaceHolder 2"/>
          <p:cNvSpPr>
            <a:spLocks noGrp="1"/>
          </p:cNvSpPr>
          <p:nvPr>
            <p:ph type="subTitle"/>
          </p:nvPr>
        </p:nvSpPr>
        <p:spPr>
          <a:xfrm>
            <a:off x="1371600" y="3886200"/>
            <a:ext cx="6400800" cy="1752480"/>
          </a:xfrm>
          <a:prstGeom prst="rect">
            <a:avLst/>
          </a:prstGeom>
          <a:noFill/>
          <a:ln w="0">
            <a:noFill/>
          </a:ln>
        </p:spPr>
        <p:txBody>
          <a:bodyPr lIns="90000" rIns="90000" tIns="46800" bIns="46800" anchor="t">
            <a:noAutofit/>
          </a:bodyPr>
          <a:p>
            <a:pPr indent="0" algn="ctr">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Regulatory Status and Perspectives</a:t>
            </a:r>
            <a:endParaRPr b="0" lang="en-US"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6"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Brazilian Regulation</a:t>
            </a:r>
            <a:endParaRPr b="1" lang="en-US" sz="3600" strike="noStrike" u="none">
              <a:solidFill>
                <a:srgbClr val="000099"/>
              </a:solidFill>
              <a:effectLst/>
              <a:uFillTx/>
              <a:latin typeface="Tahoma"/>
            </a:endParaRPr>
          </a:p>
        </p:txBody>
      </p:sp>
      <p:sp>
        <p:nvSpPr>
          <p:cNvPr id="417" name=""/>
          <p:cNvSpPr/>
          <p:nvPr/>
        </p:nvSpPr>
        <p:spPr>
          <a:xfrm>
            <a:off x="345960" y="5002200"/>
            <a:ext cx="1600200" cy="685800"/>
          </a:xfrm>
          <a:prstGeom prst="rect">
            <a:avLst/>
          </a:prstGeom>
          <a:solidFill>
            <a:srgbClr val="3366ff"/>
          </a:solidFill>
          <a:ln w="57240">
            <a:solidFill>
              <a:srgbClr val="000000"/>
            </a:solidFill>
            <a:miter/>
          </a:ln>
        </p:spPr>
        <p:style>
          <a:lnRef idx="0"/>
          <a:fillRef idx="0"/>
          <a:effectRef idx="0"/>
          <a:fontRef idx="minor"/>
        </p:style>
        <p:txBody>
          <a:bodyPr lIns="90000" rIns="90000" tIns="46800" bIns="46800" anchor="ctr" anchorCtr="1">
            <a:noAutofit/>
          </a:bodyPr>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8f8f8"/>
                </a:solidFill>
                <a:effectLst/>
                <a:uFillTx/>
                <a:latin typeface="Times New Roman"/>
              </a:rPr>
              <a:t>Gas</a:t>
            </a:r>
            <a:r>
              <a:rPr b="1" lang="pt-BR" sz="1600" strike="noStrike" u="none">
                <a:solidFill>
                  <a:srgbClr val="f8f8f8"/>
                </a:solidFill>
                <a:effectLst/>
                <a:uFillTx/>
                <a:latin typeface="Times New Roman"/>
              </a:rPr>
              <a:t> LDCs</a:t>
            </a:r>
            <a:endParaRPr b="0" lang="en-US" sz="1600" strike="noStrike" u="none">
              <a:solidFill>
                <a:srgbClr val="000000"/>
              </a:solidFill>
              <a:effectLst/>
              <a:uFillTx/>
              <a:latin typeface="Times New Roman"/>
            </a:endParaRPr>
          </a:p>
        </p:txBody>
      </p:sp>
      <p:sp>
        <p:nvSpPr>
          <p:cNvPr id="418" name=""/>
          <p:cNvSpPr/>
          <p:nvPr/>
        </p:nvSpPr>
        <p:spPr>
          <a:xfrm rot="5400000">
            <a:off x="418320" y="3467160"/>
            <a:ext cx="2057400" cy="609480"/>
          </a:xfrm>
          <a:prstGeom prst="rightArrow">
            <a:avLst>
              <a:gd name="adj1" fmla="val 50000"/>
              <a:gd name="adj2" fmla="val 84392"/>
            </a:avLst>
          </a:prstGeom>
          <a:solidFill>
            <a:srgbClr val="0000ff"/>
          </a:solidFill>
          <a:ln w="5724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8f8f8"/>
                </a:solidFill>
                <a:effectLst/>
                <a:uFillTx/>
                <a:latin typeface="Times New Roman"/>
              </a:rPr>
              <a:t>Transportation</a:t>
            </a:r>
            <a:endParaRPr b="0" lang="en-US" sz="1600" strike="noStrike" u="none">
              <a:solidFill>
                <a:srgbClr val="000000"/>
              </a:solidFill>
              <a:effectLst/>
              <a:uFillTx/>
              <a:latin typeface="Times New Roman"/>
            </a:endParaRPr>
          </a:p>
        </p:txBody>
      </p:sp>
      <p:grpSp>
        <p:nvGrpSpPr>
          <p:cNvPr id="419" name=""/>
          <p:cNvGrpSpPr/>
          <p:nvPr/>
        </p:nvGrpSpPr>
        <p:grpSpPr>
          <a:xfrm>
            <a:off x="4441680" y="4476600"/>
            <a:ext cx="762120" cy="1600200"/>
            <a:chOff x="4441680" y="4476600"/>
            <a:chExt cx="762120" cy="1600200"/>
          </a:xfrm>
        </p:grpSpPr>
        <p:sp>
          <p:nvSpPr>
            <p:cNvPr id="420" name=""/>
            <p:cNvSpPr/>
            <p:nvPr/>
          </p:nvSpPr>
          <p:spPr>
            <a:xfrm>
              <a:off x="4505400" y="5122800"/>
              <a:ext cx="647640" cy="398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99"/>
                  </a:solidFill>
                  <a:effectLst/>
                  <a:uFillTx/>
                  <a:latin typeface="Times New Roman"/>
                </a:rPr>
                <a:t>SFE</a:t>
              </a:r>
              <a:endParaRPr b="0" lang="en-US" sz="2000" strike="noStrike" u="none">
                <a:solidFill>
                  <a:srgbClr val="000000"/>
                </a:solidFill>
                <a:effectLst/>
                <a:uFillTx/>
                <a:latin typeface="Times New Roman"/>
              </a:endParaRPr>
            </a:p>
          </p:txBody>
        </p:sp>
        <p:grpSp>
          <p:nvGrpSpPr>
            <p:cNvPr id="421" name=""/>
            <p:cNvGrpSpPr/>
            <p:nvPr/>
          </p:nvGrpSpPr>
          <p:grpSpPr>
            <a:xfrm>
              <a:off x="4441680" y="4476600"/>
              <a:ext cx="762120" cy="1600200"/>
              <a:chOff x="4441680" y="4476600"/>
              <a:chExt cx="762120" cy="1600200"/>
            </a:xfrm>
          </p:grpSpPr>
          <p:sp>
            <p:nvSpPr>
              <p:cNvPr id="422" name=""/>
              <p:cNvSpPr/>
              <p:nvPr/>
            </p:nvSpPr>
            <p:spPr>
              <a:xfrm>
                <a:off x="4441680" y="4476600"/>
                <a:ext cx="609480" cy="609480"/>
              </a:xfrm>
              <a:prstGeom prst="triangle">
                <a:avLst>
                  <a:gd name="adj" fmla="val 50000"/>
                </a:avLst>
              </a:prstGeom>
              <a:gradFill rotWithShape="0">
                <a:gsLst>
                  <a:gs pos="0">
                    <a:srgbClr val="ffff00"/>
                  </a:gs>
                  <a:gs pos="100000">
                    <a:srgbClr val="ff6699"/>
                  </a:gs>
                </a:gsLst>
                <a:lin ang="5400000"/>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3" name=""/>
              <p:cNvSpPr/>
              <p:nvPr/>
            </p:nvSpPr>
            <p:spPr>
              <a:xfrm>
                <a:off x="4441680" y="5466960"/>
                <a:ext cx="609480" cy="609840"/>
              </a:xfrm>
              <a:prstGeom prst="ellipse">
                <a:avLst/>
              </a:prstGeom>
              <a:gradFill rotWithShape="0">
                <a:gsLst>
                  <a:gs pos="0">
                    <a:srgbClr val="ffff00"/>
                  </a:gs>
                  <a:gs pos="100000">
                    <a:srgbClr val="ff6699"/>
                  </a:gs>
                </a:gsLst>
                <a:lin ang="5400000"/>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4" name=""/>
              <p:cNvSpPr/>
              <p:nvPr/>
            </p:nvSpPr>
            <p:spPr>
              <a:xfrm>
                <a:off x="4593960" y="5466960"/>
                <a:ext cx="609840" cy="609840"/>
              </a:xfrm>
              <a:prstGeom prst="ellipse">
                <a:avLst/>
              </a:prstGeom>
              <a:gradFill rotWithShape="0">
                <a:gsLst>
                  <a:gs pos="0">
                    <a:srgbClr val="ffff00"/>
                  </a:gs>
                  <a:gs pos="100000">
                    <a:srgbClr val="ff6699"/>
                  </a:gs>
                </a:gsLst>
                <a:lin ang="5400000"/>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25" name=""/>
              <p:cNvSpPr/>
              <p:nvPr/>
            </p:nvSpPr>
            <p:spPr>
              <a:xfrm>
                <a:off x="4593960" y="4476600"/>
                <a:ext cx="609840" cy="609480"/>
              </a:xfrm>
              <a:prstGeom prst="triangle">
                <a:avLst>
                  <a:gd name="adj" fmla="val 50000"/>
                </a:avLst>
              </a:prstGeom>
              <a:gradFill rotWithShape="0">
                <a:gsLst>
                  <a:gs pos="0">
                    <a:srgbClr val="ffff00"/>
                  </a:gs>
                  <a:gs pos="100000">
                    <a:srgbClr val="ff6699"/>
                  </a:gs>
                </a:gsLst>
                <a:lin ang="5400000"/>
              </a:gra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sp>
        <p:nvSpPr>
          <p:cNvPr id="426" name=""/>
          <p:cNvSpPr/>
          <p:nvPr/>
        </p:nvSpPr>
        <p:spPr>
          <a:xfrm>
            <a:off x="457200" y="1600200"/>
            <a:ext cx="1600200" cy="990720"/>
          </a:xfrm>
          <a:prstGeom prst="ellipse">
            <a:avLst/>
          </a:prstGeom>
          <a:solidFill>
            <a:srgbClr val="0000ff"/>
          </a:solidFill>
          <a:ln w="5724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8f8f8"/>
                </a:solidFill>
                <a:effectLst/>
                <a:uFillTx/>
                <a:latin typeface="Times New Roman"/>
              </a:rPr>
              <a:t>Natural Gas</a:t>
            </a:r>
            <a:endParaRPr b="0" lang="en-US" sz="1400" strike="noStrike" u="none">
              <a:solidFill>
                <a:srgbClr val="000000"/>
              </a:solidFill>
              <a:effectLst/>
              <a:uFillTx/>
              <a:latin typeface="Times New Roman"/>
            </a:endParaRPr>
          </a:p>
        </p:txBody>
      </p:sp>
      <p:grpSp>
        <p:nvGrpSpPr>
          <p:cNvPr id="427" name=""/>
          <p:cNvGrpSpPr/>
          <p:nvPr/>
        </p:nvGrpSpPr>
        <p:grpSpPr>
          <a:xfrm>
            <a:off x="7304040" y="1747800"/>
            <a:ext cx="1371600" cy="2538360"/>
            <a:chOff x="7304040" y="1747800"/>
            <a:chExt cx="1371600" cy="2538360"/>
          </a:xfrm>
        </p:grpSpPr>
        <p:sp>
          <p:nvSpPr>
            <p:cNvPr id="428" name=""/>
            <p:cNvSpPr/>
            <p:nvPr/>
          </p:nvSpPr>
          <p:spPr>
            <a:xfrm>
              <a:off x="7304040" y="1747800"/>
              <a:ext cx="1370160" cy="757080"/>
            </a:xfrm>
            <a:prstGeom prst="rect">
              <a:avLst/>
            </a:prstGeom>
            <a:solidFill>
              <a:srgbClr val="3366ff"/>
            </a:solidFill>
            <a:ln w="57240">
              <a:solidFill>
                <a:srgbClr val="000000"/>
              </a:solidFill>
              <a:miter/>
            </a:ln>
          </p:spPr>
          <p:style>
            <a:lnRef idx="0"/>
            <a:fillRef idx="0"/>
            <a:effectRef idx="0"/>
            <a:fontRef idx="minor"/>
          </p:style>
          <p:txBody>
            <a:bodyPr lIns="90000" rIns="90000" tIns="46800" bIns="46800" anchor="ctr" anchorCtr="1">
              <a:noAutofit/>
            </a:bodyPr>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600" strike="noStrike" u="none">
                  <a:solidFill>
                    <a:srgbClr val="f8f8f8"/>
                  </a:solidFill>
                  <a:effectLst/>
                  <a:uFillTx/>
                  <a:latin typeface="Times New Roman"/>
                </a:rPr>
                <a:t>Electric DisCo</a:t>
              </a:r>
              <a:endParaRPr b="0" lang="en-US" sz="1600" strike="noStrike" u="none">
                <a:solidFill>
                  <a:srgbClr val="000000"/>
                </a:solidFill>
                <a:effectLst/>
                <a:uFillTx/>
                <a:latin typeface="Times New Roman"/>
              </a:endParaRPr>
            </a:p>
          </p:txBody>
        </p:sp>
        <p:sp>
          <p:nvSpPr>
            <p:cNvPr id="429" name=""/>
            <p:cNvSpPr/>
            <p:nvPr/>
          </p:nvSpPr>
          <p:spPr>
            <a:xfrm>
              <a:off x="7304040" y="2633400"/>
              <a:ext cx="1371600" cy="762120"/>
            </a:xfrm>
            <a:prstGeom prst="rect">
              <a:avLst/>
            </a:prstGeom>
            <a:solidFill>
              <a:srgbClr val="ff9900"/>
            </a:solidFill>
            <a:ln w="57240">
              <a:solidFill>
                <a:srgbClr val="000000"/>
              </a:solidFill>
              <a:miter/>
            </a:ln>
          </p:spPr>
          <p:style>
            <a:lnRef idx="0"/>
            <a:fillRef idx="0"/>
            <a:effectRef idx="0"/>
            <a:fontRef idx="minor"/>
          </p:style>
          <p:txBody>
            <a:bodyPr lIns="90000" rIns="90000" tIns="46800" bIns="46800" anchor="ctr" anchorCtr="1">
              <a:noAutofit/>
            </a:bodyPr>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8f8f8"/>
                  </a:solidFill>
                  <a:effectLst/>
                  <a:uFillTx/>
                  <a:latin typeface="Times New Roman"/>
                </a:rPr>
                <a:t>Free</a:t>
              </a:r>
              <a:endParaRPr b="0" lang="en-US" sz="1600" strike="noStrike" u="none">
                <a:solidFill>
                  <a:srgbClr val="000000"/>
                </a:solidFill>
                <a:effectLst/>
                <a:uFillTx/>
                <a:latin typeface="Times New Roman"/>
              </a:endParaRPr>
            </a:p>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8f8f8"/>
                  </a:solidFill>
                  <a:effectLst/>
                  <a:uFillTx/>
                  <a:latin typeface="Times New Roman"/>
                </a:rPr>
                <a:t>Customers</a:t>
              </a:r>
              <a:endParaRPr b="0" lang="en-US" sz="1600" strike="noStrike" u="none">
                <a:solidFill>
                  <a:srgbClr val="000000"/>
                </a:solidFill>
                <a:effectLst/>
                <a:uFillTx/>
                <a:latin typeface="Times New Roman"/>
              </a:endParaRPr>
            </a:p>
          </p:txBody>
        </p:sp>
        <p:sp>
          <p:nvSpPr>
            <p:cNvPr id="430" name=""/>
            <p:cNvSpPr/>
            <p:nvPr/>
          </p:nvSpPr>
          <p:spPr>
            <a:xfrm>
              <a:off x="7304040" y="3524040"/>
              <a:ext cx="1371600" cy="762120"/>
            </a:xfrm>
            <a:prstGeom prst="rect">
              <a:avLst/>
            </a:prstGeom>
            <a:solidFill>
              <a:srgbClr val="0066ff"/>
            </a:solidFill>
            <a:ln w="57240">
              <a:solidFill>
                <a:srgbClr val="000000"/>
              </a:solidFill>
              <a:miter/>
            </a:ln>
          </p:spPr>
          <p:style>
            <a:lnRef idx="0"/>
            <a:fillRef idx="0"/>
            <a:effectRef idx="0"/>
            <a:fontRef idx="minor"/>
          </p:style>
          <p:txBody>
            <a:bodyPr lIns="90000" rIns="90000" tIns="46800" bIns="46800" anchor="ctr" anchorCtr="1">
              <a:noAutofit/>
            </a:bodyPr>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8f8f8"/>
                  </a:solidFill>
                  <a:effectLst/>
                  <a:uFillTx/>
                  <a:latin typeface="Times New Roman"/>
                </a:rPr>
                <a:t>Spot Market</a:t>
              </a:r>
              <a:endParaRPr b="0" lang="en-US" sz="1600" strike="noStrike" u="none">
                <a:solidFill>
                  <a:srgbClr val="000000"/>
                </a:solidFill>
                <a:effectLst/>
                <a:uFillTx/>
                <a:latin typeface="Times New Roman"/>
              </a:endParaRPr>
            </a:p>
          </p:txBody>
        </p:sp>
      </p:grpSp>
      <p:sp>
        <p:nvSpPr>
          <p:cNvPr id="431" name=""/>
          <p:cNvSpPr/>
          <p:nvPr/>
        </p:nvSpPr>
        <p:spPr>
          <a:xfrm>
            <a:off x="228600" y="1219320"/>
            <a:ext cx="1746360" cy="258480"/>
          </a:xfrm>
          <a:custGeom>
            <a:avLst/>
            <a:gdLst/>
            <a:ahLst/>
            <a:rect l="l" t="t" r="r" b="b"/>
            <a:pathLst>
              <a:path w="1100" h="163">
                <a:moveTo>
                  <a:pt x="0" y="72"/>
                </a:moveTo>
                <a:cubicBezTo>
                  <a:pt x="216" y="0"/>
                  <a:pt x="534" y="82"/>
                  <a:pt x="773" y="108"/>
                </a:cubicBezTo>
                <a:cubicBezTo>
                  <a:pt x="879" y="140"/>
                  <a:pt x="1045" y="157"/>
                  <a:pt x="1100" y="163"/>
                </a:cubicBezTo>
              </a:path>
            </a:pathLst>
          </a:custGeom>
          <a:noFill/>
          <a:ln w="0">
            <a:noFill/>
          </a:ln>
        </p:spPr>
        <p:style>
          <a:lnRef idx="0"/>
          <a:fillRef idx="0"/>
          <a:effectRef idx="0"/>
          <a:fontRef idx="minor"/>
        </p:style>
        <p:txBody>
          <a:bodyPr wrap="none" anchor="ctr">
            <a:spAutoFit/>
          </a:bodyPr>
          <a:p>
            <a:endParaRPr b="0" lang="en-US" sz="2400" strike="noStrike" u="none">
              <a:solidFill>
                <a:srgbClr val="000000"/>
              </a:solidFill>
              <a:effectLst/>
              <a:uFillTx/>
              <a:latin typeface="Times New Roman"/>
            </a:endParaRPr>
          </a:p>
        </p:txBody>
      </p:sp>
      <p:sp>
        <p:nvSpPr>
          <p:cNvPr id="432" name=""/>
          <p:cNvSpPr/>
          <p:nvPr/>
        </p:nvSpPr>
        <p:spPr>
          <a:xfrm>
            <a:off x="152280" y="1295280"/>
            <a:ext cx="2057400" cy="3573720"/>
          </a:xfrm>
          <a:custGeom>
            <a:avLst/>
            <a:gdLst/>
            <a:ahLst/>
            <a:rect l="l" t="t" r="r" b="b"/>
            <a:pathLst>
              <a:path w="1296" h="2160">
                <a:moveTo>
                  <a:pt x="48" y="0"/>
                </a:moveTo>
                <a:lnTo>
                  <a:pt x="1296" y="0"/>
                </a:lnTo>
                <a:lnTo>
                  <a:pt x="1248" y="2160"/>
                </a:lnTo>
                <a:lnTo>
                  <a:pt x="0" y="2160"/>
                </a:lnTo>
                <a:lnTo>
                  <a:pt x="48" y="0"/>
                </a:lnTo>
                <a:close/>
              </a:path>
            </a:pathLst>
          </a:custGeom>
          <a:noFill/>
          <a:ln w="38160">
            <a:solidFill>
              <a:srgbClr val="ff0000"/>
            </a:solidFill>
            <a:prstDash val="sysDot"/>
            <a:round/>
          </a:ln>
        </p:spPr>
        <p:style>
          <a:lnRef idx="0"/>
          <a:fillRef idx="0"/>
          <a:effectRef idx="0"/>
          <a:fontRef idx="minor"/>
        </p:style>
        <p:txBody>
          <a:bodyPr anchor="ctr">
            <a:spAutoFit/>
          </a:bodyPr>
          <a:p>
            <a:endParaRPr b="0" lang="en-US" sz="2400" strike="noStrike" u="none">
              <a:solidFill>
                <a:srgbClr val="000000"/>
              </a:solidFill>
              <a:effectLst/>
              <a:uFillTx/>
              <a:latin typeface="Times New Roman"/>
            </a:endParaRPr>
          </a:p>
        </p:txBody>
      </p:sp>
      <p:sp>
        <p:nvSpPr>
          <p:cNvPr id="433" name=""/>
          <p:cNvSpPr/>
          <p:nvPr/>
        </p:nvSpPr>
        <p:spPr>
          <a:xfrm>
            <a:off x="2286000" y="994320"/>
            <a:ext cx="914400" cy="368640"/>
          </a:xfrm>
          <a:prstGeom prst="wedgeRectCallout">
            <a:avLst>
              <a:gd name="adj1" fmla="val -61763"/>
              <a:gd name="adj2" fmla="val 126291"/>
            </a:avLst>
          </a:prstGeom>
          <a:solidFill>
            <a:srgbClr val="ffff00"/>
          </a:solidFill>
          <a:ln w="9360">
            <a:solidFill>
              <a:srgbClr val="000000"/>
            </a:solidFill>
            <a:miter/>
          </a:ln>
        </p:spPr>
        <p:style>
          <a:lnRef idx="0"/>
          <a:fillRef idx="0"/>
          <a:effectRef idx="0"/>
          <a:fontRef idx="minor"/>
        </p:style>
        <p:txBody>
          <a:bodyPr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ANP</a:t>
            </a:r>
            <a:endParaRPr b="0" lang="en-US" sz="1800" strike="noStrike" u="none">
              <a:solidFill>
                <a:srgbClr val="000000"/>
              </a:solidFill>
              <a:effectLst/>
              <a:uFillTx/>
              <a:latin typeface="Times New Roman"/>
            </a:endParaRPr>
          </a:p>
        </p:txBody>
      </p:sp>
      <p:sp>
        <p:nvSpPr>
          <p:cNvPr id="434" name=""/>
          <p:cNvSpPr/>
          <p:nvPr/>
        </p:nvSpPr>
        <p:spPr>
          <a:xfrm>
            <a:off x="5257800" y="994320"/>
            <a:ext cx="1143000" cy="368640"/>
          </a:xfrm>
          <a:prstGeom prst="wedgeRectCallout">
            <a:avLst>
              <a:gd name="adj1" fmla="val -76791"/>
              <a:gd name="adj2" fmla="val 90097"/>
            </a:avLst>
          </a:prstGeom>
          <a:solidFill>
            <a:srgbClr val="ffff00"/>
          </a:solidFill>
          <a:ln w="9360">
            <a:solidFill>
              <a:srgbClr val="000000"/>
            </a:solidFill>
            <a:miter/>
          </a:ln>
        </p:spPr>
        <p:style>
          <a:lnRef idx="0"/>
          <a:fillRef idx="0"/>
          <a:effectRef idx="0"/>
          <a:fontRef idx="minor"/>
        </p:style>
        <p:txBody>
          <a:bodyPr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ANEEL</a:t>
            </a:r>
            <a:endParaRPr b="0" lang="en-US" sz="1800" strike="noStrike" u="none">
              <a:solidFill>
                <a:srgbClr val="000000"/>
              </a:solidFill>
              <a:effectLst/>
              <a:uFillTx/>
              <a:latin typeface="Times New Roman"/>
            </a:endParaRPr>
          </a:p>
        </p:txBody>
      </p:sp>
      <p:sp>
        <p:nvSpPr>
          <p:cNvPr id="435" name=""/>
          <p:cNvSpPr/>
          <p:nvPr/>
        </p:nvSpPr>
        <p:spPr>
          <a:xfrm>
            <a:off x="3260880" y="1554120"/>
            <a:ext cx="183960" cy="244440"/>
          </a:xfrm>
          <a:prstGeom prst="wedgeRectCallout">
            <a:avLst>
              <a:gd name="adj1" fmla="val -43518"/>
              <a:gd name="adj2" fmla="val 70000"/>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436" name=""/>
          <p:cNvSpPr/>
          <p:nvPr/>
        </p:nvSpPr>
        <p:spPr>
          <a:xfrm>
            <a:off x="1576080" y="6309360"/>
            <a:ext cx="1800360" cy="368640"/>
          </a:xfrm>
          <a:prstGeom prst="wedgeRectCallout">
            <a:avLst>
              <a:gd name="adj1" fmla="val -73768"/>
              <a:gd name="adj2" fmla="val -152337"/>
            </a:avLst>
          </a:prstGeom>
          <a:solidFill>
            <a:srgbClr val="ffff00"/>
          </a:solidFill>
          <a:ln w="9360">
            <a:solidFill>
              <a:srgbClr val="000000"/>
            </a:solidFill>
            <a:miter/>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State Regulation</a:t>
            </a:r>
            <a:endParaRPr b="0" lang="en-US" sz="1800" strike="noStrike" u="none">
              <a:solidFill>
                <a:srgbClr val="000000"/>
              </a:solidFill>
              <a:effectLst/>
              <a:uFillTx/>
              <a:latin typeface="Times New Roman"/>
            </a:endParaRPr>
          </a:p>
        </p:txBody>
      </p:sp>
      <p:sp>
        <p:nvSpPr>
          <p:cNvPr id="437" name=""/>
          <p:cNvSpPr/>
          <p:nvPr/>
        </p:nvSpPr>
        <p:spPr>
          <a:xfrm rot="21567000">
            <a:off x="2184480" y="5040360"/>
            <a:ext cx="1851120" cy="609480"/>
          </a:xfrm>
          <a:prstGeom prst="rightArrow">
            <a:avLst>
              <a:gd name="adj1" fmla="val 50000"/>
              <a:gd name="adj2" fmla="val 75930"/>
            </a:avLst>
          </a:prstGeom>
          <a:solidFill>
            <a:srgbClr val="0000ff"/>
          </a:solidFill>
          <a:ln w="5724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8f8f8"/>
                </a:solidFill>
                <a:effectLst/>
                <a:uFillTx/>
                <a:latin typeface="Times New Roman"/>
              </a:rPr>
              <a:t>Distribution</a:t>
            </a:r>
            <a:endParaRPr b="0" lang="en-US" sz="1600" strike="noStrike" u="none">
              <a:solidFill>
                <a:srgbClr val="000000"/>
              </a:solidFill>
              <a:effectLst/>
              <a:uFillTx/>
              <a:latin typeface="Times New Roman"/>
            </a:endParaRPr>
          </a:p>
        </p:txBody>
      </p:sp>
      <p:sp>
        <p:nvSpPr>
          <p:cNvPr id="438" name=""/>
          <p:cNvSpPr/>
          <p:nvPr/>
        </p:nvSpPr>
        <p:spPr>
          <a:xfrm>
            <a:off x="4022640" y="2671920"/>
            <a:ext cx="1600200" cy="685800"/>
          </a:xfrm>
          <a:prstGeom prst="rect">
            <a:avLst/>
          </a:prstGeom>
          <a:solidFill>
            <a:srgbClr val="3366ff"/>
          </a:solidFill>
          <a:ln w="57240">
            <a:solidFill>
              <a:srgbClr val="000000"/>
            </a:solidFill>
            <a:miter/>
          </a:ln>
        </p:spPr>
        <p:style>
          <a:lnRef idx="0"/>
          <a:fillRef idx="0"/>
          <a:effectRef idx="0"/>
          <a:fontRef idx="minor"/>
        </p:style>
        <p:txBody>
          <a:bodyPr lIns="90000" rIns="90000" tIns="46800" bIns="46800" anchor="ctr" anchorCtr="1">
            <a:noAutofit/>
          </a:bodyPr>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8f8f8"/>
                </a:solidFill>
                <a:effectLst/>
                <a:uFillTx/>
                <a:latin typeface="Times New Roman"/>
              </a:rPr>
              <a:t>ECE</a:t>
            </a:r>
            <a:endParaRPr b="0" lang="en-US" sz="1600" strike="noStrike" u="none">
              <a:solidFill>
                <a:srgbClr val="000000"/>
              </a:solidFill>
              <a:effectLst/>
              <a:uFillTx/>
              <a:latin typeface="Times New Roman"/>
            </a:endParaRPr>
          </a:p>
        </p:txBody>
      </p:sp>
      <p:sp>
        <p:nvSpPr>
          <p:cNvPr id="439" name=""/>
          <p:cNvSpPr/>
          <p:nvPr/>
        </p:nvSpPr>
        <p:spPr>
          <a:xfrm>
            <a:off x="187200" y="4964040"/>
            <a:ext cx="3867120" cy="954000"/>
          </a:xfrm>
          <a:prstGeom prst="rect">
            <a:avLst/>
          </a:prstGeom>
          <a:noFill/>
          <a:ln w="38160">
            <a:solidFill>
              <a:srgbClr val="ff0033"/>
            </a:solidFill>
            <a:prstDash val="sysDot"/>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cxnSp>
        <p:nvCxnSpPr>
          <p:cNvPr id="440" name=""/>
          <p:cNvCxnSpPr>
            <a:stCxn id="438" idx="3"/>
            <a:endCxn id="428" idx="1"/>
          </p:cNvCxnSpPr>
          <p:nvPr/>
        </p:nvCxnSpPr>
        <p:spPr>
          <a:xfrm flipV="1">
            <a:off x="5651280" y="2126520"/>
            <a:ext cx="1624680" cy="888120"/>
          </a:xfrm>
          <a:prstGeom prst="bentConnector3">
            <a:avLst>
              <a:gd name="adj1" fmla="val 49933"/>
            </a:avLst>
          </a:prstGeom>
          <a:ln w="57240">
            <a:solidFill>
              <a:srgbClr val="0000ff"/>
            </a:solidFill>
            <a:miter/>
            <a:tailEnd len="med" type="triangle" w="med"/>
          </a:ln>
        </p:spPr>
      </p:cxnSp>
      <p:cxnSp>
        <p:nvCxnSpPr>
          <p:cNvPr id="441" name=""/>
          <p:cNvCxnSpPr>
            <a:stCxn id="438" idx="3"/>
            <a:endCxn id="429" idx="1"/>
          </p:cNvCxnSpPr>
          <p:nvPr/>
        </p:nvCxnSpPr>
        <p:spPr>
          <a:xfrm>
            <a:off x="5651280" y="3014280"/>
            <a:ext cx="1624680" cy="1080"/>
          </a:xfrm>
          <a:prstGeom prst="bentConnector2">
            <a:avLst/>
          </a:prstGeom>
          <a:ln w="57240">
            <a:solidFill>
              <a:srgbClr val="0000ff"/>
            </a:solidFill>
            <a:miter/>
            <a:tailEnd len="med" type="triangle" w="med"/>
          </a:ln>
        </p:spPr>
      </p:cxnSp>
      <p:cxnSp>
        <p:nvCxnSpPr>
          <p:cNvPr id="442" name=""/>
          <p:cNvCxnSpPr>
            <a:stCxn id="438" idx="3"/>
            <a:endCxn id="430" idx="1"/>
          </p:cNvCxnSpPr>
          <p:nvPr/>
        </p:nvCxnSpPr>
        <p:spPr>
          <a:xfrm>
            <a:off x="5651280" y="3014640"/>
            <a:ext cx="1624680" cy="891360"/>
          </a:xfrm>
          <a:prstGeom prst="bentConnector3">
            <a:avLst>
              <a:gd name="adj1" fmla="val 49933"/>
            </a:avLst>
          </a:prstGeom>
          <a:ln w="57240">
            <a:solidFill>
              <a:srgbClr val="0000ff"/>
            </a:solidFill>
            <a:miter/>
            <a:tailEnd len="med" type="triangle" w="med"/>
          </a:ln>
        </p:spPr>
      </p:cxnSp>
      <p:sp>
        <p:nvSpPr>
          <p:cNvPr id="443" name=""/>
          <p:cNvSpPr/>
          <p:nvPr/>
        </p:nvSpPr>
        <p:spPr>
          <a:xfrm>
            <a:off x="4646520" y="3551400"/>
            <a:ext cx="360360" cy="634680"/>
          </a:xfrm>
          <a:prstGeom prst="upArrow">
            <a:avLst>
              <a:gd name="adj1" fmla="val 50000"/>
              <a:gd name="adj2" fmla="val 44031"/>
            </a:avLst>
          </a:prstGeom>
          <a:solidFill>
            <a:srgbClr val="0000ff"/>
          </a:solidFill>
          <a:ln w="572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44" name=""/>
          <p:cNvSpPr/>
          <p:nvPr/>
        </p:nvSpPr>
        <p:spPr>
          <a:xfrm>
            <a:off x="3838680" y="1486080"/>
            <a:ext cx="5021280" cy="4733640"/>
          </a:xfrm>
          <a:custGeom>
            <a:avLst/>
            <a:gdLst/>
            <a:ahLst/>
            <a:rect l="l" t="t" r="r" b="b"/>
            <a:pathLst>
              <a:path w="3163" h="2982">
                <a:moveTo>
                  <a:pt x="3163" y="0"/>
                </a:moveTo>
                <a:lnTo>
                  <a:pt x="3163" y="1882"/>
                </a:lnTo>
                <a:lnTo>
                  <a:pt x="1018" y="1882"/>
                </a:lnTo>
                <a:lnTo>
                  <a:pt x="1018" y="2982"/>
                </a:lnTo>
                <a:lnTo>
                  <a:pt x="309" y="2982"/>
                </a:lnTo>
                <a:lnTo>
                  <a:pt x="309" y="1619"/>
                </a:lnTo>
                <a:lnTo>
                  <a:pt x="0" y="1619"/>
                </a:lnTo>
                <a:lnTo>
                  <a:pt x="0" y="55"/>
                </a:lnTo>
                <a:lnTo>
                  <a:pt x="3163" y="55"/>
                </a:lnTo>
              </a:path>
            </a:pathLst>
          </a:custGeom>
          <a:noFill/>
          <a:ln w="38160">
            <a:solidFill>
              <a:srgbClr val="ff0033"/>
            </a:solidFill>
            <a:prstDash val="sysDot"/>
            <a:round/>
          </a:ln>
        </p:spPr>
        <p:style>
          <a:lnRef idx="0"/>
          <a:fillRef idx="0"/>
          <a:effectRef idx="0"/>
          <a:fontRef idx="minor"/>
        </p:style>
        <p:txBody>
          <a:bodyPr wrap="none" anchor="ctr">
            <a:spAutoFit/>
          </a:bodyPr>
          <a:p>
            <a:endParaRPr b="0" lang="en-US" sz="2400" strike="noStrike" u="none">
              <a:solidFill>
                <a:srgbClr val="000000"/>
              </a:solidFill>
              <a:effectLst/>
              <a:uFillTx/>
              <a:latin typeface="Times New Roman"/>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5"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Market Regulation</a:t>
            </a:r>
            <a:endParaRPr b="1" lang="en-US" sz="3600" strike="noStrike" u="none">
              <a:solidFill>
                <a:srgbClr val="000099"/>
              </a:solidFill>
              <a:effectLst/>
              <a:uFillTx/>
              <a:latin typeface="Tahoma"/>
            </a:endParaRPr>
          </a:p>
        </p:txBody>
      </p:sp>
      <p:sp>
        <p:nvSpPr>
          <p:cNvPr id="446" name="PlaceHolder 2"/>
          <p:cNvSpPr>
            <a:spLocks noGrp="1"/>
          </p:cNvSpPr>
          <p:nvPr>
            <p:ph/>
          </p:nvPr>
        </p:nvSpPr>
        <p:spPr>
          <a:xfrm>
            <a:off x="685440" y="1142640"/>
            <a:ext cx="8001000" cy="5257800"/>
          </a:xfrm>
          <a:prstGeom prst="rect">
            <a:avLst/>
          </a:prstGeom>
          <a:noFill/>
          <a:ln w="0">
            <a:noFill/>
          </a:ln>
        </p:spPr>
        <p:txBody>
          <a:bodyPr lIns="90000" rIns="90000" tIns="46800" bIns="46800" anchor="t">
            <a:normAutofit/>
          </a:bodyPr>
          <a:p>
            <a:pPr marL="343080" indent="-343080">
              <a:lnSpc>
                <a:spcPct val="90000"/>
              </a:lnSpc>
              <a:spcBef>
                <a:spcPts val="55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Major outlines of Definitive Market Rules</a:t>
            </a:r>
            <a:r>
              <a:rPr b="0" lang="en-US" sz="2200" strike="noStrike" u="none">
                <a:solidFill>
                  <a:srgbClr val="000000"/>
                </a:solidFill>
                <a:effectLst/>
                <a:uFillTx/>
                <a:latin typeface="Arial"/>
              </a:rPr>
              <a:t>:</a:t>
            </a:r>
            <a:endParaRPr b="0" lang="en-US" sz="2200" strike="noStrike" u="none">
              <a:solidFill>
                <a:srgbClr val="000000"/>
              </a:solidFill>
              <a:effectLst/>
              <a:uFillTx/>
              <a:latin typeface="Arial"/>
            </a:endParaRPr>
          </a:p>
          <a:p>
            <a:pPr lvl="1" marL="743040" indent="-285840">
              <a:lnSpc>
                <a:spcPct val="90000"/>
              </a:lnSpc>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Spot price will be calculated by MAE and ONS. Generators, marketers and LDCs will be able to settle their positions against this price.</a:t>
            </a:r>
            <a:endParaRPr b="0" lang="en-US" sz="2000" strike="noStrike" u="none">
              <a:solidFill>
                <a:srgbClr val="000000"/>
              </a:solidFill>
              <a:effectLst/>
              <a:uFillTx/>
              <a:latin typeface="Arial"/>
            </a:endParaRPr>
          </a:p>
          <a:p>
            <a:pPr lvl="1" marL="743040" indent="-285840">
              <a:lnSpc>
                <a:spcPct val="90000"/>
              </a:lnSpc>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Demand side management: Ability of the customers to re-sell unused energy (generated by voluntary load reduction) through the market.</a:t>
            </a:r>
            <a:endParaRPr b="0" lang="en-US" sz="2000" strike="noStrike" u="none">
              <a:solidFill>
                <a:srgbClr val="000000"/>
              </a:solidFill>
              <a:effectLst/>
              <a:uFillTx/>
              <a:latin typeface="Arial"/>
            </a:endParaRPr>
          </a:p>
          <a:p>
            <a:pPr lvl="1" marL="743040" indent="-285840">
              <a:lnSpc>
                <a:spcPct val="90000"/>
              </a:lnSpc>
              <a:spcBef>
                <a:spcPts val="49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Capacity payment: In addition to marginal cost of power and embedded into the spot price, a capacity payment should be paid to all available, uncontracted capacity. However this point is one of few measures that are not approved yet by ANEEL. Therefore its implementation is likely to be postponed until 2002.</a:t>
            </a:r>
            <a:endParaRPr b="0" lang="en-US" sz="2000" strike="noStrike" u="none">
              <a:solidFill>
                <a:srgbClr val="000000"/>
              </a:solidFill>
              <a:effectLst/>
              <a:uFillTx/>
              <a:latin typeface="Arial"/>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7"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Implementation of the MAE</a:t>
            </a:r>
            <a:endParaRPr b="1" lang="en-US" sz="3600" strike="noStrike" u="none">
              <a:solidFill>
                <a:srgbClr val="000099"/>
              </a:solidFill>
              <a:effectLst/>
              <a:uFillTx/>
              <a:latin typeface="Tahoma"/>
            </a:endParaRPr>
          </a:p>
        </p:txBody>
      </p:sp>
      <p:sp>
        <p:nvSpPr>
          <p:cNvPr id="448" name=""/>
          <p:cNvSpPr/>
          <p:nvPr/>
        </p:nvSpPr>
        <p:spPr>
          <a:xfrm>
            <a:off x="406440" y="1155600"/>
            <a:ext cx="8236080" cy="4554720"/>
          </a:xfrm>
          <a:prstGeom prst="rect">
            <a:avLst/>
          </a:prstGeom>
          <a:noFill/>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9" name=""/>
          <p:cNvSpPr/>
          <p:nvPr/>
        </p:nvSpPr>
        <p:spPr>
          <a:xfrm>
            <a:off x="2523960" y="1155600"/>
            <a:ext cx="16200" cy="452916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0" name=""/>
          <p:cNvSpPr/>
          <p:nvPr/>
        </p:nvSpPr>
        <p:spPr>
          <a:xfrm>
            <a:off x="3589200" y="1155600"/>
            <a:ext cx="1800" cy="455616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1" name=""/>
          <p:cNvSpPr/>
          <p:nvPr/>
        </p:nvSpPr>
        <p:spPr>
          <a:xfrm>
            <a:off x="4818240" y="1155600"/>
            <a:ext cx="1440" cy="455616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2" name=""/>
          <p:cNvSpPr/>
          <p:nvPr/>
        </p:nvSpPr>
        <p:spPr>
          <a:xfrm>
            <a:off x="6045120" y="1155600"/>
            <a:ext cx="1800" cy="455616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3" name=""/>
          <p:cNvSpPr/>
          <p:nvPr/>
        </p:nvSpPr>
        <p:spPr>
          <a:xfrm>
            <a:off x="7402680" y="1155600"/>
            <a:ext cx="1440" cy="4556160"/>
          </a:xfrm>
          <a:prstGeom prst="line">
            <a:avLst/>
          </a:prstGeom>
          <a:ln w="284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4" name=""/>
          <p:cNvSpPr/>
          <p:nvPr/>
        </p:nvSpPr>
        <p:spPr>
          <a:xfrm>
            <a:off x="708120" y="1778040"/>
            <a:ext cx="150804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Initial Plan Endorsed</a:t>
            </a:r>
            <a:endParaRPr b="0" lang="en-US" sz="1200" strike="noStrike" u="none">
              <a:solidFill>
                <a:srgbClr val="000000"/>
              </a:solidFill>
              <a:effectLst/>
              <a:uFillTx/>
              <a:latin typeface="Times New Roman"/>
            </a:endParaRPr>
          </a:p>
        </p:txBody>
      </p:sp>
      <p:sp>
        <p:nvSpPr>
          <p:cNvPr id="455" name=""/>
          <p:cNvSpPr/>
          <p:nvPr/>
        </p:nvSpPr>
        <p:spPr>
          <a:xfrm>
            <a:off x="1135080" y="1957320"/>
            <a:ext cx="65268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by COEX</a:t>
            </a:r>
            <a:endParaRPr b="0" lang="en-US" sz="1200" strike="noStrike" u="none">
              <a:solidFill>
                <a:srgbClr val="000000"/>
              </a:solidFill>
              <a:effectLst/>
              <a:uFillTx/>
              <a:latin typeface="Times New Roman"/>
            </a:endParaRPr>
          </a:p>
        </p:txBody>
      </p:sp>
      <p:sp>
        <p:nvSpPr>
          <p:cNvPr id="456" name=""/>
          <p:cNvSpPr/>
          <p:nvPr/>
        </p:nvSpPr>
        <p:spPr>
          <a:xfrm>
            <a:off x="965520" y="2136600"/>
            <a:ext cx="1033920" cy="1530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000" strike="noStrike" u="none">
                <a:solidFill>
                  <a:srgbClr val="000000"/>
                </a:solidFill>
                <a:effectLst/>
                <a:uFillTx/>
                <a:latin typeface="Tahoma"/>
              </a:rPr>
              <a:t>(As proposed by </a:t>
            </a:r>
            <a:endParaRPr b="0" lang="en-US" sz="1000" strike="noStrike" u="none">
              <a:solidFill>
                <a:srgbClr val="000000"/>
              </a:solidFill>
              <a:effectLst/>
              <a:uFillTx/>
              <a:latin typeface="Times New Roman"/>
            </a:endParaRPr>
          </a:p>
        </p:txBody>
      </p:sp>
      <p:sp>
        <p:nvSpPr>
          <p:cNvPr id="457" name=""/>
          <p:cNvSpPr/>
          <p:nvPr/>
        </p:nvSpPr>
        <p:spPr>
          <a:xfrm>
            <a:off x="872640" y="2316240"/>
            <a:ext cx="1181520" cy="1530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000" strike="noStrike" u="none">
                <a:solidFill>
                  <a:srgbClr val="000000"/>
                </a:solidFill>
                <a:effectLst/>
                <a:uFillTx/>
                <a:latin typeface="Tahoma"/>
              </a:rPr>
              <a:t>Coopers &amp;Lybrand)</a:t>
            </a:r>
            <a:endParaRPr b="0" lang="en-US" sz="1000" strike="noStrike" u="none">
              <a:solidFill>
                <a:srgbClr val="000000"/>
              </a:solidFill>
              <a:effectLst/>
              <a:uFillTx/>
              <a:latin typeface="Times New Roman"/>
            </a:endParaRPr>
          </a:p>
        </p:txBody>
      </p:sp>
      <p:sp>
        <p:nvSpPr>
          <p:cNvPr id="458" name=""/>
          <p:cNvSpPr/>
          <p:nvPr/>
        </p:nvSpPr>
        <p:spPr>
          <a:xfrm>
            <a:off x="974880" y="2805120"/>
            <a:ext cx="96624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Revised MAE</a:t>
            </a:r>
            <a:endParaRPr b="0" lang="en-US" sz="1200" strike="noStrike" u="none">
              <a:solidFill>
                <a:srgbClr val="000000"/>
              </a:solidFill>
              <a:effectLst/>
              <a:uFillTx/>
              <a:latin typeface="Times New Roman"/>
            </a:endParaRPr>
          </a:p>
        </p:txBody>
      </p:sp>
      <p:sp>
        <p:nvSpPr>
          <p:cNvPr id="459" name=""/>
          <p:cNvSpPr/>
          <p:nvPr/>
        </p:nvSpPr>
        <p:spPr>
          <a:xfrm>
            <a:off x="901080" y="2984400"/>
            <a:ext cx="111852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Budget Figures</a:t>
            </a:r>
            <a:endParaRPr b="0" lang="en-US" sz="1200" strike="noStrike" u="none">
              <a:solidFill>
                <a:srgbClr val="000000"/>
              </a:solidFill>
              <a:effectLst/>
              <a:uFillTx/>
              <a:latin typeface="Times New Roman"/>
            </a:endParaRPr>
          </a:p>
        </p:txBody>
      </p:sp>
      <p:sp>
        <p:nvSpPr>
          <p:cNvPr id="460" name=""/>
          <p:cNvSpPr/>
          <p:nvPr/>
        </p:nvSpPr>
        <p:spPr>
          <a:xfrm>
            <a:off x="1221840" y="3164040"/>
            <a:ext cx="478800" cy="1530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ahoma"/>
              </a:rPr>
              <a:t>(Feb 99)</a:t>
            </a:r>
            <a:endParaRPr b="0" lang="en-US" sz="1000" strike="noStrike" u="none">
              <a:solidFill>
                <a:srgbClr val="000000"/>
              </a:solidFill>
              <a:effectLst/>
              <a:uFillTx/>
              <a:latin typeface="Times New Roman"/>
            </a:endParaRPr>
          </a:p>
        </p:txBody>
      </p:sp>
      <p:sp>
        <p:nvSpPr>
          <p:cNvPr id="461" name=""/>
          <p:cNvSpPr/>
          <p:nvPr/>
        </p:nvSpPr>
        <p:spPr>
          <a:xfrm>
            <a:off x="604440" y="3530520"/>
            <a:ext cx="176148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MAE Absortion of GCOI </a:t>
            </a:r>
            <a:endParaRPr b="0" lang="en-US" sz="1200" strike="noStrike" u="none">
              <a:solidFill>
                <a:srgbClr val="000000"/>
              </a:solidFill>
              <a:effectLst/>
              <a:uFillTx/>
              <a:latin typeface="Times New Roman"/>
            </a:endParaRPr>
          </a:p>
        </p:txBody>
      </p:sp>
      <p:sp>
        <p:nvSpPr>
          <p:cNvPr id="462" name=""/>
          <p:cNvSpPr/>
          <p:nvPr/>
        </p:nvSpPr>
        <p:spPr>
          <a:xfrm>
            <a:off x="670680" y="3710160"/>
            <a:ext cx="158436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 Responsability Rules</a:t>
            </a:r>
            <a:endParaRPr b="0" lang="en-US" sz="1200" strike="noStrike" u="none">
              <a:solidFill>
                <a:srgbClr val="000000"/>
              </a:solidFill>
              <a:effectLst/>
              <a:uFillTx/>
              <a:latin typeface="Times New Roman"/>
            </a:endParaRPr>
          </a:p>
        </p:txBody>
      </p:sp>
      <p:sp>
        <p:nvSpPr>
          <p:cNvPr id="463" name=""/>
          <p:cNvSpPr/>
          <p:nvPr/>
        </p:nvSpPr>
        <p:spPr>
          <a:xfrm>
            <a:off x="881640" y="3889440"/>
            <a:ext cx="1160640" cy="1530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000" strike="noStrike" u="none">
                <a:solidFill>
                  <a:srgbClr val="000000"/>
                </a:solidFill>
                <a:effectLst/>
                <a:uFillTx/>
                <a:latin typeface="Tahoma"/>
              </a:rPr>
              <a:t>(Repeal of MP1819)</a:t>
            </a:r>
            <a:endParaRPr b="0" lang="en-US" sz="1000" strike="noStrike" u="none">
              <a:solidFill>
                <a:srgbClr val="000000"/>
              </a:solidFill>
              <a:effectLst/>
              <a:uFillTx/>
              <a:latin typeface="Times New Roman"/>
            </a:endParaRPr>
          </a:p>
        </p:txBody>
      </p:sp>
      <p:sp>
        <p:nvSpPr>
          <p:cNvPr id="464" name=""/>
          <p:cNvSpPr/>
          <p:nvPr/>
        </p:nvSpPr>
        <p:spPr>
          <a:xfrm>
            <a:off x="581400" y="4413240"/>
            <a:ext cx="179640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Extra Delays in Agreeing</a:t>
            </a:r>
            <a:endParaRPr b="0" lang="en-US" sz="1200" strike="noStrike" u="none">
              <a:solidFill>
                <a:srgbClr val="000000"/>
              </a:solidFill>
              <a:effectLst/>
              <a:uFillTx/>
              <a:latin typeface="Times New Roman"/>
            </a:endParaRPr>
          </a:p>
        </p:txBody>
      </p:sp>
      <p:sp>
        <p:nvSpPr>
          <p:cNvPr id="465" name=""/>
          <p:cNvSpPr/>
          <p:nvPr/>
        </p:nvSpPr>
        <p:spPr>
          <a:xfrm>
            <a:off x="540360" y="4592520"/>
            <a:ext cx="188100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w/ Definitive Market Rules</a:t>
            </a:r>
            <a:endParaRPr b="0" lang="en-US" sz="1200" strike="noStrike" u="none">
              <a:solidFill>
                <a:srgbClr val="000000"/>
              </a:solidFill>
              <a:effectLst/>
              <a:uFillTx/>
              <a:latin typeface="Times New Roman"/>
            </a:endParaRPr>
          </a:p>
        </p:txBody>
      </p:sp>
      <p:sp>
        <p:nvSpPr>
          <p:cNvPr id="466" name=""/>
          <p:cNvSpPr/>
          <p:nvPr/>
        </p:nvSpPr>
        <p:spPr>
          <a:xfrm>
            <a:off x="611280" y="5129280"/>
            <a:ext cx="166932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Most Recent Estimates</a:t>
            </a:r>
            <a:endParaRPr b="0" lang="en-US" sz="1200" strike="noStrike" u="none">
              <a:solidFill>
                <a:srgbClr val="000000"/>
              </a:solidFill>
              <a:effectLst/>
              <a:uFillTx/>
              <a:latin typeface="Times New Roman"/>
            </a:endParaRPr>
          </a:p>
        </p:txBody>
      </p:sp>
      <p:sp>
        <p:nvSpPr>
          <p:cNvPr id="467" name=""/>
          <p:cNvSpPr/>
          <p:nvPr/>
        </p:nvSpPr>
        <p:spPr>
          <a:xfrm>
            <a:off x="1190520" y="2492280"/>
            <a:ext cx="42840" cy="1530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ahoma"/>
              </a:rPr>
              <a:t>(</a:t>
            </a:r>
            <a:endParaRPr b="0" lang="en-US" sz="1000" strike="noStrike" u="none">
              <a:solidFill>
                <a:srgbClr val="000000"/>
              </a:solidFill>
              <a:effectLst/>
              <a:uFillTx/>
              <a:latin typeface="Times New Roman"/>
            </a:endParaRPr>
          </a:p>
        </p:txBody>
      </p:sp>
      <p:sp>
        <p:nvSpPr>
          <p:cNvPr id="468" name=""/>
          <p:cNvSpPr/>
          <p:nvPr/>
        </p:nvSpPr>
        <p:spPr>
          <a:xfrm>
            <a:off x="1226880" y="4068720"/>
            <a:ext cx="457560" cy="1530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ahoma"/>
              </a:rPr>
              <a:t>(Apr 99)</a:t>
            </a:r>
            <a:endParaRPr b="0" lang="en-US" sz="1000" strike="noStrike" u="none">
              <a:solidFill>
                <a:srgbClr val="000000"/>
              </a:solidFill>
              <a:effectLst/>
              <a:uFillTx/>
              <a:latin typeface="Times New Roman"/>
            </a:endParaRPr>
          </a:p>
        </p:txBody>
      </p:sp>
      <p:sp>
        <p:nvSpPr>
          <p:cNvPr id="469" name=""/>
          <p:cNvSpPr/>
          <p:nvPr/>
        </p:nvSpPr>
        <p:spPr>
          <a:xfrm>
            <a:off x="1261080" y="4770360"/>
            <a:ext cx="422640" cy="1530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ahoma"/>
              </a:rPr>
              <a:t>(Jul 99)</a:t>
            </a:r>
            <a:endParaRPr b="0" lang="en-US" sz="1000" strike="noStrike" u="none">
              <a:solidFill>
                <a:srgbClr val="000000"/>
              </a:solidFill>
              <a:effectLst/>
              <a:uFillTx/>
              <a:latin typeface="Times New Roman"/>
            </a:endParaRPr>
          </a:p>
        </p:txBody>
      </p:sp>
      <p:sp>
        <p:nvSpPr>
          <p:cNvPr id="470" name=""/>
          <p:cNvSpPr/>
          <p:nvPr/>
        </p:nvSpPr>
        <p:spPr>
          <a:xfrm>
            <a:off x="1195560" y="5308560"/>
            <a:ext cx="486000" cy="1530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ahoma"/>
              </a:rPr>
              <a:t>(Sep 99)</a:t>
            </a:r>
            <a:endParaRPr b="0" lang="en-US" sz="1000" strike="noStrike" u="none">
              <a:solidFill>
                <a:srgbClr val="000000"/>
              </a:solidFill>
              <a:effectLst/>
              <a:uFillTx/>
              <a:latin typeface="Times New Roman"/>
            </a:endParaRPr>
          </a:p>
        </p:txBody>
      </p:sp>
      <p:sp>
        <p:nvSpPr>
          <p:cNvPr id="471" name=""/>
          <p:cNvSpPr/>
          <p:nvPr/>
        </p:nvSpPr>
        <p:spPr>
          <a:xfrm>
            <a:off x="1274760" y="2492280"/>
            <a:ext cx="422640" cy="15300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ahoma"/>
              </a:rPr>
              <a:t>Jan 99)</a:t>
            </a:r>
            <a:endParaRPr b="0" lang="en-US" sz="1000" strike="noStrike" u="none">
              <a:solidFill>
                <a:srgbClr val="000000"/>
              </a:solidFill>
              <a:effectLst/>
              <a:uFillTx/>
              <a:latin typeface="Times New Roman"/>
            </a:endParaRPr>
          </a:p>
        </p:txBody>
      </p:sp>
      <p:sp>
        <p:nvSpPr>
          <p:cNvPr id="472" name=""/>
          <p:cNvSpPr/>
          <p:nvPr/>
        </p:nvSpPr>
        <p:spPr>
          <a:xfrm>
            <a:off x="412920" y="1536840"/>
            <a:ext cx="8229600" cy="1440"/>
          </a:xfrm>
          <a:prstGeom prst="line">
            <a:avLst/>
          </a:prstGeom>
          <a:ln w="2844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73" name=""/>
          <p:cNvSpPr/>
          <p:nvPr/>
        </p:nvSpPr>
        <p:spPr>
          <a:xfrm>
            <a:off x="2861640" y="1251000"/>
            <a:ext cx="451800" cy="24408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600" strike="noStrike" u="none">
                <a:solidFill>
                  <a:srgbClr val="000000"/>
                </a:solidFill>
                <a:effectLst/>
                <a:uFillTx/>
                <a:latin typeface="Tahoma"/>
              </a:rPr>
              <a:t>1998</a:t>
            </a:r>
            <a:endParaRPr b="0" lang="en-US" sz="1600" strike="noStrike" u="none">
              <a:solidFill>
                <a:srgbClr val="000000"/>
              </a:solidFill>
              <a:effectLst/>
              <a:uFillTx/>
              <a:latin typeface="Times New Roman"/>
            </a:endParaRPr>
          </a:p>
        </p:txBody>
      </p:sp>
      <p:sp>
        <p:nvSpPr>
          <p:cNvPr id="474" name=""/>
          <p:cNvSpPr/>
          <p:nvPr/>
        </p:nvSpPr>
        <p:spPr>
          <a:xfrm>
            <a:off x="4023720" y="1251000"/>
            <a:ext cx="451800" cy="24408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600" strike="noStrike" u="none">
                <a:solidFill>
                  <a:srgbClr val="000000"/>
                </a:solidFill>
                <a:effectLst/>
                <a:uFillTx/>
                <a:latin typeface="Tahoma"/>
              </a:rPr>
              <a:t>1999</a:t>
            </a:r>
            <a:endParaRPr b="0" lang="en-US" sz="1600" strike="noStrike" u="none">
              <a:solidFill>
                <a:srgbClr val="000000"/>
              </a:solidFill>
              <a:effectLst/>
              <a:uFillTx/>
              <a:latin typeface="Times New Roman"/>
            </a:endParaRPr>
          </a:p>
        </p:txBody>
      </p:sp>
      <p:sp>
        <p:nvSpPr>
          <p:cNvPr id="475" name=""/>
          <p:cNvSpPr/>
          <p:nvPr/>
        </p:nvSpPr>
        <p:spPr>
          <a:xfrm>
            <a:off x="5187240" y="1251000"/>
            <a:ext cx="451800" cy="24408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600" strike="noStrike" u="none">
                <a:solidFill>
                  <a:srgbClr val="000000"/>
                </a:solidFill>
                <a:effectLst/>
                <a:uFillTx/>
                <a:latin typeface="Tahoma"/>
              </a:rPr>
              <a:t>2000</a:t>
            </a:r>
            <a:endParaRPr b="0" lang="en-US" sz="1600" strike="noStrike" u="none">
              <a:solidFill>
                <a:srgbClr val="000000"/>
              </a:solidFill>
              <a:effectLst/>
              <a:uFillTx/>
              <a:latin typeface="Times New Roman"/>
            </a:endParaRPr>
          </a:p>
        </p:txBody>
      </p:sp>
      <p:sp>
        <p:nvSpPr>
          <p:cNvPr id="476" name=""/>
          <p:cNvSpPr/>
          <p:nvPr/>
        </p:nvSpPr>
        <p:spPr>
          <a:xfrm>
            <a:off x="5040720" y="1963800"/>
            <a:ext cx="53424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200" strike="noStrike" u="none">
                <a:solidFill>
                  <a:srgbClr val="000000"/>
                </a:solidFill>
                <a:effectLst/>
                <a:uFillTx/>
                <a:latin typeface="Tahoma"/>
              </a:rPr>
              <a:t>ASMAE</a:t>
            </a:r>
            <a:endParaRPr b="0" lang="en-US" sz="1200" strike="noStrike" u="none">
              <a:solidFill>
                <a:srgbClr val="000000"/>
              </a:solidFill>
              <a:effectLst/>
              <a:uFillTx/>
              <a:latin typeface="Times New Roman"/>
            </a:endParaRPr>
          </a:p>
        </p:txBody>
      </p:sp>
      <p:sp>
        <p:nvSpPr>
          <p:cNvPr id="477" name=""/>
          <p:cNvSpPr/>
          <p:nvPr/>
        </p:nvSpPr>
        <p:spPr>
          <a:xfrm>
            <a:off x="5050080" y="2143080"/>
            <a:ext cx="89856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200" strike="noStrike" u="none">
                <a:solidFill>
                  <a:srgbClr val="000000"/>
                </a:solidFill>
                <a:effectLst/>
                <a:uFillTx/>
                <a:latin typeface="Tahoma"/>
              </a:rPr>
              <a:t>Market Rules</a:t>
            </a:r>
            <a:endParaRPr b="0" lang="en-US" sz="1200" strike="noStrike" u="none">
              <a:solidFill>
                <a:srgbClr val="000000"/>
              </a:solidFill>
              <a:effectLst/>
              <a:uFillTx/>
              <a:latin typeface="Times New Roman"/>
            </a:endParaRPr>
          </a:p>
        </p:txBody>
      </p:sp>
      <p:sp>
        <p:nvSpPr>
          <p:cNvPr id="478" name=""/>
          <p:cNvSpPr/>
          <p:nvPr/>
        </p:nvSpPr>
        <p:spPr>
          <a:xfrm>
            <a:off x="5040720" y="2320920"/>
            <a:ext cx="228348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200" strike="noStrike" u="none">
                <a:solidFill>
                  <a:srgbClr val="000000"/>
                </a:solidFill>
                <a:effectLst/>
                <a:uFillTx/>
                <a:latin typeface="Tahoma"/>
              </a:rPr>
              <a:t>Accounting + Settlement Systems</a:t>
            </a:r>
            <a:endParaRPr b="0" lang="en-US" sz="1200" strike="noStrike" u="none">
              <a:solidFill>
                <a:srgbClr val="000000"/>
              </a:solidFill>
              <a:effectLst/>
              <a:uFillTx/>
              <a:latin typeface="Times New Roman"/>
            </a:endParaRPr>
          </a:p>
        </p:txBody>
      </p:sp>
      <p:sp>
        <p:nvSpPr>
          <p:cNvPr id="479" name=""/>
          <p:cNvSpPr/>
          <p:nvPr/>
        </p:nvSpPr>
        <p:spPr>
          <a:xfrm>
            <a:off x="5074560" y="2500200"/>
            <a:ext cx="110160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200" strike="noStrike" u="none">
                <a:solidFill>
                  <a:srgbClr val="000000"/>
                </a:solidFill>
                <a:effectLst/>
                <a:uFillTx/>
                <a:latin typeface="Tahoma"/>
              </a:rPr>
              <a:t>Interim Metering</a:t>
            </a:r>
            <a:endParaRPr b="0" lang="en-US" sz="1200" strike="noStrike" u="none">
              <a:solidFill>
                <a:srgbClr val="000000"/>
              </a:solidFill>
              <a:effectLst/>
              <a:uFillTx/>
              <a:latin typeface="Times New Roman"/>
            </a:endParaRPr>
          </a:p>
        </p:txBody>
      </p:sp>
      <p:sp>
        <p:nvSpPr>
          <p:cNvPr id="480" name=""/>
          <p:cNvSpPr/>
          <p:nvPr/>
        </p:nvSpPr>
        <p:spPr>
          <a:xfrm>
            <a:off x="6576480" y="1251000"/>
            <a:ext cx="451800" cy="24408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600" strike="noStrike" u="none">
                <a:solidFill>
                  <a:srgbClr val="000000"/>
                </a:solidFill>
                <a:effectLst/>
                <a:uFillTx/>
                <a:latin typeface="Tahoma"/>
              </a:rPr>
              <a:t>2001</a:t>
            </a:r>
            <a:endParaRPr b="0" lang="en-US" sz="1600" strike="noStrike" u="none">
              <a:solidFill>
                <a:srgbClr val="000000"/>
              </a:solidFill>
              <a:effectLst/>
              <a:uFillTx/>
              <a:latin typeface="Times New Roman"/>
            </a:endParaRPr>
          </a:p>
        </p:txBody>
      </p:sp>
      <p:sp>
        <p:nvSpPr>
          <p:cNvPr id="481" name=""/>
          <p:cNvSpPr/>
          <p:nvPr/>
        </p:nvSpPr>
        <p:spPr>
          <a:xfrm>
            <a:off x="7868520" y="1251000"/>
            <a:ext cx="451800" cy="24408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600" strike="noStrike" u="none">
                <a:solidFill>
                  <a:srgbClr val="000000"/>
                </a:solidFill>
                <a:effectLst/>
                <a:uFillTx/>
                <a:latin typeface="Tahoma"/>
              </a:rPr>
              <a:t>2002</a:t>
            </a:r>
            <a:endParaRPr b="0" lang="en-US" sz="1600" strike="noStrike" u="none">
              <a:solidFill>
                <a:srgbClr val="000000"/>
              </a:solidFill>
              <a:effectLst/>
              <a:uFillTx/>
              <a:latin typeface="Times New Roman"/>
            </a:endParaRPr>
          </a:p>
        </p:txBody>
      </p:sp>
      <p:sp>
        <p:nvSpPr>
          <p:cNvPr id="482" name=""/>
          <p:cNvSpPr/>
          <p:nvPr/>
        </p:nvSpPr>
        <p:spPr>
          <a:xfrm>
            <a:off x="2511360" y="2195640"/>
            <a:ext cx="2290680" cy="236520"/>
          </a:xfrm>
          <a:prstGeom prst="rect">
            <a:avLst/>
          </a:prstGeom>
          <a:solidFill>
            <a:srgbClr val="ff99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3" name=""/>
          <p:cNvSpPr/>
          <p:nvPr/>
        </p:nvSpPr>
        <p:spPr>
          <a:xfrm>
            <a:off x="2523960" y="2906640"/>
            <a:ext cx="2878200" cy="236520"/>
          </a:xfrm>
          <a:prstGeom prst="rect">
            <a:avLst/>
          </a:prstGeom>
          <a:solidFill>
            <a:srgbClr val="ff99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4" name=""/>
          <p:cNvSpPr/>
          <p:nvPr/>
        </p:nvSpPr>
        <p:spPr>
          <a:xfrm>
            <a:off x="2523960" y="3646440"/>
            <a:ext cx="3521160" cy="2383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5" name=""/>
          <p:cNvSpPr/>
          <p:nvPr/>
        </p:nvSpPr>
        <p:spPr>
          <a:xfrm>
            <a:off x="2523960" y="3646440"/>
            <a:ext cx="1635120" cy="238320"/>
          </a:xfrm>
          <a:prstGeom prst="rect">
            <a:avLst/>
          </a:prstGeom>
          <a:solidFill>
            <a:srgbClr val="ff99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6" name=""/>
          <p:cNvSpPr/>
          <p:nvPr/>
        </p:nvSpPr>
        <p:spPr>
          <a:xfrm>
            <a:off x="2523960" y="4389480"/>
            <a:ext cx="352116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7" name=""/>
          <p:cNvSpPr/>
          <p:nvPr/>
        </p:nvSpPr>
        <p:spPr>
          <a:xfrm>
            <a:off x="2523960" y="4389480"/>
            <a:ext cx="2291040" cy="236520"/>
          </a:xfrm>
          <a:prstGeom prst="rect">
            <a:avLst/>
          </a:prstGeom>
          <a:solidFill>
            <a:srgbClr val="ff99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8" name=""/>
          <p:cNvSpPr/>
          <p:nvPr/>
        </p:nvSpPr>
        <p:spPr>
          <a:xfrm>
            <a:off x="2523960" y="5132520"/>
            <a:ext cx="487368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9" name=""/>
          <p:cNvSpPr/>
          <p:nvPr/>
        </p:nvSpPr>
        <p:spPr>
          <a:xfrm>
            <a:off x="2523960" y="5132520"/>
            <a:ext cx="2695680" cy="236520"/>
          </a:xfrm>
          <a:prstGeom prst="rect">
            <a:avLst/>
          </a:prstGeom>
          <a:solidFill>
            <a:srgbClr val="ff99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0" name=""/>
          <p:cNvSpPr/>
          <p:nvPr/>
        </p:nvSpPr>
        <p:spPr>
          <a:xfrm>
            <a:off x="7442280" y="5132520"/>
            <a:ext cx="15084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1" name=""/>
          <p:cNvSpPr/>
          <p:nvPr/>
        </p:nvSpPr>
        <p:spPr>
          <a:xfrm>
            <a:off x="7651800" y="5132520"/>
            <a:ext cx="15084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2" name=""/>
          <p:cNvSpPr/>
          <p:nvPr/>
        </p:nvSpPr>
        <p:spPr>
          <a:xfrm>
            <a:off x="7861320" y="5132520"/>
            <a:ext cx="15084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3" name=""/>
          <p:cNvSpPr/>
          <p:nvPr/>
        </p:nvSpPr>
        <p:spPr>
          <a:xfrm>
            <a:off x="8069400" y="5132520"/>
            <a:ext cx="15084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4" name=""/>
          <p:cNvSpPr/>
          <p:nvPr/>
        </p:nvSpPr>
        <p:spPr>
          <a:xfrm>
            <a:off x="8278920" y="5132520"/>
            <a:ext cx="15084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5" name=""/>
          <p:cNvSpPr/>
          <p:nvPr/>
        </p:nvSpPr>
        <p:spPr>
          <a:xfrm>
            <a:off x="8488440" y="5132520"/>
            <a:ext cx="15084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6" name=""/>
          <p:cNvSpPr/>
          <p:nvPr/>
        </p:nvSpPr>
        <p:spPr>
          <a:xfrm>
            <a:off x="6095880" y="4389480"/>
            <a:ext cx="14148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7" name=""/>
          <p:cNvSpPr/>
          <p:nvPr/>
        </p:nvSpPr>
        <p:spPr>
          <a:xfrm>
            <a:off x="6291360" y="4389480"/>
            <a:ext cx="13788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8" name=""/>
          <p:cNvSpPr/>
          <p:nvPr/>
        </p:nvSpPr>
        <p:spPr>
          <a:xfrm>
            <a:off x="6485040" y="4389480"/>
            <a:ext cx="13968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9" name=""/>
          <p:cNvSpPr/>
          <p:nvPr/>
        </p:nvSpPr>
        <p:spPr>
          <a:xfrm>
            <a:off x="6676920" y="4389480"/>
            <a:ext cx="141480" cy="236520"/>
          </a:xfrm>
          <a:prstGeom prst="rect">
            <a:avLst/>
          </a:prstGeom>
          <a:solidFill>
            <a:srgbClr val="ff505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0" name=""/>
          <p:cNvSpPr/>
          <p:nvPr/>
        </p:nvSpPr>
        <p:spPr>
          <a:xfrm>
            <a:off x="4108320" y="3889440"/>
            <a:ext cx="101880" cy="135000"/>
          </a:xfrm>
          <a:custGeom>
            <a:avLst/>
            <a:gdLst/>
            <a:ahLst/>
            <a:rect l="l" t="t" r="r" b="b"/>
            <a:pathLst>
              <a:path w="212" h="283">
                <a:moveTo>
                  <a:pt x="106" y="0"/>
                </a:moveTo>
                <a:lnTo>
                  <a:pt x="212" y="283"/>
                </a:lnTo>
                <a:lnTo>
                  <a:pt x="0" y="283"/>
                </a:lnTo>
                <a:lnTo>
                  <a:pt x="106" y="0"/>
                </a:lnTo>
                <a:close/>
              </a:path>
            </a:pathLst>
          </a:custGeom>
          <a:solidFill>
            <a:srgbClr val="29166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1" name=""/>
          <p:cNvSpPr/>
          <p:nvPr/>
        </p:nvSpPr>
        <p:spPr>
          <a:xfrm>
            <a:off x="4108320" y="3889440"/>
            <a:ext cx="101880" cy="135000"/>
          </a:xfrm>
          <a:custGeom>
            <a:avLst/>
            <a:gdLst/>
            <a:ahLst/>
            <a:rect l="l" t="t" r="r" b="b"/>
            <a:pathLst>
              <a:path w="212" h="283">
                <a:moveTo>
                  <a:pt x="106" y="0"/>
                </a:moveTo>
                <a:lnTo>
                  <a:pt x="212" y="283"/>
                </a:lnTo>
                <a:lnTo>
                  <a:pt x="0" y="283"/>
                </a:lnTo>
                <a:lnTo>
                  <a:pt x="106" y="0"/>
                </a:lnTo>
                <a:close/>
              </a:path>
            </a:pathLst>
          </a:custGeom>
          <a:solidFill>
            <a:srgbClr val="ffff00"/>
          </a:solidFill>
          <a:ln w="1440">
            <a:solidFill>
              <a:srgbClr val="ffff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2" name=""/>
          <p:cNvSpPr/>
          <p:nvPr/>
        </p:nvSpPr>
        <p:spPr>
          <a:xfrm>
            <a:off x="5164200" y="5373720"/>
            <a:ext cx="101520" cy="135000"/>
          </a:xfrm>
          <a:custGeom>
            <a:avLst/>
            <a:gdLst/>
            <a:ahLst/>
            <a:rect l="l" t="t" r="r" b="b"/>
            <a:pathLst>
              <a:path w="211" h="283">
                <a:moveTo>
                  <a:pt x="105" y="0"/>
                </a:moveTo>
                <a:lnTo>
                  <a:pt x="211" y="283"/>
                </a:lnTo>
                <a:lnTo>
                  <a:pt x="0" y="283"/>
                </a:lnTo>
                <a:lnTo>
                  <a:pt x="105" y="0"/>
                </a:lnTo>
                <a:close/>
              </a:path>
            </a:pathLst>
          </a:custGeom>
          <a:solidFill>
            <a:srgbClr val="29166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3" name=""/>
          <p:cNvSpPr/>
          <p:nvPr/>
        </p:nvSpPr>
        <p:spPr>
          <a:xfrm>
            <a:off x="5164200" y="5373720"/>
            <a:ext cx="101520" cy="135000"/>
          </a:xfrm>
          <a:custGeom>
            <a:avLst/>
            <a:gdLst/>
            <a:ahLst/>
            <a:rect l="l" t="t" r="r" b="b"/>
            <a:pathLst>
              <a:path w="211" h="283">
                <a:moveTo>
                  <a:pt x="105" y="0"/>
                </a:moveTo>
                <a:lnTo>
                  <a:pt x="211" y="283"/>
                </a:lnTo>
                <a:lnTo>
                  <a:pt x="0" y="283"/>
                </a:lnTo>
                <a:lnTo>
                  <a:pt x="105" y="0"/>
                </a:lnTo>
                <a:close/>
              </a:path>
            </a:pathLst>
          </a:custGeom>
          <a:solidFill>
            <a:srgbClr val="ffff00"/>
          </a:solidFill>
          <a:ln w="1440">
            <a:solidFill>
              <a:srgbClr val="ffff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4" name=""/>
          <p:cNvSpPr/>
          <p:nvPr/>
        </p:nvSpPr>
        <p:spPr>
          <a:xfrm>
            <a:off x="4765680" y="4611600"/>
            <a:ext cx="101520" cy="135000"/>
          </a:xfrm>
          <a:custGeom>
            <a:avLst/>
            <a:gdLst/>
            <a:ahLst/>
            <a:rect l="l" t="t" r="r" b="b"/>
            <a:pathLst>
              <a:path w="212" h="284">
                <a:moveTo>
                  <a:pt x="106" y="0"/>
                </a:moveTo>
                <a:lnTo>
                  <a:pt x="212" y="284"/>
                </a:lnTo>
                <a:lnTo>
                  <a:pt x="0" y="284"/>
                </a:lnTo>
                <a:lnTo>
                  <a:pt x="106" y="0"/>
                </a:lnTo>
                <a:close/>
              </a:path>
            </a:pathLst>
          </a:custGeom>
          <a:solidFill>
            <a:srgbClr val="29166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5" name=""/>
          <p:cNvSpPr/>
          <p:nvPr/>
        </p:nvSpPr>
        <p:spPr>
          <a:xfrm>
            <a:off x="4765680" y="4611600"/>
            <a:ext cx="101520" cy="135000"/>
          </a:xfrm>
          <a:custGeom>
            <a:avLst/>
            <a:gdLst/>
            <a:ahLst/>
            <a:rect l="l" t="t" r="r" b="b"/>
            <a:pathLst>
              <a:path w="212" h="284">
                <a:moveTo>
                  <a:pt x="106" y="0"/>
                </a:moveTo>
                <a:lnTo>
                  <a:pt x="212" y="284"/>
                </a:lnTo>
                <a:lnTo>
                  <a:pt x="0" y="284"/>
                </a:lnTo>
                <a:lnTo>
                  <a:pt x="106" y="0"/>
                </a:lnTo>
                <a:close/>
              </a:path>
            </a:pathLst>
          </a:custGeom>
          <a:solidFill>
            <a:srgbClr val="ffff00"/>
          </a:solidFill>
          <a:ln w="1440">
            <a:solidFill>
              <a:srgbClr val="ffff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6" name=""/>
          <p:cNvSpPr/>
          <p:nvPr/>
        </p:nvSpPr>
        <p:spPr>
          <a:xfrm>
            <a:off x="4396320" y="3968640"/>
            <a:ext cx="160092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End of Resolution 222</a:t>
            </a:r>
            <a:endParaRPr b="0" lang="en-US" sz="1200" strike="noStrike" u="none">
              <a:solidFill>
                <a:srgbClr val="000000"/>
              </a:solidFill>
              <a:effectLst/>
              <a:uFillTx/>
              <a:latin typeface="Times New Roman"/>
            </a:endParaRPr>
          </a:p>
        </p:txBody>
      </p:sp>
      <p:sp>
        <p:nvSpPr>
          <p:cNvPr id="507" name=""/>
          <p:cNvSpPr/>
          <p:nvPr/>
        </p:nvSpPr>
        <p:spPr>
          <a:xfrm>
            <a:off x="3057840" y="3678120"/>
            <a:ext cx="53424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Phase I</a:t>
            </a:r>
            <a:endParaRPr b="0" lang="en-US" sz="1200" strike="noStrike" u="none">
              <a:solidFill>
                <a:srgbClr val="000000"/>
              </a:solidFill>
              <a:effectLst/>
              <a:uFillTx/>
              <a:latin typeface="Times New Roman"/>
            </a:endParaRPr>
          </a:p>
        </p:txBody>
      </p:sp>
      <p:sp>
        <p:nvSpPr>
          <p:cNvPr id="508" name=""/>
          <p:cNvSpPr/>
          <p:nvPr/>
        </p:nvSpPr>
        <p:spPr>
          <a:xfrm>
            <a:off x="3376800" y="4414680"/>
            <a:ext cx="53424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Phase I</a:t>
            </a:r>
            <a:endParaRPr b="0" lang="en-US" sz="1200" strike="noStrike" u="none">
              <a:solidFill>
                <a:srgbClr val="000000"/>
              </a:solidFill>
              <a:effectLst/>
              <a:uFillTx/>
              <a:latin typeface="Times New Roman"/>
            </a:endParaRPr>
          </a:p>
        </p:txBody>
      </p:sp>
      <p:sp>
        <p:nvSpPr>
          <p:cNvPr id="509" name=""/>
          <p:cNvSpPr/>
          <p:nvPr/>
        </p:nvSpPr>
        <p:spPr>
          <a:xfrm>
            <a:off x="3019320" y="5168880"/>
            <a:ext cx="153828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Phase I.0  + Phase I.1</a:t>
            </a:r>
            <a:endParaRPr b="0" lang="en-US" sz="1200" strike="noStrike" u="none">
              <a:solidFill>
                <a:srgbClr val="000000"/>
              </a:solidFill>
              <a:effectLst/>
              <a:uFillTx/>
              <a:latin typeface="Times New Roman"/>
            </a:endParaRPr>
          </a:p>
        </p:txBody>
      </p:sp>
      <p:sp>
        <p:nvSpPr>
          <p:cNvPr id="510" name=""/>
          <p:cNvSpPr/>
          <p:nvPr/>
        </p:nvSpPr>
        <p:spPr>
          <a:xfrm>
            <a:off x="4711320" y="3678120"/>
            <a:ext cx="57672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Phase II</a:t>
            </a:r>
            <a:endParaRPr b="0" lang="en-US" sz="1200" strike="noStrike" u="none">
              <a:solidFill>
                <a:srgbClr val="000000"/>
              </a:solidFill>
              <a:effectLst/>
              <a:uFillTx/>
              <a:latin typeface="Times New Roman"/>
            </a:endParaRPr>
          </a:p>
        </p:txBody>
      </p:sp>
      <p:sp>
        <p:nvSpPr>
          <p:cNvPr id="511" name=""/>
          <p:cNvSpPr/>
          <p:nvPr/>
        </p:nvSpPr>
        <p:spPr>
          <a:xfrm>
            <a:off x="5189040" y="4422600"/>
            <a:ext cx="57672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Phase II</a:t>
            </a:r>
            <a:endParaRPr b="0" lang="en-US" sz="1200" strike="noStrike" u="none">
              <a:solidFill>
                <a:srgbClr val="000000"/>
              </a:solidFill>
              <a:effectLst/>
              <a:uFillTx/>
              <a:latin typeface="Times New Roman"/>
            </a:endParaRPr>
          </a:p>
        </p:txBody>
      </p:sp>
      <p:sp>
        <p:nvSpPr>
          <p:cNvPr id="512" name=""/>
          <p:cNvSpPr/>
          <p:nvPr/>
        </p:nvSpPr>
        <p:spPr>
          <a:xfrm>
            <a:off x="6163920" y="5168880"/>
            <a:ext cx="57672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Phase II</a:t>
            </a:r>
            <a:endParaRPr b="0" lang="en-US" sz="1200" strike="noStrike" u="none">
              <a:solidFill>
                <a:srgbClr val="000000"/>
              </a:solidFill>
              <a:effectLst/>
              <a:uFillTx/>
              <a:latin typeface="Times New Roman"/>
            </a:endParaRPr>
          </a:p>
        </p:txBody>
      </p:sp>
      <p:sp>
        <p:nvSpPr>
          <p:cNvPr id="513" name=""/>
          <p:cNvSpPr/>
          <p:nvPr/>
        </p:nvSpPr>
        <p:spPr>
          <a:xfrm>
            <a:off x="5067720" y="4748040"/>
            <a:ext cx="160092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End of Resolution 222</a:t>
            </a:r>
            <a:endParaRPr b="0" lang="en-US" sz="1200" strike="noStrike" u="none">
              <a:solidFill>
                <a:srgbClr val="000000"/>
              </a:solidFill>
              <a:effectLst/>
              <a:uFillTx/>
              <a:latin typeface="Times New Roman"/>
            </a:endParaRPr>
          </a:p>
        </p:txBody>
      </p:sp>
      <p:sp>
        <p:nvSpPr>
          <p:cNvPr id="514" name=""/>
          <p:cNvSpPr/>
          <p:nvPr/>
        </p:nvSpPr>
        <p:spPr>
          <a:xfrm>
            <a:off x="5450400" y="5460840"/>
            <a:ext cx="160092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1200" strike="noStrike" u="none">
                <a:solidFill>
                  <a:srgbClr val="000000"/>
                </a:solidFill>
                <a:effectLst/>
                <a:uFillTx/>
                <a:latin typeface="Tahoma"/>
              </a:rPr>
              <a:t>End of Resolution 222</a:t>
            </a:r>
            <a:endParaRPr b="0" lang="en-US" sz="1200" strike="noStrike" u="none">
              <a:solidFill>
                <a:srgbClr val="000000"/>
              </a:solidFill>
              <a:effectLst/>
              <a:uFillTx/>
              <a:latin typeface="Times New Roman"/>
            </a:endParaRPr>
          </a:p>
        </p:txBody>
      </p:sp>
      <p:sp>
        <p:nvSpPr>
          <p:cNvPr id="515" name=""/>
          <p:cNvSpPr/>
          <p:nvPr/>
        </p:nvSpPr>
        <p:spPr>
          <a:xfrm>
            <a:off x="1560600" y="5745240"/>
            <a:ext cx="1461960" cy="13788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900" strike="noStrike" u="none">
                <a:solidFill>
                  <a:srgbClr val="000000"/>
                </a:solidFill>
                <a:effectLst/>
                <a:uFillTx/>
                <a:latin typeface="Tahoma"/>
              </a:rPr>
              <a:t>* Includes definitive metering</a:t>
            </a:r>
            <a:endParaRPr b="0" lang="en-US" sz="900" strike="noStrike" u="none">
              <a:solidFill>
                <a:srgbClr val="000000"/>
              </a:solidFill>
              <a:effectLst/>
              <a:uFillTx/>
              <a:latin typeface="Times New Roman"/>
            </a:endParaRPr>
          </a:p>
        </p:txBody>
      </p:sp>
      <p:sp>
        <p:nvSpPr>
          <p:cNvPr id="516" name=""/>
          <p:cNvSpPr/>
          <p:nvPr/>
        </p:nvSpPr>
        <p:spPr>
          <a:xfrm>
            <a:off x="8761320" y="5138640"/>
            <a:ext cx="161640" cy="18324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200" strike="noStrike" u="none">
                <a:solidFill>
                  <a:srgbClr val="29166f"/>
                </a:solidFill>
                <a:effectLst/>
                <a:uFillTx/>
                <a:latin typeface="Tahoma"/>
              </a:rPr>
              <a:t>(*)</a:t>
            </a:r>
            <a:endParaRPr b="0" lang="en-US" sz="1200" strike="noStrike" u="none">
              <a:solidFill>
                <a:srgbClr val="000000"/>
              </a:solidFill>
              <a:effectLst/>
              <a:uFillTx/>
              <a:latin typeface="Times New Roman"/>
            </a:endParaRPr>
          </a:p>
        </p:txBody>
      </p:sp>
      <p:sp>
        <p:nvSpPr>
          <p:cNvPr id="517" name=""/>
          <p:cNvSpPr/>
          <p:nvPr/>
        </p:nvSpPr>
        <p:spPr>
          <a:xfrm>
            <a:off x="4884840" y="1905120"/>
            <a:ext cx="126720" cy="422280"/>
          </a:xfrm>
          <a:custGeom>
            <a:avLst/>
            <a:gdLst/>
            <a:ahLst/>
            <a:rect l="l" t="t" r="r" b="b"/>
            <a:pathLst>
              <a:path w="267" h="886">
                <a:moveTo>
                  <a:pt x="0" y="886"/>
                </a:moveTo>
                <a:lnTo>
                  <a:pt x="134" y="791"/>
                </a:lnTo>
                <a:lnTo>
                  <a:pt x="134" y="0"/>
                </a:lnTo>
                <a:lnTo>
                  <a:pt x="267" y="0"/>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8" name=""/>
          <p:cNvSpPr/>
          <p:nvPr/>
        </p:nvSpPr>
        <p:spPr>
          <a:xfrm>
            <a:off x="4884840" y="2325600"/>
            <a:ext cx="126720" cy="422280"/>
          </a:xfrm>
          <a:custGeom>
            <a:avLst/>
            <a:gdLst/>
            <a:ahLst/>
            <a:rect l="l" t="t" r="r" b="b"/>
            <a:pathLst>
              <a:path w="267" h="886">
                <a:moveTo>
                  <a:pt x="0" y="0"/>
                </a:moveTo>
                <a:lnTo>
                  <a:pt x="134" y="95"/>
                </a:lnTo>
                <a:lnTo>
                  <a:pt x="134" y="886"/>
                </a:lnTo>
                <a:lnTo>
                  <a:pt x="267" y="886"/>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Power Infrastructure</a:t>
            </a:r>
            <a:endParaRPr b="1" lang="en-US" sz="3600" strike="noStrike" u="none">
              <a:solidFill>
                <a:srgbClr val="000099"/>
              </a:solidFill>
              <a:effectLst/>
              <a:uFillTx/>
              <a:latin typeface="Tahoma"/>
            </a:endParaRPr>
          </a:p>
        </p:txBody>
      </p:sp>
      <p:grpSp>
        <p:nvGrpSpPr>
          <p:cNvPr id="52" name=""/>
          <p:cNvGrpSpPr/>
          <p:nvPr/>
        </p:nvGrpSpPr>
        <p:grpSpPr>
          <a:xfrm>
            <a:off x="2664000" y="900000"/>
            <a:ext cx="4345920" cy="5576760"/>
            <a:chOff x="2664000" y="900000"/>
            <a:chExt cx="4345920" cy="5576760"/>
          </a:xfrm>
        </p:grpSpPr>
        <p:graphicFrame>
          <p:nvGraphicFramePr>
            <p:cNvPr id="53" name=""/>
            <p:cNvGraphicFramePr/>
            <p:nvPr/>
          </p:nvGraphicFramePr>
          <p:xfrm>
            <a:off x="2664000" y="900000"/>
            <a:ext cx="4341600" cy="2883240"/>
          </p:xfrm>
          <a:graphic>
            <a:graphicData uri="http://schemas.openxmlformats.org/presentationml/2006/ole">
              <p:oleObj r:id="rId1" spid="">
                <p:embed/>
                <p:pic>
                  <p:nvPicPr>
                    <p:cNvPr id="54" name="" descr=""/>
                    <p:cNvPicPr/>
                    <p:nvPr/>
                  </p:nvPicPr>
                  <p:blipFill>
                    <a:blip r:embed="rId2"/>
                    <a:stretch/>
                  </p:blipFill>
                  <p:spPr>
                    <a:xfrm>
                      <a:off x="2664000" y="900000"/>
                      <a:ext cx="4341600" cy="2883240"/>
                    </a:xfrm>
                    <a:prstGeom prst="rect">
                      <a:avLst/>
                    </a:prstGeom>
                    <a:noFill/>
                    <a:ln w="0">
                      <a:noFill/>
                    </a:ln>
                  </p:spPr>
                </p:pic>
              </p:oleObj>
            </a:graphicData>
          </a:graphic>
        </p:graphicFrame>
        <p:graphicFrame>
          <p:nvGraphicFramePr>
            <p:cNvPr id="55" name=""/>
            <p:cNvGraphicFramePr/>
            <p:nvPr/>
          </p:nvGraphicFramePr>
          <p:xfrm>
            <a:off x="2678040" y="3678840"/>
            <a:ext cx="4331880" cy="2797920"/>
          </p:xfrm>
          <a:graphic>
            <a:graphicData uri="http://schemas.openxmlformats.org/presentationml/2006/ole">
              <p:oleObj r:id="rId3" spid="">
                <p:embed/>
                <p:pic>
                  <p:nvPicPr>
                    <p:cNvPr id="56" name="" descr=""/>
                    <p:cNvPicPr/>
                    <p:nvPr/>
                  </p:nvPicPr>
                  <p:blipFill>
                    <a:blip r:embed="rId4"/>
                    <a:stretch/>
                  </p:blipFill>
                  <p:spPr>
                    <a:xfrm>
                      <a:off x="2678040" y="3678840"/>
                      <a:ext cx="4331880" cy="2797920"/>
                    </a:xfrm>
                    <a:prstGeom prst="rect">
                      <a:avLst/>
                    </a:prstGeom>
                    <a:noFill/>
                    <a:ln w="0">
                      <a:noFill/>
                    </a:ln>
                  </p:spPr>
                </p:pic>
              </p:oleObj>
            </a:graphicData>
          </a:graphic>
        </p:graphicFrame>
      </p:gr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9" name="PlaceHolder 1"/>
          <p:cNvSpPr>
            <a:spLocks noGrp="1"/>
          </p:cNvSpPr>
          <p:nvPr>
            <p:ph type="title"/>
          </p:nvPr>
        </p:nvSpPr>
        <p:spPr>
          <a:xfrm>
            <a:off x="533520" y="-152640"/>
            <a:ext cx="91440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99"/>
                </a:solidFill>
                <a:effectLst/>
                <a:uFillTx/>
                <a:latin typeface="Tahoma"/>
              </a:rPr>
              <a:t>Major Regulatory Challenges for </a:t>
            </a:r>
            <a:br>
              <a:rPr sz="2400"/>
            </a:br>
            <a:r>
              <a:rPr b="1" lang="en-US" sz="2400" strike="noStrike" u="none">
                <a:solidFill>
                  <a:srgbClr val="000099"/>
                </a:solidFill>
                <a:effectLst/>
                <a:uFillTx/>
                <a:latin typeface="Tahoma"/>
              </a:rPr>
              <a:t>a Healthy Gas Industry</a:t>
            </a:r>
            <a:endParaRPr b="1" lang="en-US" sz="2400" strike="noStrike" u="none">
              <a:solidFill>
                <a:srgbClr val="000099"/>
              </a:solidFill>
              <a:effectLst/>
              <a:uFillTx/>
              <a:latin typeface="Tahoma"/>
            </a:endParaRPr>
          </a:p>
        </p:txBody>
      </p:sp>
      <p:sp>
        <p:nvSpPr>
          <p:cNvPr id="520" name="PlaceHolder 2"/>
          <p:cNvSpPr>
            <a:spLocks noGrp="1"/>
          </p:cNvSpPr>
          <p:nvPr>
            <p:ph/>
          </p:nvPr>
        </p:nvSpPr>
        <p:spPr>
          <a:xfrm>
            <a:off x="380520" y="609480"/>
            <a:ext cx="8458200" cy="5029200"/>
          </a:xfrm>
          <a:prstGeom prst="rect">
            <a:avLst/>
          </a:prstGeom>
          <a:noFill/>
          <a:ln w="0">
            <a:noFill/>
          </a:ln>
        </p:spPr>
        <p:txBody>
          <a:bodyPr lIns="90000" rIns="90000" tIns="46800" bIns="46800" anchor="t">
            <a:normAutofit/>
          </a:bodyPr>
          <a:p>
            <a:pPr marL="34308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Introduction of effective competition.</a:t>
            </a:r>
            <a:endParaRPr b="0" lang="en-US" sz="24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Need for multiple buyers and sellers.</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Open access on delivery infrastructure.</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“Open borders” for energy flows (natural gas and electricity).</a:t>
            </a:r>
            <a:endParaRPr b="0" lang="en-US" sz="2000" strike="noStrike" u="none">
              <a:solidFill>
                <a:srgbClr val="000000"/>
              </a:solidFill>
              <a:effectLst/>
              <a:uFillTx/>
              <a:latin typeface="Arial"/>
            </a:endParaRPr>
          </a:p>
          <a:p>
            <a:pPr marL="343080" indent="0">
              <a:spcBef>
                <a:spcPts val="224"/>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60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Pricing signals in line with economic efficiency.</a:t>
            </a:r>
            <a:endParaRPr b="0" lang="en-US" sz="24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Unbundling of commodity and fixed costs.</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Distance-based and interruptible tariffs are key (especially for thermal generation).</a:t>
            </a:r>
            <a:endParaRPr b="0" lang="en-US" sz="2000" strike="noStrike" u="none">
              <a:solidFill>
                <a:srgbClr val="000000"/>
              </a:solidFill>
              <a:effectLst/>
              <a:uFillTx/>
              <a:latin typeface="Arial"/>
            </a:endParaRPr>
          </a:p>
          <a:p>
            <a:pPr lvl="1" marL="743040" indent="-285840">
              <a:spcBef>
                <a:spcPts val="49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Price mixing at the distribution (regulated) level not at the supply (competitive) level.</a:t>
            </a:r>
            <a:endParaRPr b="0" lang="en-US" sz="2000" strike="noStrike" u="none">
              <a:solidFill>
                <a:srgbClr val="000000"/>
              </a:solidFill>
              <a:effectLst/>
              <a:uFillTx/>
              <a:latin typeface="Arial"/>
            </a:endParaRPr>
          </a:p>
        </p:txBody>
      </p:sp>
      <p:sp>
        <p:nvSpPr>
          <p:cNvPr id="521" name=""/>
          <p:cNvSpPr/>
          <p:nvPr/>
        </p:nvSpPr>
        <p:spPr>
          <a:xfrm>
            <a:off x="457200" y="5459760"/>
            <a:ext cx="8229600" cy="703800"/>
          </a:xfrm>
          <a:prstGeom prst="rect">
            <a:avLst/>
          </a:prstGeom>
          <a:solidFill>
            <a:srgbClr val="ffff99"/>
          </a:solidFill>
          <a:ln w="19080">
            <a:solidFill>
              <a:srgbClr val="000000"/>
            </a:solidFill>
            <a:miter/>
          </a:ln>
          <a:effectLst>
            <a:outerShdw dist="107932" dir="18900000" blurRad="0" rotWithShape="0">
              <a:srgbClr val="0099ff"/>
            </a:outerShdw>
          </a:effectLst>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Clear signals need to be given that gas regulation will be market-driven and based on principles of economic efficiency.</a:t>
            </a:r>
            <a:endParaRPr b="0" lang="en-US" sz="2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2" name="PlaceHolder 1"/>
          <p:cNvSpPr>
            <a:spLocks noGrp="1"/>
          </p:cNvSpPr>
          <p:nvPr>
            <p:ph type="title"/>
          </p:nvPr>
        </p:nvSpPr>
        <p:spPr>
          <a:xfrm>
            <a:off x="140508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99"/>
                </a:solidFill>
                <a:effectLst/>
                <a:uFillTx/>
                <a:latin typeface="Tahoma"/>
              </a:rPr>
              <a:t>What is happening at the MAE </a:t>
            </a:r>
            <a:r>
              <a:rPr b="1" lang="en-US" sz="2000" strike="noStrike" u="none">
                <a:solidFill>
                  <a:srgbClr val="000099"/>
                </a:solidFill>
                <a:effectLst/>
                <a:uFillTx/>
                <a:latin typeface="Tahoma"/>
              </a:rPr>
              <a:t>(Energy Wholesale Market)</a:t>
            </a:r>
            <a:endParaRPr b="1" lang="en-US" sz="2000" strike="noStrike" u="none">
              <a:solidFill>
                <a:srgbClr val="000099"/>
              </a:solidFill>
              <a:effectLst/>
              <a:uFillTx/>
              <a:latin typeface="Tahoma"/>
            </a:endParaRPr>
          </a:p>
        </p:txBody>
      </p:sp>
      <p:sp>
        <p:nvSpPr>
          <p:cNvPr id="523" name="PlaceHolder 2"/>
          <p:cNvSpPr>
            <a:spLocks noGrp="1"/>
          </p:cNvSpPr>
          <p:nvPr>
            <p:ph/>
          </p:nvPr>
        </p:nvSpPr>
        <p:spPr>
          <a:xfrm>
            <a:off x="456840" y="1066680"/>
            <a:ext cx="8458200" cy="5029200"/>
          </a:xfrm>
          <a:prstGeom prst="rect">
            <a:avLst/>
          </a:prstGeom>
          <a:noFill/>
          <a:ln w="0">
            <a:noFill/>
          </a:ln>
        </p:spPr>
        <p:txBody>
          <a:bodyPr lIns="90000" rIns="90000" tIns="46800" bIns="46800" anchor="t">
            <a:normAutofit/>
          </a:bodyPr>
          <a:p>
            <a:pPr marL="343080" indent="-343080">
              <a:spcBef>
                <a:spcPts val="425"/>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Initial Contracts</a:t>
            </a:r>
            <a:r>
              <a:rPr b="0" lang="en-US" sz="1700" strike="noStrike" u="none">
                <a:solidFill>
                  <a:srgbClr val="000000"/>
                </a:solidFill>
                <a:effectLst/>
                <a:uFillTx/>
                <a:latin typeface="Arial"/>
              </a:rPr>
              <a:t>.- Rate-shock due was to be avoided by delaying and gradually allowing the “old-energy” contracts  (best hydro - depreciated facilities) to eventually converge to the new energy prices (new plants) -- 1998-2005 transition</a:t>
            </a:r>
            <a:endParaRPr b="0" lang="en-US" sz="17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Little trading liquidity until 2003 -2005 gets near.</a:t>
            </a:r>
            <a:endParaRPr b="0" lang="en-US" sz="16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Free customers do not want to take the plunge and get exposed to higher marginal prices. Exceptions Tariff Cross-subsidies.</a:t>
            </a:r>
            <a:endParaRPr b="0" lang="en-US" sz="1400" strike="noStrike" u="none">
              <a:solidFill>
                <a:srgbClr val="000000"/>
              </a:solidFill>
              <a:effectLst/>
              <a:uFillTx/>
              <a:latin typeface="Arial"/>
            </a:endParaRPr>
          </a:p>
          <a:p>
            <a:pPr marL="343080" indent="-343080">
              <a:spcBef>
                <a:spcPts val="425"/>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Arial"/>
              </a:rPr>
              <a:t>Temporary rules</a:t>
            </a:r>
            <a:r>
              <a:rPr b="0" lang="en-US" sz="1700" strike="noStrike" u="none">
                <a:solidFill>
                  <a:srgbClr val="000000"/>
                </a:solidFill>
                <a:effectLst/>
                <a:uFillTx/>
                <a:latin typeface="Arial"/>
              </a:rPr>
              <a:t> are in place (compromise) to trade the Initial Contracts - They are to be replaced by new rules (already agreed)</a:t>
            </a:r>
            <a:endParaRPr b="0" lang="en-US" sz="1700" strike="noStrike" u="none">
              <a:solidFill>
                <a:srgbClr val="000000"/>
              </a:solidFill>
              <a:effectLst/>
              <a:uFillTx/>
              <a:latin typeface="Arial"/>
            </a:endParaRPr>
          </a:p>
          <a:p>
            <a:pPr marL="343080" indent="-343080">
              <a:spcBef>
                <a:spcPts val="451"/>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Delays</a:t>
            </a:r>
            <a:r>
              <a:rPr b="0" lang="en-US" sz="1800" strike="noStrike" u="none">
                <a:solidFill>
                  <a:srgbClr val="000000"/>
                </a:solidFill>
                <a:effectLst/>
                <a:uFillTx/>
                <a:latin typeface="Arial"/>
              </a:rPr>
              <a:t> (Impasse) between generators and consumers to agree to the </a:t>
            </a:r>
            <a:r>
              <a:rPr b="1" lang="en-US" sz="1800" strike="noStrike" u="none">
                <a:solidFill>
                  <a:srgbClr val="000000"/>
                </a:solidFill>
                <a:effectLst/>
                <a:uFillTx/>
                <a:latin typeface="Arial"/>
              </a:rPr>
              <a:t>new rules</a:t>
            </a:r>
            <a:r>
              <a:rPr b="0"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Agreement reached in Feb 00 - Targeted implementation in Sep 00.</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Due to Furnas legal challenges, submittal to Aneel approval delayed.</a:t>
            </a:r>
            <a:endParaRPr b="0" lang="en-US" sz="1400" strike="noStrike" u="none">
              <a:solidFill>
                <a:srgbClr val="000000"/>
              </a:solidFill>
              <a:effectLst/>
              <a:uFillTx/>
              <a:latin typeface="Arial"/>
            </a:endParaRPr>
          </a:p>
          <a:p>
            <a:pPr lvl="1" marL="743040" indent="-285840">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Aneel  has called for Public Hearings in July 00. Aneel may not approve the new agreement in its entirety. Delay to 2001 very likely</a:t>
            </a:r>
            <a:endParaRPr b="0" lang="en-US" sz="1400" strike="noStrike" u="none">
              <a:solidFill>
                <a:srgbClr val="000000"/>
              </a:solidFill>
              <a:effectLst/>
              <a:uFillTx/>
              <a:latin typeface="Arial"/>
            </a:endParaRPr>
          </a:p>
          <a:p>
            <a:pPr marL="343080" indent="-343080">
              <a:spcBef>
                <a:spcPts val="425"/>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Arial"/>
              </a:rPr>
              <a:t>The </a:t>
            </a:r>
            <a:r>
              <a:rPr b="1" lang="en-US" sz="1700" strike="noStrike" u="none">
                <a:solidFill>
                  <a:srgbClr val="000000"/>
                </a:solidFill>
                <a:effectLst/>
                <a:uFillTx/>
                <a:latin typeface="Arial"/>
              </a:rPr>
              <a:t>Furnas legal challenge</a:t>
            </a:r>
            <a:r>
              <a:rPr b="0" lang="en-US" sz="1700" strike="noStrike" u="none">
                <a:solidFill>
                  <a:srgbClr val="000000"/>
                </a:solidFill>
                <a:effectLst/>
                <a:uFillTx/>
                <a:latin typeface="Arial"/>
              </a:rPr>
              <a:t>, and threats of counter legal challenges, has consumed the MAE leadership for months</a:t>
            </a:r>
            <a:endParaRPr b="0" lang="en-US" sz="17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Confluence of  Angra II delays (Claims of FM ) plus High Spot prices (Model-driven  “Value of Water”) due to poor hydrology and no existing gas power options.</a:t>
            </a:r>
            <a:endParaRPr b="0" lang="en-US"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4"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99"/>
                </a:solidFill>
                <a:effectLst/>
                <a:uFillTx/>
                <a:latin typeface="Tahoma"/>
              </a:rPr>
              <a:t>Barriers to a successful expansion of the Brazilian Power Supply</a:t>
            </a:r>
            <a:endParaRPr b="1" lang="en-US" sz="2800" strike="noStrike" u="none">
              <a:solidFill>
                <a:srgbClr val="000099"/>
              </a:solidFill>
              <a:effectLst/>
              <a:uFillTx/>
              <a:latin typeface="Tahoma"/>
            </a:endParaRPr>
          </a:p>
        </p:txBody>
      </p:sp>
      <p:sp>
        <p:nvSpPr>
          <p:cNvPr id="525" name="PlaceHolder 2"/>
          <p:cNvSpPr>
            <a:spLocks noGrp="1"/>
          </p:cNvSpPr>
          <p:nvPr>
            <p:ph/>
          </p:nvPr>
        </p:nvSpPr>
        <p:spPr>
          <a:xfrm>
            <a:off x="380880" y="1143000"/>
            <a:ext cx="8305920" cy="838080"/>
          </a:xfrm>
          <a:prstGeom prst="rect">
            <a:avLst/>
          </a:prstGeom>
          <a:noFill/>
          <a:ln w="0">
            <a:noFill/>
          </a:ln>
        </p:spPr>
        <p:txBody>
          <a:bodyPr lIns="90000" rIns="90000" tIns="46800" bIns="46800" anchor="t">
            <a:normAutofit/>
          </a:bodyPr>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 Getting full project commitments.  Mitigation of current barriers</a:t>
            </a:r>
            <a:endParaRPr b="0" lang="en-US" sz="14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II) After getting started, challenges to achieve operation in the next 48 months (by 2003)</a:t>
            </a:r>
            <a:endParaRPr b="0" lang="en-US" sz="1400" strike="noStrike" u="none">
              <a:solidFill>
                <a:srgbClr val="000000"/>
              </a:solidFill>
              <a:effectLst/>
              <a:uFillTx/>
              <a:latin typeface="Arial"/>
            </a:endParaRPr>
          </a:p>
          <a:p>
            <a:pPr marL="343080" indent="-34308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III) Convergence (or  divergence) towards the vision of a competitive energy supply market.</a:t>
            </a:r>
            <a:endParaRPr b="0" lang="en-US" sz="1400" strike="noStrike" u="none">
              <a:solidFill>
                <a:srgbClr val="000000"/>
              </a:solidFill>
              <a:effectLst/>
              <a:uFillTx/>
              <a:latin typeface="Arial"/>
            </a:endParaRPr>
          </a:p>
        </p:txBody>
      </p:sp>
      <p:sp>
        <p:nvSpPr>
          <p:cNvPr id="526" name=""/>
          <p:cNvSpPr/>
          <p:nvPr/>
        </p:nvSpPr>
        <p:spPr>
          <a:xfrm>
            <a:off x="787320" y="2209680"/>
            <a:ext cx="2362320" cy="762120"/>
          </a:xfrm>
          <a:custGeom>
            <a:avLst/>
            <a:gdLst>
              <a:gd name="textAreaLeft" fmla="*/ 0 w 2362320"/>
              <a:gd name="textAreaRight" fmla="*/ 2362680 w 2362320"/>
              <a:gd name="textAreaTop" fmla="*/ 0 h 762120"/>
              <a:gd name="textAreaBottom" fmla="*/ 762480 h 7621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ffcc00"/>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Times New Roman"/>
            </a:endParaRPr>
          </a:p>
        </p:txBody>
      </p:sp>
      <p:sp>
        <p:nvSpPr>
          <p:cNvPr id="527" name=""/>
          <p:cNvSpPr/>
          <p:nvPr/>
        </p:nvSpPr>
        <p:spPr>
          <a:xfrm>
            <a:off x="3301920" y="2209680"/>
            <a:ext cx="2362320" cy="762120"/>
          </a:xfrm>
          <a:custGeom>
            <a:avLst/>
            <a:gdLst>
              <a:gd name="textAreaLeft" fmla="*/ 0 w 2362320"/>
              <a:gd name="textAreaRight" fmla="*/ 2362680 w 2362320"/>
              <a:gd name="textAreaTop" fmla="*/ 0 h 762120"/>
              <a:gd name="textAreaBottom" fmla="*/ 762480 h 7621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ffcc00"/>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Times New Roman"/>
            </a:endParaRPr>
          </a:p>
        </p:txBody>
      </p:sp>
      <p:sp>
        <p:nvSpPr>
          <p:cNvPr id="528" name=""/>
          <p:cNvSpPr/>
          <p:nvPr/>
        </p:nvSpPr>
        <p:spPr>
          <a:xfrm>
            <a:off x="5791320" y="2209680"/>
            <a:ext cx="2361960" cy="762120"/>
          </a:xfrm>
          <a:custGeom>
            <a:avLst/>
            <a:gdLst>
              <a:gd name="textAreaLeft" fmla="*/ 0 w 2361960"/>
              <a:gd name="textAreaRight" fmla="*/ 2362320 w 2361960"/>
              <a:gd name="textAreaTop" fmla="*/ 0 h 762120"/>
              <a:gd name="textAreaBottom" fmla="*/ 762480 h 762120"/>
            </a:gdLst>
            <a:ahLst/>
            <a:cxnLst/>
            <a:rect l="textAreaLeft" t="textAreaTop" r="textAreaRight" b="textAreaBottom"/>
            <a:pathLst>
              <a:path w="21600" h="21600">
                <a:moveTo>
                  <a:pt x="0" y="0"/>
                </a:moveTo>
                <a:lnTo>
                  <a:pt x="16200" y="0"/>
                </a:lnTo>
                <a:lnTo>
                  <a:pt x="21600" y="10800"/>
                </a:lnTo>
                <a:lnTo>
                  <a:pt x="16200" y="21600"/>
                </a:lnTo>
                <a:lnTo>
                  <a:pt x="0" y="21600"/>
                </a:lnTo>
                <a:lnTo>
                  <a:pt x="5400" y="10800"/>
                </a:lnTo>
                <a:close/>
              </a:path>
            </a:pathLst>
          </a:custGeom>
          <a:solidFill>
            <a:srgbClr val="ffcc00"/>
          </a:solid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Times New Roman"/>
            </a:endParaRPr>
          </a:p>
        </p:txBody>
      </p:sp>
      <p:sp>
        <p:nvSpPr>
          <p:cNvPr id="529" name=""/>
          <p:cNvSpPr/>
          <p:nvPr/>
        </p:nvSpPr>
        <p:spPr>
          <a:xfrm>
            <a:off x="6099120" y="2286000"/>
            <a:ext cx="1774800" cy="677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5000"/>
              </a:lnSpc>
              <a:spcBef>
                <a:spcPts val="93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3300"/>
                </a:solidFill>
                <a:effectLst/>
                <a:uFillTx/>
                <a:latin typeface="Comic Sans MS"/>
              </a:rPr>
              <a:t>(III) Competitive</a:t>
            </a:r>
            <a:endParaRPr b="0" lang="en-US" sz="1500" strike="noStrike" u="none">
              <a:solidFill>
                <a:srgbClr val="000000"/>
              </a:solidFill>
              <a:effectLst/>
              <a:uFillTx/>
              <a:latin typeface="Times New Roman"/>
            </a:endParaRPr>
          </a:p>
          <a:p>
            <a:pPr algn="ctr">
              <a:lnSpc>
                <a:spcPct val="75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3300"/>
                </a:solidFill>
                <a:effectLst/>
                <a:uFillTx/>
                <a:latin typeface="Comic Sans MS"/>
              </a:rPr>
              <a:t>energy supply</a:t>
            </a:r>
            <a:endParaRPr b="0" lang="en-US" sz="1500" strike="noStrike" u="none">
              <a:solidFill>
                <a:srgbClr val="000000"/>
              </a:solidFill>
              <a:effectLst/>
              <a:uFillTx/>
              <a:latin typeface="Times New Roman"/>
            </a:endParaRPr>
          </a:p>
          <a:p>
            <a:pPr algn="ctr">
              <a:lnSpc>
                <a:spcPct val="75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3300"/>
                </a:solidFill>
                <a:effectLst/>
                <a:uFillTx/>
                <a:latin typeface="Comic Sans MS"/>
              </a:rPr>
              <a:t>Markets</a:t>
            </a:r>
            <a:endParaRPr b="0" lang="en-US" sz="1500" strike="noStrike" u="none">
              <a:solidFill>
                <a:srgbClr val="000000"/>
              </a:solidFill>
              <a:effectLst/>
              <a:uFillTx/>
              <a:latin typeface="Times New Roman"/>
            </a:endParaRPr>
          </a:p>
        </p:txBody>
      </p:sp>
      <p:sp>
        <p:nvSpPr>
          <p:cNvPr id="530" name=""/>
          <p:cNvSpPr/>
          <p:nvPr/>
        </p:nvSpPr>
        <p:spPr>
          <a:xfrm>
            <a:off x="3737160" y="2286000"/>
            <a:ext cx="1671480" cy="677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5000"/>
              </a:lnSpc>
              <a:spcBef>
                <a:spcPts val="93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3300"/>
                </a:solidFill>
                <a:effectLst/>
                <a:uFillTx/>
                <a:latin typeface="Comic Sans MS"/>
              </a:rPr>
              <a:t>(II) Competition</a:t>
            </a:r>
            <a:endParaRPr b="0" lang="en-US" sz="1500" strike="noStrike" u="none">
              <a:solidFill>
                <a:srgbClr val="000000"/>
              </a:solidFill>
              <a:effectLst/>
              <a:uFillTx/>
              <a:latin typeface="Times New Roman"/>
            </a:endParaRPr>
          </a:p>
          <a:p>
            <a:pPr algn="ctr">
              <a:lnSpc>
                <a:spcPct val="75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3300"/>
                </a:solidFill>
                <a:effectLst/>
                <a:uFillTx/>
                <a:latin typeface="Comic Sans MS"/>
              </a:rPr>
              <a:t>for expansion</a:t>
            </a:r>
            <a:endParaRPr b="0" lang="en-US" sz="1500" strike="noStrike" u="none">
              <a:solidFill>
                <a:srgbClr val="000000"/>
              </a:solidFill>
              <a:effectLst/>
              <a:uFillTx/>
              <a:latin typeface="Times New Roman"/>
            </a:endParaRPr>
          </a:p>
          <a:p>
            <a:pPr algn="ctr">
              <a:lnSpc>
                <a:spcPct val="75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3300"/>
                </a:solidFill>
                <a:effectLst/>
                <a:uFillTx/>
                <a:latin typeface="Comic Sans MS"/>
              </a:rPr>
              <a:t> resources</a:t>
            </a:r>
            <a:endParaRPr b="0" lang="en-US" sz="1500" strike="noStrike" u="none">
              <a:solidFill>
                <a:srgbClr val="000000"/>
              </a:solidFill>
              <a:effectLst/>
              <a:uFillTx/>
              <a:latin typeface="Times New Roman"/>
            </a:endParaRPr>
          </a:p>
        </p:txBody>
      </p:sp>
      <p:sp>
        <p:nvSpPr>
          <p:cNvPr id="531" name=""/>
          <p:cNvSpPr/>
          <p:nvPr/>
        </p:nvSpPr>
        <p:spPr>
          <a:xfrm>
            <a:off x="1404000" y="2286000"/>
            <a:ext cx="1274760" cy="677880"/>
          </a:xfrm>
          <a:prstGeom prst="rect">
            <a:avLst/>
          </a:prstGeom>
          <a:noFill/>
          <a:ln w="0">
            <a:noFill/>
          </a:ln>
        </p:spPr>
        <p:style>
          <a:lnRef idx="0"/>
          <a:fillRef idx="0"/>
          <a:effectRef idx="0"/>
          <a:fontRef idx="minor"/>
        </p:style>
        <p:txBody>
          <a:bodyPr wrap="none" lIns="90000" rIns="90000" tIns="46800" bIns="46800" anchor="t">
            <a:spAutoFit/>
          </a:bodyPr>
          <a:p>
            <a:pPr algn="ctr">
              <a:lnSpc>
                <a:spcPct val="75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3300"/>
                </a:solidFill>
                <a:effectLst/>
                <a:uFillTx/>
                <a:latin typeface="Comic Sans MS"/>
              </a:rPr>
              <a:t>(I) Mitigate</a:t>
            </a:r>
            <a:endParaRPr b="0" lang="en-US" sz="1500" strike="noStrike" u="none">
              <a:solidFill>
                <a:srgbClr val="000000"/>
              </a:solidFill>
              <a:effectLst/>
              <a:uFillTx/>
              <a:latin typeface="Times New Roman"/>
            </a:endParaRPr>
          </a:p>
          <a:p>
            <a:pPr algn="ctr">
              <a:lnSpc>
                <a:spcPct val="75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3300"/>
                </a:solidFill>
                <a:effectLst/>
                <a:uFillTx/>
                <a:latin typeface="Comic Sans MS"/>
              </a:rPr>
              <a:t>Current</a:t>
            </a:r>
            <a:endParaRPr b="0" lang="en-US" sz="1500" strike="noStrike" u="none">
              <a:solidFill>
                <a:srgbClr val="000000"/>
              </a:solidFill>
              <a:effectLst/>
              <a:uFillTx/>
              <a:latin typeface="Times New Roman"/>
            </a:endParaRPr>
          </a:p>
          <a:p>
            <a:pPr algn="ctr">
              <a:lnSpc>
                <a:spcPct val="75000"/>
              </a:lnSpc>
              <a:spcBef>
                <a:spcPts val="2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3300"/>
                </a:solidFill>
                <a:effectLst/>
                <a:uFillTx/>
                <a:latin typeface="Comic Sans MS"/>
              </a:rPr>
              <a:t>Barriers</a:t>
            </a:r>
            <a:endParaRPr b="0" lang="en-US" sz="1500" strike="noStrike" u="none">
              <a:solidFill>
                <a:srgbClr val="000000"/>
              </a:solidFill>
              <a:effectLst/>
              <a:uFillTx/>
              <a:latin typeface="Times New Roman"/>
            </a:endParaRPr>
          </a:p>
        </p:txBody>
      </p:sp>
      <p:sp>
        <p:nvSpPr>
          <p:cNvPr id="532" name=""/>
          <p:cNvSpPr/>
          <p:nvPr/>
        </p:nvSpPr>
        <p:spPr>
          <a:xfrm>
            <a:off x="609480" y="3352680"/>
            <a:ext cx="2514600" cy="27432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Uncertainties for  power plant off-taker </a:t>
            </a: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Energy Price Cap Pass-trough (VN formula)</a:t>
            </a: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MAE/ONS Exposure</a:t>
            </a: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Gas Contract restrictions</a:t>
            </a: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533" name=""/>
          <p:cNvSpPr/>
          <p:nvPr/>
        </p:nvSpPr>
        <p:spPr>
          <a:xfrm>
            <a:off x="3276720" y="3352680"/>
            <a:ext cx="2514600" cy="27432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Limited Turbines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Plus ONS Limitations</a:t>
            </a: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Institutional resource Limitations</a:t>
            </a: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Time frame to present studies and obtain Licenses</a:t>
            </a: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Uncertainty on final regulatory environment </a:t>
            </a:r>
            <a:endParaRPr b="0" lang="en-US" sz="1400" strike="noStrike" u="none">
              <a:solidFill>
                <a:srgbClr val="000000"/>
              </a:solidFill>
              <a:effectLst/>
              <a:uFillTx/>
              <a:latin typeface="Times New Roman"/>
            </a:endParaRPr>
          </a:p>
        </p:txBody>
      </p:sp>
      <p:sp>
        <p:nvSpPr>
          <p:cNvPr id="534" name=""/>
          <p:cNvSpPr/>
          <p:nvPr/>
        </p:nvSpPr>
        <p:spPr>
          <a:xfrm>
            <a:off x="5867280" y="3352680"/>
            <a:ext cx="2514600" cy="2286000"/>
          </a:xfrm>
          <a:prstGeom prst="rect">
            <a:avLst/>
          </a:prstGeom>
          <a:noFill/>
          <a:ln w="0">
            <a:noFill/>
          </a:ln>
        </p:spPr>
        <p:style>
          <a:lnRef idx="0"/>
          <a:fillRef idx="0"/>
          <a:effectRef idx="0"/>
          <a:fontRef idx="minor"/>
        </p:style>
        <p:txBody>
          <a:bodyPr lIns="90000" rIns="90000" tIns="46800" bIns="46800" anchor="t">
            <a:normAutofit fontScale="92500" lnSpcReduction="9999"/>
          </a:bodyPr>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Delays in MAE implementation.</a:t>
            </a: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De-facto closed access to gas transportation facilities</a:t>
            </a: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Single entity domination of the gas-electricity convergence.</a:t>
            </a: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Concentration of market power.</a:t>
            </a: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343080" indent="-343080">
              <a:lnSpc>
                <a:spcPct val="100000"/>
              </a:lnSpc>
              <a:spcBef>
                <a:spcPts val="349"/>
              </a:spcBef>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5" name="PlaceHolder 1"/>
          <p:cNvSpPr>
            <a:spLocks noGrp="1"/>
          </p:cNvSpPr>
          <p:nvPr>
            <p:ph type="title"/>
          </p:nvPr>
        </p:nvSpPr>
        <p:spPr>
          <a:xfrm>
            <a:off x="1219320" y="-360"/>
            <a:ext cx="7772400" cy="7621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99"/>
                </a:solidFill>
                <a:effectLst/>
                <a:uFillTx/>
                <a:latin typeface="Tahoma"/>
              </a:rPr>
              <a:t>Principal  Barriers to </a:t>
            </a:r>
            <a:br>
              <a:rPr sz="3000"/>
            </a:br>
            <a:r>
              <a:rPr b="1" lang="en-US" sz="3000" strike="noStrike" u="none">
                <a:solidFill>
                  <a:srgbClr val="000099"/>
                </a:solidFill>
                <a:effectLst/>
                <a:uFillTx/>
                <a:latin typeface="Tahoma"/>
              </a:rPr>
              <a:t>Classic Thermoelectric Projects</a:t>
            </a:r>
            <a:endParaRPr b="1" lang="en-US" sz="3000" strike="noStrike" u="none">
              <a:solidFill>
                <a:srgbClr val="000099"/>
              </a:solidFill>
              <a:effectLst/>
              <a:uFillTx/>
              <a:latin typeface="Tahoma"/>
            </a:endParaRPr>
          </a:p>
        </p:txBody>
      </p:sp>
      <p:sp>
        <p:nvSpPr>
          <p:cNvPr id="536" name="PlaceHolder 2"/>
          <p:cNvSpPr>
            <a:spLocks noGrp="1"/>
          </p:cNvSpPr>
          <p:nvPr>
            <p:ph/>
          </p:nvPr>
        </p:nvSpPr>
        <p:spPr>
          <a:xfrm>
            <a:off x="685800" y="1142640"/>
            <a:ext cx="7772400" cy="5257800"/>
          </a:xfrm>
          <a:prstGeom prst="rect">
            <a:avLst/>
          </a:prstGeom>
          <a:noFill/>
          <a:ln w="0">
            <a:noFill/>
          </a:ln>
        </p:spPr>
        <p:txBody>
          <a:bodyPr lIns="90000" rIns="90000" tIns="46800" bIns="46800" anchor="t">
            <a:normAutofit/>
          </a:bodyPr>
          <a:p>
            <a:pPr marL="343080" indent="-343080">
              <a:spcBef>
                <a:spcPts val="1199"/>
              </a:spcBef>
              <a:spcAft>
                <a:spcPts val="300"/>
              </a:spcAft>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Capacity of Electric Distributors to sign a long-term PPAs</a:t>
            </a:r>
            <a:endParaRPr b="0" lang="en-US" sz="22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Weak Financial Position –  Regulatory Lag and Devaluation impact.- (EBIDAT Recovery ?)</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Separation of Distribution and Commercial Functions – Limited margins ?  </a:t>
            </a:r>
            <a:endParaRPr b="0" lang="en-US" sz="18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Progress to allow more free customers – size of the captive market</a:t>
            </a:r>
            <a:r>
              <a:rPr b="0" lang="en-US" sz="1600" strike="noStrike" u="none">
                <a:solidFill>
                  <a:srgbClr val="000000"/>
                </a:solidFill>
                <a:effectLst/>
                <a:uFillTx/>
                <a:latin typeface="Arial"/>
              </a:rPr>
              <a:t>?</a:t>
            </a: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1199"/>
              </a:spcBef>
              <a:spcAft>
                <a:spcPts val="300"/>
              </a:spcAft>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Valor Normativo and Pass-through</a:t>
            </a:r>
            <a:endParaRPr b="0" lang="en-US" sz="22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Level and indexation formula (One for all  Brazil – does not reflect projects differences)</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Formula does not reflects the US$ obligations</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Mechanisms to harmonize gas indexation and other US$ obligations with electricity indexation (tracking account)</a:t>
            </a: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7" name="PlaceHolder 1"/>
          <p:cNvSpPr>
            <a:spLocks noGrp="1"/>
          </p:cNvSpPr>
          <p:nvPr>
            <p:ph/>
          </p:nvPr>
        </p:nvSpPr>
        <p:spPr>
          <a:xfrm>
            <a:off x="685800" y="1142640"/>
            <a:ext cx="7772400" cy="5257800"/>
          </a:xfrm>
          <a:prstGeom prst="rect">
            <a:avLst/>
          </a:prstGeom>
          <a:noFill/>
          <a:ln w="0">
            <a:noFill/>
          </a:ln>
        </p:spPr>
        <p:txBody>
          <a:bodyPr lIns="90000" rIns="90000" tIns="46800" bIns="46800" anchor="t">
            <a:normAutofit fontScale="92500" lnSpcReduction="9999"/>
          </a:bodyPr>
          <a:p>
            <a:pPr marL="343080" indent="-343080">
              <a:spcBef>
                <a:spcPts val="1199"/>
              </a:spcBef>
              <a:spcAft>
                <a:spcPts val="300"/>
              </a:spcAft>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Uncertainties due market in transition between the old system and the market system</a:t>
            </a:r>
            <a:r>
              <a:rPr b="1" i="1" lang="en-US" sz="1700" strike="noStrike" u="none">
                <a:solidFill>
                  <a:srgbClr val="000000"/>
                </a:solidFill>
                <a:effectLst/>
                <a:uFillTx/>
                <a:latin typeface="Arial"/>
              </a:rPr>
              <a:t>.</a:t>
            </a:r>
            <a:endParaRPr b="0" lang="en-US" sz="17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Stability/Predictability of electric transition rules.</a:t>
            </a:r>
            <a:endParaRPr b="0" lang="en-US" sz="16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Delays in the working of the MAE.</a:t>
            </a:r>
            <a:endParaRPr b="0" lang="en-US" sz="16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Lack of liquidity in the MAE</a:t>
            </a:r>
            <a:endParaRPr b="0" lang="en-US" sz="16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Opening of the gas market to competition (Convergence of gas and electricity)</a:t>
            </a:r>
            <a:endParaRPr b="0" lang="en-US" sz="1600" strike="noStrike" u="none">
              <a:solidFill>
                <a:srgbClr val="000000"/>
              </a:solidFill>
              <a:effectLst/>
              <a:uFillTx/>
              <a:latin typeface="Arial"/>
            </a:endParaRPr>
          </a:p>
          <a:p>
            <a:pPr marL="343080" indent="-343080">
              <a:spcBef>
                <a:spcPts val="1199"/>
              </a:spcBef>
              <a:spcAft>
                <a:spcPts val="300"/>
              </a:spcAft>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MAE/ONS Exposure</a:t>
            </a:r>
            <a:endParaRPr b="0" lang="en-US" sz="20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Influence of other projects on future transmission costs</a:t>
            </a:r>
            <a:endParaRPr b="0" lang="en-US" sz="16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Influence of back-up costs.</a:t>
            </a:r>
            <a:endParaRPr b="0" lang="en-US" sz="16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Frequency response requirements requested by ONS for gas turbines</a:t>
            </a:r>
            <a:endParaRPr b="0" lang="en-US" sz="1600" strike="noStrike" u="none">
              <a:solidFill>
                <a:srgbClr val="000000"/>
              </a:solidFill>
              <a:effectLst/>
              <a:uFillTx/>
              <a:latin typeface="Arial"/>
            </a:endParaRPr>
          </a:p>
          <a:p>
            <a:pPr marL="343080" indent="0">
              <a:spcBef>
                <a:spcPts val="1199"/>
              </a:spcBef>
              <a:spcAft>
                <a:spcPts val="300"/>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Arial"/>
            </a:endParaRPr>
          </a:p>
          <a:p>
            <a:pPr marL="343080" indent="-343080">
              <a:spcBef>
                <a:spcPts val="1199"/>
              </a:spcBef>
              <a:spcAft>
                <a:spcPts val="300"/>
              </a:spcAft>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Capacity of Free consumers/Marketers to sign long-term PPA</a:t>
            </a:r>
            <a:endParaRPr b="0" lang="en-US" sz="2000" strike="noStrike" u="none">
              <a:solidFill>
                <a:srgbClr val="000000"/>
              </a:solidFill>
              <a:effectLst/>
              <a:uFillTx/>
              <a:latin typeface="Arial"/>
            </a:endParaRPr>
          </a:p>
          <a:p>
            <a:pPr lvl="1" marL="743040" indent="-285840">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Free customer not leaving until initial contracts are renegotiated and future more clear</a:t>
            </a:r>
            <a:endParaRPr b="0" lang="en-US" sz="1600" strike="noStrike" u="none">
              <a:solidFill>
                <a:srgbClr val="000000"/>
              </a:solidFill>
              <a:effectLst/>
              <a:uFillTx/>
              <a:latin typeface="Arial"/>
            </a:endParaRPr>
          </a:p>
        </p:txBody>
      </p:sp>
      <p:sp>
        <p:nvSpPr>
          <p:cNvPr id="538" name="PlaceHolder 2"/>
          <p:cNvSpPr>
            <a:spLocks noGrp="1"/>
          </p:cNvSpPr>
          <p:nvPr>
            <p:ph type="title"/>
          </p:nvPr>
        </p:nvSpPr>
        <p:spPr>
          <a:xfrm>
            <a:off x="1219320" y="-360"/>
            <a:ext cx="7772400" cy="7621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99"/>
                </a:solidFill>
                <a:effectLst/>
                <a:uFillTx/>
                <a:latin typeface="Tahoma"/>
              </a:rPr>
              <a:t>Principal  Barriers to </a:t>
            </a:r>
            <a:br>
              <a:rPr sz="3000"/>
            </a:br>
            <a:r>
              <a:rPr b="1" lang="en-US" sz="3000" strike="noStrike" u="none">
                <a:solidFill>
                  <a:srgbClr val="000099"/>
                </a:solidFill>
                <a:effectLst/>
                <a:uFillTx/>
                <a:latin typeface="Tahoma"/>
              </a:rPr>
              <a:t>Classic Thermoelectric Projects</a:t>
            </a:r>
            <a:endParaRPr b="1" lang="en-US" sz="30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9" name="PlaceHolder 1"/>
          <p:cNvSpPr>
            <a:spLocks noGrp="1"/>
          </p:cNvSpPr>
          <p:nvPr>
            <p:ph/>
          </p:nvPr>
        </p:nvSpPr>
        <p:spPr>
          <a:xfrm>
            <a:off x="380520" y="1143000"/>
            <a:ext cx="8458200" cy="5029200"/>
          </a:xfrm>
          <a:prstGeom prst="rect">
            <a:avLst/>
          </a:prstGeom>
          <a:noFill/>
          <a:ln w="0">
            <a:noFill/>
          </a:ln>
        </p:spPr>
        <p:txBody>
          <a:bodyPr lIns="90000" rIns="90000" tIns="46800" bIns="46800" anchor="t">
            <a:normAutofit/>
          </a:bodyPr>
          <a:p>
            <a:pPr marL="343080" indent="-343080">
              <a:lnSpc>
                <a:spcPct val="90000"/>
              </a:lnSpc>
              <a:spcBef>
                <a:spcPts val="1199"/>
              </a:spcBef>
              <a:spcAft>
                <a:spcPts val="300"/>
              </a:spcAft>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Competition for limited resources.</a:t>
            </a:r>
            <a:endParaRPr b="0" lang="en-US" sz="2000" strike="noStrike" u="none">
              <a:solidFill>
                <a:srgbClr val="000000"/>
              </a:solidFill>
              <a:effectLst/>
              <a:uFillTx/>
              <a:latin typeface="Arial"/>
            </a:endParaRPr>
          </a:p>
          <a:p>
            <a:pPr lvl="1" marL="743040" indent="-285840">
              <a:lnSpc>
                <a:spcPct val="9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Limited availability of turbines</a:t>
            </a:r>
            <a:endParaRPr b="0" lang="en-US" sz="1600" strike="noStrike" u="none">
              <a:solidFill>
                <a:srgbClr val="000000"/>
              </a:solidFill>
              <a:effectLst/>
              <a:uFillTx/>
              <a:latin typeface="Arial"/>
            </a:endParaRPr>
          </a:p>
          <a:p>
            <a:pPr lvl="1" marL="743040" indent="-285840">
              <a:lnSpc>
                <a:spcPct val="9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Human resource constraints in institutions to process simultaneous projects. (Banks, Regulators, Environmental Agencies) etc.</a:t>
            </a:r>
            <a:endParaRPr b="0" lang="en-US" sz="1600" strike="noStrike" u="none">
              <a:solidFill>
                <a:srgbClr val="000000"/>
              </a:solidFill>
              <a:effectLst/>
              <a:uFillTx/>
              <a:latin typeface="Arial"/>
            </a:endParaRPr>
          </a:p>
          <a:p>
            <a:pPr lvl="1" marL="743040" indent="-285840">
              <a:lnSpc>
                <a:spcPct val="9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Obtaining Financing in an uncertain regulatory environment</a:t>
            </a:r>
            <a:endParaRPr b="0" lang="en-US" sz="1600" strike="noStrike" u="none">
              <a:solidFill>
                <a:srgbClr val="000000"/>
              </a:solidFill>
              <a:effectLst/>
              <a:uFillTx/>
              <a:latin typeface="Arial"/>
            </a:endParaRPr>
          </a:p>
          <a:p>
            <a:pPr lvl="1" marL="74304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lnSpc>
                <a:spcPct val="90000"/>
              </a:lnSpc>
              <a:spcBef>
                <a:spcPts val="1199"/>
              </a:spcBef>
              <a:spcAft>
                <a:spcPts val="300"/>
              </a:spcAft>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Legal/Institutional concerns with international project financing</a:t>
            </a:r>
            <a:endParaRPr b="0" lang="en-US" sz="2000" strike="noStrike" u="none">
              <a:solidFill>
                <a:srgbClr val="000000"/>
              </a:solidFill>
              <a:effectLst/>
              <a:uFillTx/>
              <a:latin typeface="Arial"/>
            </a:endParaRPr>
          </a:p>
          <a:p>
            <a:pPr lvl="1" marL="743040" indent="-285840">
              <a:lnSpc>
                <a:spcPct val="90000"/>
              </a:lnSpc>
              <a:spcBef>
                <a:spcPts val="20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Dispute resolution- International Forum, Enforceability</a:t>
            </a:r>
            <a:endParaRPr b="0" lang="en-US" sz="1600" strike="noStrike" u="none">
              <a:solidFill>
                <a:srgbClr val="000000"/>
              </a:solidFill>
              <a:effectLst/>
              <a:uFillTx/>
              <a:latin typeface="Arial"/>
            </a:endParaRPr>
          </a:p>
          <a:p>
            <a:pPr lvl="1" marL="743040" indent="-285840">
              <a:lnSpc>
                <a:spcPct val="90000"/>
              </a:lnSpc>
              <a:spcBef>
                <a:spcPts val="20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Central Bank rules for US$ account transfers.</a:t>
            </a:r>
            <a:endParaRPr b="0" lang="en-US" sz="1600" strike="noStrike" u="none">
              <a:solidFill>
                <a:srgbClr val="000000"/>
              </a:solidFill>
              <a:effectLst/>
              <a:uFillTx/>
              <a:latin typeface="Arial"/>
            </a:endParaRPr>
          </a:p>
          <a:p>
            <a:pPr marL="343080" indent="-343080">
              <a:lnSpc>
                <a:spcPct val="90000"/>
              </a:lnSpc>
              <a:spcBef>
                <a:spcPts val="1199"/>
              </a:spcBef>
              <a:spcAft>
                <a:spcPts val="300"/>
              </a:spcAft>
              <a:buClr>
                <a:srgbClr val="ff0000"/>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Issues with Gas supply Contracts</a:t>
            </a:r>
            <a:endParaRPr b="0" lang="en-US" sz="2000" strike="noStrike" u="none">
              <a:solidFill>
                <a:srgbClr val="000000"/>
              </a:solidFill>
              <a:effectLst/>
              <a:uFillTx/>
              <a:latin typeface="Arial"/>
            </a:endParaRPr>
          </a:p>
          <a:p>
            <a:pPr lvl="1" marL="743040" indent="-285840">
              <a:lnSpc>
                <a:spcPct val="9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Requires more flexible TOP obligations – Hydro matching</a:t>
            </a:r>
            <a:endParaRPr b="0" lang="en-US" sz="1600" strike="noStrike" u="none">
              <a:solidFill>
                <a:srgbClr val="000000"/>
              </a:solidFill>
              <a:effectLst/>
              <a:uFillTx/>
              <a:latin typeface="Arial"/>
            </a:endParaRPr>
          </a:p>
          <a:p>
            <a:pPr lvl="1" marL="743040" indent="-285840">
              <a:lnSpc>
                <a:spcPct val="9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International Financing clauses</a:t>
            </a:r>
            <a:endParaRPr b="0" lang="en-US" sz="1600" strike="noStrike" u="none">
              <a:solidFill>
                <a:srgbClr val="000000"/>
              </a:solidFill>
              <a:effectLst/>
              <a:uFillTx/>
              <a:latin typeface="Arial"/>
            </a:endParaRPr>
          </a:p>
          <a:p>
            <a:pPr lvl="1" marL="743040" indent="-285840">
              <a:lnSpc>
                <a:spcPct val="9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Disputes with concessionaires and specific projects - Exclusivity.</a:t>
            </a:r>
            <a:endParaRPr b="0" lang="en-US" sz="1600" strike="noStrike" u="none">
              <a:solidFill>
                <a:srgbClr val="000000"/>
              </a:solidFill>
              <a:effectLst/>
              <a:uFillTx/>
              <a:latin typeface="Arial"/>
            </a:endParaRPr>
          </a:p>
          <a:p>
            <a:pPr lvl="1" marL="743040" indent="-285840">
              <a:lnSpc>
                <a:spcPct val="9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“Preferential pricing” for certain projects – Competition on the market</a:t>
            </a:r>
            <a:endParaRPr b="0" lang="en-US" sz="1600" strike="noStrike" u="none">
              <a:solidFill>
                <a:srgbClr val="000000"/>
              </a:solidFill>
              <a:effectLst/>
              <a:uFillTx/>
              <a:latin typeface="Arial"/>
            </a:endParaRPr>
          </a:p>
          <a:p>
            <a:pPr lvl="1" marL="743040" indent="-285840">
              <a:lnSpc>
                <a:spcPct val="9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Taxation – ICMS deferral to final consumer</a:t>
            </a:r>
            <a:endParaRPr b="0" lang="en-US" sz="1600" strike="noStrike" u="none">
              <a:solidFill>
                <a:srgbClr val="000000"/>
              </a:solidFill>
              <a:effectLst/>
              <a:uFillTx/>
              <a:latin typeface="Arial"/>
            </a:endParaRPr>
          </a:p>
          <a:p>
            <a:pPr lvl="1" marL="743040" indent="-285840">
              <a:lnSpc>
                <a:spcPct val="90000"/>
              </a:lnSpc>
              <a:spcBef>
                <a:spcPts val="400"/>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Central Bank- TOP payments for imported gas. – Economic dispatch different from dedicated supply</a:t>
            </a:r>
            <a:endParaRPr b="0" lang="en-US" sz="1600" strike="noStrike" u="none">
              <a:solidFill>
                <a:srgbClr val="000000"/>
              </a:solidFill>
              <a:effectLst/>
              <a:uFillTx/>
              <a:latin typeface="Arial"/>
            </a:endParaRPr>
          </a:p>
          <a:p>
            <a:pPr marL="343080" indent="-343080">
              <a:lnSpc>
                <a:spcPct val="9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540" name="PlaceHolder 2"/>
          <p:cNvSpPr>
            <a:spLocks noGrp="1"/>
          </p:cNvSpPr>
          <p:nvPr>
            <p:ph type="title"/>
          </p:nvPr>
        </p:nvSpPr>
        <p:spPr>
          <a:xfrm>
            <a:off x="1219320" y="-360"/>
            <a:ext cx="7772400" cy="7621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99"/>
                </a:solidFill>
                <a:effectLst/>
                <a:uFillTx/>
                <a:latin typeface="Tahoma"/>
              </a:rPr>
              <a:t>Principal  Barriers to </a:t>
            </a:r>
            <a:br>
              <a:rPr sz="3000"/>
            </a:br>
            <a:r>
              <a:rPr b="1" lang="en-US" sz="3000" strike="noStrike" u="none">
                <a:solidFill>
                  <a:srgbClr val="000099"/>
                </a:solidFill>
                <a:effectLst/>
                <a:uFillTx/>
                <a:latin typeface="Tahoma"/>
              </a:rPr>
              <a:t>Classic Thermoelectric Projects</a:t>
            </a:r>
            <a:endParaRPr b="1" lang="en-US" sz="3000" strike="noStrike" u="none">
              <a:solidFill>
                <a:srgbClr val="000099"/>
              </a:solidFill>
              <a:effectLst/>
              <a:uFillTx/>
              <a:latin typeface="Tahoma"/>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18780</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1998-04-17T13:44:26Z</dcterms:created>
  <dc:creator>John Hutten</dc:creator>
  <dc:description/>
  <dc:language>en-US</dc:language>
  <cp:lastModifiedBy>jgalan</cp:lastModifiedBy>
  <cp:lastPrinted>2001-02-24T16:15:24Z</cp:lastPrinted>
  <dcterms:modified xsi:type="dcterms:W3CDTF">2001-02-28T00:21:13Z</dcterms:modified>
  <cp:revision>737</cp:revision>
  <dc:subject/>
  <dc:title>Skilling Presentation</dc:title>
</cp:coreProperties>
</file>