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5DA79A-5492-4E67-8397-01848643996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300D01-6BF2-46CB-8F54-A32E1A0099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3326DA-B67E-47D6-954B-68BD42C1C2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477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A3C8CC-31F4-4B46-BEEC-EDFD10888D1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838080" y="6477120"/>
            <a:ext cx="434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Confidential - for internal use only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00400" y="533520"/>
          <a:ext cx="2743200" cy="26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00400" y="533520"/>
                    <a:ext cx="274320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428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Enron-Online Project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South America - Brazil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295280" y="5181120"/>
            <a:ext cx="64008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Products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transactions only (no traded index available yet)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Symbolic delivery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dispatch of power plants by 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deemed to have been delivered even if ONS chose not to dispatch generation unit involved as physical back-up of contracted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Notional Delivery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title is transferred at Notional Point (i.e., point where losses can be split equally between generators and users)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called as Center of Gravity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Center of Gravity for all of Brazil ( initially and in the foreseeable future, estimated to be next 3 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62120" y="160020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E2F454-3AC7-44F2-B560-240A915CDB8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Products (cont.)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80880" y="182880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ANEEL / ONS may decide to split Brazil into 4 different submarkets  (S, SE, N, NE) as transmission constrains between each region develop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Baseload blocks measured in MW or MWh, characterized by: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Demand - “X” MWh per month, 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Demand - “Y” MW with Load Factor of 100%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energy only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Maturity: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Intramonth (to pre-empt dysfunctional settlement process)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 to 6 months forward (to enhance product liquidity)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Available, as dictated by MAE: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 - 25th of prior month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       - 24th of current, traded month.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0C342B-1E3D-4ED2-8DD5-B3BF1323D03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Products (cont.)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24379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flexibility in load factor: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60% up to 100%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 peak and off peak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Longer maturity (up to 36 months 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Differentiate 4 sub-markets as a basis risk may be prevalent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190512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A208CB-4EDB-43CA-AE8C-D862AF30872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Customers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2514240"/>
            <a:ext cx="777240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LDC’s ( approximately 35), marketers (approximately 10),  generators (approximately 25) and selected large free customers (up to 10)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 pre-approve approximately 20 customers for specific limits in order to start trading online without further delay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120" y="198108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5800" y="5334120"/>
            <a:ext cx="77724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pre-approved customers list to numerous free customers and new generators / marketers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2120" y="480060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CC209B-9BC2-4DFA-BB8B-BBA13FF6BE2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Customer List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5800" y="1981080"/>
            <a:ext cx="190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533520" y="2660760"/>
          <a:ext cx="8229600" cy="2749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2660760"/>
                    <a:ext cx="8229600" cy="274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D087FD-1E69-4ECE-ABB2-7397A9405836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Settlement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transactions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Currency: all quotes / payments are made in Brazilian Reais (R$)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deliveries are made to a Center of Gravity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result, all traded volumes are exempted from any additional contractual fee such as transmission usage, distribution usage and connection fees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to ECE will be deemed  responsible for any additional fee up to Center of Gravity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from ECE will be deemed responsible for any additional fee from Center of Gravity onward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Anyhow, most volumes initially traded will be excess power covered under Initial Contracts. If buyer or seller is an LDC, no additional charge will be payable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104993-6669-4F43-A562-55696F92328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Settlement (cont.)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2666880"/>
            <a:ext cx="777240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ECE net open position at month end (Phase I)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Settled in 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transmission / distribution burden for ECE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 of MAE members to monitor (should be addressed soon by envolvement of a national clearing house)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AF8CBA-B77C-4011-9D30-154F3E7898C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Training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material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material is going to be provided together with the marketing material to the identified targeted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sessions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sessions with simulations can be provided initially to targeted customers, and eventually to new participants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2C1654-A49B-4463-8D86-C0A8BF3ACBB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Terms and Conditions (GTC)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Parties to be subject to ANEEL and MAE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address responsibility, of Sellers and Buyers, for transmission usage, connection and distribution fees and taxes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reinforce product standartization, as well as concepts of Symbolic Delivery and Notional Delivery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provide custumary Force Majeure and other legal clauses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5086AD-C2FE-43FD-8473-E4BBF07C65B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Next Steps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1219320" y="1600200"/>
          <a:ext cx="6781680" cy="4734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0200"/>
                    <a:ext cx="6781680" cy="473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FABDD0-7AF5-44CE-9EDE-013AD034F44C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Scope of Services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440" y="1828440"/>
            <a:ext cx="35053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Countries Covered: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14800" y="1828800"/>
            <a:ext cx="3505320" cy="16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Bolivia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3581280"/>
            <a:ext cx="3505320" cy="16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 Covered: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114800" y="3581280"/>
            <a:ext cx="3505320" cy="198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&amp; Paper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Petrochemicals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86863B-E8F5-46D4-82E1-AA3CE2CB1FA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 - Brazil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14400" y="2057400"/>
            <a:ext cx="579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Potential Revenues (as detailed in Annex I)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914400" y="3962520"/>
            <a:ext cx="579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Budget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3548160" y="2558880"/>
          <a:ext cx="3690720" cy="3003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48160" y="2558880"/>
                    <a:ext cx="3690720" cy="300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DDD3FE-9C41-4BCA-8E1E-6F5392A2E08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Local Involvement - Brazil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2133360" y="1981080"/>
            <a:ext cx="609588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: Marketing and Local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&amp; Paper : Marketing only - trading based out of EOL USA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Petrochemicals: Marketing only - trading based out of EOL USA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480" y="198108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480" y="426708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Phase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57400" y="4267080"/>
            <a:ext cx="655308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Power: Expand products and reach (customer base)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other commodities as retail group sees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Gas: Marketing and Trading (if any opportunity arise)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17826D-42B4-448D-AA6C-5C292F712AE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Local Involvement - Argentina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66680" y="2209680"/>
            <a:ext cx="7315200" cy="289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: Marketing and Local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: Marketing and Local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Selected Commodities: Marketing only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[Business Plan and details to be provided by Enron Argentina Office]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DFEF7D-8D08-4E3E-B44F-CE73592D042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Local Involvement - Bolivia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066680" y="2742840"/>
            <a:ext cx="7315200" cy="2895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Gas: Marketing and Local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[Timing and Opportunities to be evaluated by appropriate team]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3E8E8E-CADE-4E83-98B7-6719703136F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43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EOL Brazil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Scope of Services - Brazil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523880" y="2057040"/>
            <a:ext cx="655344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: Initial contract excess power monthly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&amp; Paper : Depends upon strategic value to the Direct Sales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Petrochemicals : Depends upon strategic value to the Direct Sales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: When and if breakup of Petrobras monopoly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EE0476-F447-4344-8E9D-9F34E33898B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 - Brazil</a:t>
            </a:r>
            <a:endParaRPr b="1" i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352320" y="1980720"/>
            <a:ext cx="29718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Point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Type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978EC6-27DD-478D-A269-A75642BDB92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Power-Brazil</a:t>
            </a:r>
            <a:br>
              <a:rPr sz="4400"/>
            </a:br>
            <a:r>
              <a:rPr b="1" i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Timing</a:t>
            </a:r>
            <a:endParaRPr b="1" i="1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609480" y="2193840"/>
          <a:ext cx="7925040" cy="3368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193840"/>
                    <a:ext cx="7925040" cy="33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E33CE0-1E34-473A-8817-CE095A52A28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2000-03-22T20:52:03Z</dcterms:created>
  <dc:creator>Enron</dc:creator>
  <dc:description/>
  <dc:language>en-US</dc:language>
  <cp:lastModifiedBy>ENRON</cp:lastModifiedBy>
  <cp:lastPrinted>2000-04-06T10:31:07Z</cp:lastPrinted>
  <dcterms:modified xsi:type="dcterms:W3CDTF">2000-04-06T16:44:14Z</dcterms:modified>
  <cp:revision>44</cp:revision>
  <dc:subject/>
  <dc:title>Enron-Online Project Enron South America</dc:title>
</cp:coreProperties>
</file>