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D5EF02-6561-4A35-B450-697725F3925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0ECCF4-DE43-4027-A7F1-06FD9A42A7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3A297A-B6B4-4EFC-BE9B-80C331788D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5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.wmf"/><Relationship Id="rId6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3.png"/><Relationship Id="rId4" Type="http://schemas.openxmlformats.org/officeDocument/2006/relationships/package" Target="../embeddings/oleObject2.docx"/><Relationship Id="rId5" Type="http://schemas.openxmlformats.org/officeDocument/2006/relationships/image" Target="../media/image4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ndlesslogo" descr=""/>
          <p:cNvPicPr/>
          <p:nvPr/>
        </p:nvPicPr>
        <p:blipFill>
          <a:blip r:embed="rId1"/>
          <a:stretch/>
        </p:blipFill>
        <p:spPr>
          <a:xfrm>
            <a:off x="3409920" y="386856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485640" y="2443320"/>
            <a:ext cx="7848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Summer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44920" y="5726160"/>
            <a:ext cx="1211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4400" y="6180120"/>
            <a:ext cx="3608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O:\Corpdev\NorthAmerica\Conner\ENA Corpdev\Project Alpha\Presentation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490680" y="1922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Gain/Loss and Cash from Transaction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-304920" y="2057400"/>
          <a:ext cx="4381560" cy="24256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-304920" y="2057400"/>
                    <a:ext cx="4381560" cy="242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6" name=""/>
          <p:cNvGraphicFramePr/>
          <p:nvPr/>
        </p:nvGraphicFramePr>
        <p:xfrm>
          <a:off x="3886200" y="2057400"/>
          <a:ext cx="4267080" cy="258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3886200" y="2057400"/>
                    <a:ext cx="4267080" cy="258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039680" y="976320"/>
            <a:ext cx="59706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Slight book loss, but mitigated by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Substantial cash proceeds after expenses and repurchases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805720" y="5222880"/>
            <a:ext cx="195876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no bonus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7086600" y="3429000"/>
            <a:ext cx="228600" cy="175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628BFF-6412-434B-9040-72694F8FE4C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490680" y="1922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Financial Impact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2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762120" y="1844640"/>
          <a:ext cx="5943600" cy="46324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2120" y="1844640"/>
                    <a:ext cx="5943600" cy="463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" name=""/>
          <p:cNvSpPr/>
          <p:nvPr/>
        </p:nvSpPr>
        <p:spPr>
          <a:xfrm>
            <a:off x="1039680" y="976320"/>
            <a:ext cx="59706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Divestiture is expected to be accretive to earnings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Assumes 100% of proceeds used to reduce debt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448275-82CA-4769-88BC-227A0F7D203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8088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C46333-ABF8-45DF-AC43-0E35FB9337F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49068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Summary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1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8480" y="838080"/>
            <a:ext cx="8001000" cy="499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Purchase price adjustment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cash-in/cash-out to those operations since 3/31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Agreed upon net income adjustment to capture earnings between 3/31 and closing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Adjustment maintains Enron book basis in subject companies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has limited rights to use the Enron name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America, Africa, Middle East, Caribbean, Central America, India - 5 years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Asia (excluding Japan and Australia) - 3 years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EE&amp;CC and Wind - 6 months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Pre-Closing - Purchaser directs activity, but involves Enron in such activities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Post-Closing - Purchaser directs activities and is at risk for transfers within the new organization structure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Enron places its equity ownership in the required holding companies, the risk lies with the purchaser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Sharing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Representations and Warranties of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Representations and warranties are qualified by knowledge of Enron senior management, but not EI senior management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Capped at $XXMM, with a term of XX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Mechanism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participate in an IPO, or can request that the purchaser complete an IPO on the Subject companies after 5 years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purchaser declines, purchaser is required to purchase Enron’s interest at book value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 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 have mutual no-hire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Analyst/Associates are to remain Enron employees, but are excluded from the no-hire provision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guarantees must remain in place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outstanding Enron guarantees related to subject businesses are 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199FC8-F689-470E-A235-9E864458B91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49068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for Sale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5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7" name=""/>
          <p:cNvGraphicFramePr/>
          <p:nvPr/>
        </p:nvGraphicFramePr>
        <p:xfrm>
          <a:off x="495360" y="990720"/>
          <a:ext cx="8648640" cy="48895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3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95360" y="990720"/>
                    <a:ext cx="8648640" cy="488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A08447-67D3-40A6-81E9-9875923D21B8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490680" y="1922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- Equity Returns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28480" y="914400"/>
            <a:ext cx="800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Return on capital of subject entities as a whole is lower than that of 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990720" y="2133720"/>
          <a:ext cx="6634080" cy="3906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90720" y="2133720"/>
                    <a:ext cx="6634080" cy="390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321920" y="1488960"/>
            <a:ext cx="613980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revise taking out the 20% equity interest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4E7425-9B6B-4E30-B988-3064015D14B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50976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914400"/>
            <a:ext cx="7543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685800"/>
            <a:ext cx="8001000" cy="59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$6.08 billion cash sale for 80%of Enron’s equity interests in: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Substantially all non-European international operations (including Turkey)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Gas Exploration and 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Wind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Purchaser is a Middle and Far East private investor group led by Dr. Amin Badr El-Din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retains 20%of combined entities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Has option to exit after after IPO or after 5 years through a put right for the then-current book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Has Board representation - One for EI and four for a/b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current employees in subject businesses are to go with the 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Purchaser is to be responsible for all severance and other related benefits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to pay pro-rata bonuses for employees for 2000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to provide $150MM to purchaser to be used as a pool to be used for employee retainage, severance,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for other employee benefit items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Mutual no hire provision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pay up to $75MM for fees relating to transferring subject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Purchaser has right to exclude Turkey businesses from transaction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performs due diligence after signing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6378F1-A309-4A25-8D39-FC266F2D20B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50976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Description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914400"/>
            <a:ext cx="7543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520" y="1054080"/>
            <a:ext cx="8001000" cy="324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Obligations of Enron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Purchaser has limited rights to use the Enron name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Provide transition services for up to 2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Keep existing Enron guarantees in place for up to 5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Between signing and closing, Enron is to provide capital to subject businesses based upon an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agreed upon budget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Obligations of the Purchaser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purchase with L/C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C34F9F-1E89-441F-AFB0-4DBDD88F223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503280" y="181080"/>
            <a:ext cx="670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Included In Sale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28480" y="971640"/>
            <a:ext cx="8001000" cy="45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Wind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Gas Exploration and Production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Middle 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Turkey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Asia, Pacific, Australia, and 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Excludes trading operations in Japan and 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Excludes Hainan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List is shown in Appendix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61E91A-EA0E-4C59-99D3-E39491D758E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747720" y="4156200"/>
            <a:ext cx="75582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distributes its equity interests in subject companies into three holding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interests with contractual or regulatory transfer restrictions will be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placed in either A or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Because of restrictions, Enron must retain a level of direct ownership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equity interests with no transfer restrictions are to be placed in 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sells effectively 80% of interests in A,B, and C to Mint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67160" y="22478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2323800" y="2247840"/>
            <a:ext cx="7621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333440"/>
            <a:ext cx="0" cy="57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38320" y="952560"/>
            <a:ext cx="1101960" cy="4572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295960" y="952560"/>
            <a:ext cx="120492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41720" y="99864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29080" y="977760"/>
            <a:ext cx="122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60640" y="1897200"/>
            <a:ext cx="1128600" cy="4572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90400" y="1943280"/>
            <a:ext cx="421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43280" y="2933640"/>
            <a:ext cx="838080" cy="457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73320" y="297180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305240" y="2933640"/>
            <a:ext cx="83844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535640" y="297180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67240" y="87624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9760" y="1922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86280" y="2933640"/>
            <a:ext cx="838080" cy="4572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28920" y="297180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089240" y="2349360"/>
            <a:ext cx="673200" cy="584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22360" y="1257480"/>
            <a:ext cx="1045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Effective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in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 Companies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4038480" y="1066680"/>
            <a:ext cx="1252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38480" y="1295280"/>
            <a:ext cx="1260720" cy="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445080" y="3052800"/>
            <a:ext cx="152640" cy="763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68920" y="2971800"/>
            <a:ext cx="1889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transfer issues.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 have transfer issues.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45080" y="3205080"/>
            <a:ext cx="152640" cy="763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70880" y="1946160"/>
            <a:ext cx="183960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revised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762120" y="4191120"/>
            <a:ext cx="7557840" cy="20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Enron, through its ownership in A, B, and EI, has 20% economic interest in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aggregate group (A,B,C)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has an 80% interest in the aggregate group through EI ownership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transfer restrictions are eliminated, A/B interests will be transferred to 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will be an adjustment to Enron interests in EI to reflect transfers,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performance, and equity infusions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no obligation to provide capital infusions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3430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2286000"/>
                <a:tab algn="l" pos="2743200"/>
                <a:tab algn="l" pos="32004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it does not participate, ownership interests will be diluted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09760" y="1922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Ownership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133720" y="1498680"/>
            <a:ext cx="241200" cy="463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4317480" y="1860480"/>
            <a:ext cx="40644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737240" y="1854360"/>
            <a:ext cx="0" cy="55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737240" y="1854360"/>
            <a:ext cx="45072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133720" y="1498680"/>
            <a:ext cx="0" cy="1778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743200" y="1270080"/>
            <a:ext cx="673200" cy="190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248520" y="1117440"/>
            <a:ext cx="1204920" cy="45720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1676520" y="1117440"/>
            <a:ext cx="1101600" cy="457200"/>
            <a:chOff x="1676520" y="1117440"/>
            <a:chExt cx="1101600" cy="457200"/>
          </a:xfrm>
        </p:grpSpPr>
        <p:sp>
          <p:nvSpPr>
            <p:cNvPr id="72" name=""/>
            <p:cNvSpPr/>
            <p:nvPr/>
          </p:nvSpPr>
          <p:spPr>
            <a:xfrm>
              <a:off x="1676520" y="1117440"/>
              <a:ext cx="1101600" cy="457200"/>
            </a:xfrm>
            <a:prstGeom prst="rect">
              <a:avLst/>
            </a:prstGeom>
            <a:solidFill>
              <a:srgbClr val="003366"/>
            </a:solidFill>
            <a:ln w="9360">
              <a:solidFill>
                <a:srgbClr val="000000"/>
              </a:solidFill>
              <a:miter/>
            </a:ln>
            <a:effectLst>
              <a:outerShdw dist="107932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765080" y="1163520"/>
              <a:ext cx="8316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Eagle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" name=""/>
          <p:cNvSpPr/>
          <p:nvPr/>
        </p:nvSpPr>
        <p:spPr>
          <a:xfrm>
            <a:off x="6477840" y="1117440"/>
            <a:ext cx="661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91120" y="1422360"/>
            <a:ext cx="1128600" cy="4572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20880" y="1468440"/>
            <a:ext cx="421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336920" y="3213000"/>
            <a:ext cx="83844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560840" y="325116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943600" y="2489040"/>
            <a:ext cx="83808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174000" y="252720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380040" y="1346040"/>
            <a:ext cx="28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06560" y="2527200"/>
            <a:ext cx="838440" cy="4572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49560" y="2565360"/>
            <a:ext cx="35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81280" y="1498680"/>
            <a:ext cx="6098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651680" y="3276720"/>
            <a:ext cx="1130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 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0.01% Economic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30600" y="3454560"/>
            <a:ext cx="1612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106360" y="1955880"/>
            <a:ext cx="85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 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Economic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565360" y="2305080"/>
            <a:ext cx="241200" cy="431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811320" y="2108160"/>
            <a:ext cx="85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49% 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Economic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182120" y="2463840"/>
            <a:ext cx="1130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49% 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99.9% Economic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933800" y="2108160"/>
            <a:ext cx="898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Economic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737240" y="2832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3645000" y="2444760"/>
            <a:ext cx="342720" cy="27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19600" y="2457360"/>
            <a:ext cx="317520" cy="196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6026040" y="1193760"/>
            <a:ext cx="216000" cy="10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443920" y="1270080"/>
            <a:ext cx="78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(100% - X)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5327640" y="1498680"/>
            <a:ext cx="247680" cy="11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49068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28480" y="914400"/>
            <a:ext cx="8001000" cy="163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Timing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of definitive agreements the week of August 14th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of other ancillary agreements to occur between sign and closing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Closing expected within 60-90 days of signing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1595E9-8878-4035-8BAA-5F4ACD4AC42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490680" y="192240"/>
            <a:ext cx="67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            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endlesslogo" descr=""/>
          <p:cNvPicPr/>
          <p:nvPr/>
        </p:nvPicPr>
        <p:blipFill>
          <a:blip r:embed="rId1"/>
          <a:stretch/>
        </p:blipFill>
        <p:spPr>
          <a:xfrm>
            <a:off x="6934320" y="152280"/>
            <a:ext cx="2000160" cy="6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609480" y="533520"/>
            <a:ext cx="7391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039680" y="976320"/>
            <a:ext cx="5970600" cy="128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price within valuation range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Rationale for sale at end of valuation range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Opportunity to sell all businesses at once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would take substantial time to sell each business unit separately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1371600" y="3048120"/>
          <a:ext cx="6324480" cy="312408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371600" y="3048120"/>
                    <a:ext cx="632448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"/>
          <p:cNvSpPr/>
          <p:nvPr/>
        </p:nvSpPr>
        <p:spPr>
          <a:xfrm>
            <a:off x="610920" y="2612880"/>
            <a:ext cx="389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VALUATION BREAKDOWN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(Dollars in 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1523880" y="6102360"/>
          <a:ext cx="5488200" cy="146160"/>
        </p:xfrm>
        <a:graphic>
          <a:graphicData uri="http://schemas.openxmlformats.org/presentationml/2006/ole">
            <p:oleObj progId="Word.Document.12" r:id="rId4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523880" y="6102360"/>
                    <a:ext cx="5488200" cy="14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0FACFB-24CF-41A0-868B-8126A2D45F6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2000-03-20T13:44:15Z</dcterms:created>
  <dc:creator>phammon</dc:creator>
  <dc:description/>
  <dc:language>en-US</dc:language>
  <cp:lastModifiedBy>pconne1</cp:lastModifiedBy>
  <cp:lastPrinted>2000-07-25T11:03:16Z</cp:lastPrinted>
  <dcterms:modified xsi:type="dcterms:W3CDTF">2000-07-25T14:27:12Z</dcterms:modified>
  <cp:revision>98</cp:revision>
  <dc:subject/>
  <dc:title>No Slide Title</dc:title>
</cp:coreProperties>
</file>