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png" ContentType="image/png"/>
  <Override PartName="/ppt/media/image3.wmf" ContentType="image/x-wmf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4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/>
  <p:notesSz cx="6858000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38080" y="123840"/>
            <a:ext cx="784872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38080" y="1371600"/>
            <a:ext cx="784872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41480" indent="-16992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06520" indent="-17460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70120" indent="-17316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70120" indent="-173160">
              <a:spcBef>
                <a:spcPts val="499"/>
              </a:spcBef>
              <a:spcAft>
                <a:spcPts val="499"/>
              </a:spcAft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70120" indent="-173160">
              <a:spcBef>
                <a:spcPts val="499"/>
              </a:spcBef>
              <a:spcAft>
                <a:spcPts val="499"/>
              </a:spcAft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-360" y="6400800"/>
            <a:ext cx="20638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Basic.pot - </a:t>
            </a:r>
            <a:fld id="{FD191524-745A-4422-A3DA-B5E4615558AE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3" name=""/>
          <p:cNvGraphicFramePr/>
          <p:nvPr/>
        </p:nvGraphicFramePr>
        <p:xfrm>
          <a:off x="8551800" y="6265800"/>
          <a:ext cx="592200" cy="59220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4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551800" y="6265800"/>
                    <a:ext cx="592200" cy="592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123840"/>
            <a:ext cx="784872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838080" y="1371600"/>
            <a:ext cx="784872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41480" indent="-16992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06520" indent="-17460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70120" indent="-17316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70120" indent="-173160">
              <a:spcBef>
                <a:spcPts val="499"/>
              </a:spcBef>
              <a:spcAft>
                <a:spcPts val="499"/>
              </a:spcAft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70120" indent="-173160">
              <a:spcBef>
                <a:spcPts val="499"/>
              </a:spcBef>
              <a:spcAft>
                <a:spcPts val="499"/>
              </a:spcAft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dt" idx="2"/>
          </p:nvPr>
        </p:nvSpPr>
        <p:spPr>
          <a:xfrm>
            <a:off x="-360" y="6400800"/>
            <a:ext cx="20638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Basic.pot - </a:t>
            </a:r>
            <a:fld id="{E7956F8B-BA23-4950-8F39-49312697E49B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8" name=""/>
          <p:cNvGraphicFramePr/>
          <p:nvPr/>
        </p:nvGraphicFramePr>
        <p:xfrm>
          <a:off x="8551800" y="6265800"/>
          <a:ext cx="592200" cy="59220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9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551800" y="6265800"/>
                    <a:ext cx="592200" cy="592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ENE_C_WHI" descr=""/>
          <p:cNvPicPr/>
          <p:nvPr/>
        </p:nvPicPr>
        <p:blipFill>
          <a:blip r:embed="rId1"/>
          <a:stretch/>
        </p:blipFill>
        <p:spPr>
          <a:xfrm>
            <a:off x="3465360" y="1119240"/>
            <a:ext cx="2154240" cy="2428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" name=""/>
          <p:cNvSpPr/>
          <p:nvPr/>
        </p:nvSpPr>
        <p:spPr>
          <a:xfrm>
            <a:off x="677880" y="4226040"/>
            <a:ext cx="7788240" cy="60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Practical Techniques to Price Exotic Energy Derivatives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Steve Leppard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Europe Research Group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838080" y="123840"/>
            <a:ext cx="784872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Example: Swing Options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838080" y="1371600"/>
            <a:ext cx="784872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601"/>
              </a:spcBef>
              <a:spcAft>
                <a:spcPts val="601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Arise from volume and price uncertainty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601"/>
              </a:spcBef>
              <a:spcAft>
                <a:spcPts val="601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Known as take-or-pay contracts in the gas markets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601"/>
              </a:spcBef>
              <a:spcAft>
                <a:spcPts val="601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Crosses over into the domain of real option theory, since contractual rigidities are often tied to physical constraints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601"/>
              </a:spcBef>
              <a:spcAft>
                <a:spcPts val="601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be priced using multinomial forest techniques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838080" y="380520"/>
            <a:ext cx="7848720" cy="838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Multinomial Forest State Space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838080" y="1371600"/>
            <a:ext cx="784872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Swing and real option valuations are carried out on “product” of price and physical state space.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Transitions in price space</a:t>
            </a:r>
            <a:br>
              <a:rPr sz="2000"/>
            </a:b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are (usually) stochastic.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Transitions in physical state</a:t>
            </a:r>
            <a:br>
              <a:rPr sz="2000"/>
            </a:b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space are (usually) due to</a:t>
            </a:r>
            <a:br>
              <a:rPr sz="2000"/>
            </a:b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management decisions.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Valuation obtained from</a:t>
            </a:r>
            <a:br>
              <a:rPr sz="2000"/>
            </a:b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evaluating optimal decisions</a:t>
            </a:r>
            <a:br>
              <a:rPr sz="2000"/>
            </a:b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with respect to stochastic</a:t>
            </a:r>
            <a:br>
              <a:rPr sz="2000"/>
            </a:b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movements.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“Binomial forest” technique is</a:t>
            </a:r>
            <a:br>
              <a:rPr sz="2000"/>
            </a:b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one example of this.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2" name="Price%20and%20physical%20state%20space" descr=""/>
          <p:cNvPicPr/>
          <p:nvPr/>
        </p:nvPicPr>
        <p:blipFill>
          <a:blip r:embed="rId1"/>
          <a:stretch/>
        </p:blipFill>
        <p:spPr>
          <a:xfrm>
            <a:off x="4191120" y="2057400"/>
            <a:ext cx="3657600" cy="348300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838080" y="123840"/>
            <a:ext cx="784872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Swing Option Valuation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838080" y="1371600"/>
            <a:ext cx="784872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Multinomial forest techniques lead to the recursive Bellman equation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Branch (no pun intended) of optimization theory known as dynamic programming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Subject to severe storage and execution time demands, Bellman’s “curse of dimensionality”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Attempt to circumvent through recoding as per Monte Carlo, and use of state aggregation or “bucketing”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838080" y="123840"/>
            <a:ext cx="784872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Example: Real Options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838080" y="1371600"/>
            <a:ext cx="784872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 pricing technology from financial options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 business- or engineering-based operational research techniques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 information from the financial markets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Real option valuation recognises the value of management decision making in the light of price movements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Often need to derive the value of the underlying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Value of real option may depend on who holds it (no objective, fair market, value)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Those real options that can’t be fully-replicated using “standard” exotic options may be priced using multinomial forest techniques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838080" y="123840"/>
            <a:ext cx="784872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Example: “Virtual” Real Options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838080" y="1371600"/>
            <a:ext cx="784872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601"/>
              </a:spcBef>
              <a:spcAft>
                <a:spcPts val="601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Combinations of financial transactions allow the creation of virtual assets, for example:</a:t>
            </a:r>
            <a:br>
              <a:rPr sz="2400"/>
            </a:b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142c7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Virtual gas storage (contingent calendar spread options)</a:t>
            </a:r>
            <a:br>
              <a:rPr sz="2000"/>
            </a:b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142c7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Virtual power station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0">
              <a:spcBef>
                <a:spcPts val="499"/>
              </a:spcBef>
              <a:spcAft>
                <a:spcPts val="499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838080" y="123840"/>
            <a:ext cx="784872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Modelling Energy Prices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838080" y="1371600"/>
            <a:ext cx="784872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GBM may not be appropriate at all time resolutions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Observe jump or gapping behaviour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Prices may be non-positive due to problem of free disposal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Jump diffusion process is one common proposal for an improved model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be difficult to calibrate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need to account for seasonality in the mean value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Jump component may be positively-biased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Jump parameters themselves may need to be seasonal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838080" y="123840"/>
            <a:ext cx="784872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Incompleteness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838080" y="1371600"/>
            <a:ext cx="784872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existence of replicating portfolios underpins most of modern financial theory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be difficult to construct such a portfolio due to: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142c7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Non-existence or illiquidity of intra-month forward markets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142c7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Difficulty of delta hedging with physical gas or power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142c7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Non-storability of power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Often mitigate risk through: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142c7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 diversification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142c7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positions in assets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838080" y="123840"/>
            <a:ext cx="784872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Conclusions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838080" y="1371600"/>
            <a:ext cx="784872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601"/>
              </a:spcBef>
              <a:spcAft>
                <a:spcPts val="601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Improved understanding can only arise through the continued interaction of industrial and academic practitioners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601"/>
              </a:spcBef>
              <a:spcAft>
                <a:spcPts val="601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 both large quantities of data, and depth of analysis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838080" y="123840"/>
            <a:ext cx="784872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Contact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838080" y="1371600"/>
            <a:ext cx="784872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Email address: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142c7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sleppard@enron.com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Telephone: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142c7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+44 20 7783 7293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Address: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142c7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House, 40 Grosvenor Place, London SW1X 7EN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38080" y="123840"/>
            <a:ext cx="784872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Options in the Energy Industry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838080" y="1371600"/>
            <a:ext cx="784872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700"/>
              </a:spcBef>
              <a:spcAft>
                <a:spcPts val="700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Among energy derivatives we wish to include: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142c7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Exchange traded contracts (futures, options on futures)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142c7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OTC contracts (forwards, options, swaptions)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142c7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Options embedded in energy-related contracts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142c7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Real options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38080" y="123840"/>
            <a:ext cx="784872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Options in Energy-Related Contracts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838080" y="1371600"/>
            <a:ext cx="784872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601"/>
              </a:spcBef>
              <a:spcAft>
                <a:spcPts val="601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Any flexibility in a contract can be translated into some form of exotic option, for example: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142c7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Delivery location or timing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142c7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142c7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Quality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142c7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601"/>
              </a:spcBef>
              <a:spcAft>
                <a:spcPts val="601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Such flexibility relates to practical considerations.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601"/>
              </a:spcBef>
              <a:spcAft>
                <a:spcPts val="601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Only in recent years have people learned to appreciate the value of this optionality.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838080" y="123840"/>
            <a:ext cx="784872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Makes Energy Derivatives Special?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838080" y="1371600"/>
            <a:ext cx="784872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799"/>
              </a:spcBef>
              <a:spcAft>
                <a:spcPts val="7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Complicated contract structures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799"/>
              </a:spcBef>
              <a:spcAft>
                <a:spcPts val="7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Difficulty of choosing and modelling the price process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799"/>
              </a:spcBef>
              <a:spcAft>
                <a:spcPts val="7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incompleteness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799"/>
              </a:spcBef>
              <a:spcAft>
                <a:spcPts val="799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 to model physical constraints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38080" y="123840"/>
            <a:ext cx="784872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Sources of Complexity in Exotic Options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838080" y="1371600"/>
            <a:ext cx="784872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601"/>
              </a:spcBef>
              <a:spcAft>
                <a:spcPts val="601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 structures may be unique to the deal under considerations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601"/>
              </a:spcBef>
              <a:spcAft>
                <a:spcPts val="601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Multiple interacting options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601"/>
              </a:spcBef>
              <a:spcAft>
                <a:spcPts val="601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 to address both price and volume risk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601"/>
              </a:spcBef>
              <a:spcAft>
                <a:spcPts val="601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Complicated payoff profiles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601"/>
              </a:spcBef>
              <a:spcAft>
                <a:spcPts val="601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Often can’t separate the options from a supply contract or physical asset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838080" y="123840"/>
            <a:ext cx="784872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Example: Asian Option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838080" y="1371600"/>
            <a:ext cx="784872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601"/>
              </a:spcBef>
              <a:spcAft>
                <a:spcPts val="601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Payoff = max(avg(F)-K,0) for call, max(K-avg(F),0) for put.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601"/>
              </a:spcBef>
              <a:spcAft>
                <a:spcPts val="601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Reduce volatility exposure, and danger of exposure to price manipulation by market participants.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601"/>
              </a:spcBef>
              <a:spcAft>
                <a:spcPts val="601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Most simply priced using Monte Carlo simulation.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601"/>
              </a:spcBef>
              <a:spcAft>
                <a:spcPts val="601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more analytical techniques exist (Geman and Yor).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8080" y="123840"/>
            <a:ext cx="784872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Asian Option Monte Carlo Algorithm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838080" y="1371600"/>
            <a:ext cx="784872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300"/>
              </a:spcBef>
              <a:spcAft>
                <a:spcPts val="300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Initialise totalPayoff = 0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300"/>
              </a:spcBef>
              <a:spcAft>
                <a:spcPts val="300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loop i = 1, ..., number of simulations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300"/>
              </a:spcBef>
              <a:spcAft>
                <a:spcPts val="300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Initialise spot value to initial value:  St = S0, and set averaged value to zero: avg = 0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300"/>
              </a:spcBef>
              <a:spcAft>
                <a:spcPts val="300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loop t = 1, ..., N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300"/>
              </a:spcBef>
              <a:spcAft>
                <a:spcPts val="300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Find next spot value from previous using discretized form of price process SDE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0">
              <a:spcBef>
                <a:spcPts val="300"/>
              </a:spcBef>
              <a:spcAft>
                <a:spcPts val="3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300"/>
              </a:spcBef>
              <a:spcAft>
                <a:spcPts val="300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If the time is within the averaging period, then ensure the running total is kept, to contribute</a:t>
            </a:r>
            <a:br>
              <a:rPr sz="1200"/>
            </a:b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toward the overall average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300"/>
              </a:spcBef>
              <a:spcAft>
                <a:spcPts val="300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end loop t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0">
              <a:spcBef>
                <a:spcPts val="300"/>
              </a:spcBef>
              <a:spcAft>
                <a:spcPts val="3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300"/>
              </a:spcBef>
              <a:spcAft>
                <a:spcPts val="300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Find average from running total of relevant spot values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0">
              <a:spcBef>
                <a:spcPts val="300"/>
              </a:spcBef>
              <a:spcAft>
                <a:spcPts val="3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300"/>
              </a:spcBef>
              <a:spcAft>
                <a:spcPts val="300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totalPayoff = totalPayoff + max(avg - K, 0)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300"/>
              </a:spcBef>
              <a:spcAft>
                <a:spcPts val="300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end loop i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0">
              <a:spcBef>
                <a:spcPts val="300"/>
              </a:spcBef>
              <a:spcAft>
                <a:spcPts val="3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300"/>
              </a:spcBef>
              <a:spcAft>
                <a:spcPts val="300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Result = exp(- r * T) * totalPayoff / (number of simulations)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0">
              <a:spcBef>
                <a:spcPts val="300"/>
              </a:spcBef>
              <a:spcAft>
                <a:spcPts val="3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838080" y="123840"/>
            <a:ext cx="784872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Improving the Monte Carlo Algorithm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838080" y="1371600"/>
            <a:ext cx="784872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700"/>
              </a:spcBef>
              <a:spcAft>
                <a:spcPts val="700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Improved execution time may be gained by recoding the algorithm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142c7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Precomputing constants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142c7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Reducing the number of arithmetic operations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142c7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 of integer arithmetic wherever possible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142c7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Unrolling loops to reduce use of conditionals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700"/>
              </a:spcBef>
              <a:spcAft>
                <a:spcPts val="700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Improved accuracy via the use of variance reduction techniques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38080" y="123840"/>
            <a:ext cx="784872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Example: Spread Options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838080" y="1371600"/>
            <a:ext cx="784872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601"/>
              </a:spcBef>
              <a:spcAft>
                <a:spcPts val="601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Payoff: max((F1-F2)-K,0) for call, max(K-(F1-F2),0) for put.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601"/>
              </a:spcBef>
              <a:spcAft>
                <a:spcPts val="601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Calendar spreads, location spreads, spark spreads, …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601"/>
              </a:spcBef>
              <a:spcAft>
                <a:spcPts val="601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be priced using Monte Carlo, or two-dimensional integration.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601"/>
              </a:spcBef>
              <a:spcAft>
                <a:spcPts val="601"/>
              </a:spcAft>
              <a:buClr>
                <a:srgbClr val="142c73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Dimensional reduction techniques often exist (Ravindran), allowing the use of more accurate 1-dimensional integration algorithms.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2000-05-04T08:53:18Z</dcterms:created>
  <dc:creator>SLeppard</dc:creator>
  <dc:description/>
  <dc:language>en-US</dc:language>
  <cp:lastModifiedBy>SLeppard</cp:lastModifiedBy>
  <cp:lastPrinted>2000-09-20T21:01:30Z</cp:lastPrinted>
  <dcterms:modified xsi:type="dcterms:W3CDTF">2000-09-20T21:03:18Z</dcterms:modified>
  <cp:revision>20</cp:revision>
  <dc:subject/>
  <dc:title>No Slide Title</dc:title>
</cp:coreProperties>
</file>