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6.png" ContentType="image/png"/>
  <Override PartName="/ppt/media/image2.jpeg" ContentType="image/jpeg"/>
  <Override PartName="/ppt/media/image3.jpeg" ContentType="image/jpeg"/>
  <Override PartName="/ppt/media/image4.jpeg" ContentType="image/jpeg"/>
  <Override PartName="/ppt/media/image5.png" ContentType="image/png"/>
  <Override PartName="/ppt/media/image7.png" ContentType="image/png"/>
  <Override PartName="/ppt/media/image12.jpeg" ContentType="image/jpeg"/>
  <Override PartName="/ppt/media/image8.png" ContentType="image/pn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457200" y="992160"/>
            <a:ext cx="8152920" cy="1599840"/>
            <a:chOff x="457200" y="992160"/>
            <a:chExt cx="8152920" cy="1599840"/>
          </a:xfrm>
        </p:grpSpPr>
        <p:sp>
          <p:nvSpPr>
            <p:cNvPr id="1" name=""/>
            <p:cNvSpPr/>
            <p:nvPr/>
          </p:nvSpPr>
          <p:spPr>
            <a:xfrm>
              <a:off x="2886480" y="992160"/>
              <a:ext cx="5723640" cy="159984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794" y="0"/>
                  </a:moveTo>
                  <a:arcTo wR="10800" hR="10800" stAng="-5401907" swAng="10851576"/>
                  <a:lnTo>
                    <a:pt x="10800" y="10800"/>
                  </a:lnTo>
                  <a:close/>
                </a:path>
                <a:path fill="none" w="21600" h="21600">
                  <a:moveTo>
                    <a:pt x="10794" y="0"/>
                  </a:moveTo>
                  <a:arcTo wR="10800" hR="10800" stAng="-5401907" swAng="10851576"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" name=""/>
            <p:cNvSpPr/>
            <p:nvPr/>
          </p:nvSpPr>
          <p:spPr>
            <a:xfrm>
              <a:off x="2811960" y="1157400"/>
              <a:ext cx="5726880" cy="12693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794" y="0"/>
                  </a:moveTo>
                  <a:arcTo wR="10800" hR="10800" stAng="-5401906" swAng="10853497"/>
                  <a:lnTo>
                    <a:pt x="10800" y="10800"/>
                  </a:lnTo>
                  <a:close/>
                </a:path>
                <a:path fill="none" w="21600" h="21600">
                  <a:moveTo>
                    <a:pt x="10794" y="0"/>
                  </a:moveTo>
                  <a:arcTo wR="10800" hR="10800" stAng="-5401906" swAng="10853497"/>
                </a:path>
              </a:pathLst>
            </a:custGeom>
            <a:gradFill rotWithShape="0">
              <a:gsLst>
                <a:gs pos="0">
                  <a:srgbClr val="8944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2771280" y="1378080"/>
              <a:ext cx="5722920" cy="8283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794" y="0"/>
                  </a:moveTo>
                  <a:arcTo wR="10800" hR="10800" stAng="-5401907" swAng="10853596"/>
                  <a:lnTo>
                    <a:pt x="10800" y="10800"/>
                  </a:lnTo>
                  <a:close/>
                </a:path>
                <a:path fill="none" w="21600" h="21600">
                  <a:moveTo>
                    <a:pt x="10794" y="0"/>
                  </a:moveTo>
                  <a:arcTo wR="10800" hR="10800" stAng="-5401907" swAng="10853596"/>
                </a:path>
              </a:pathLst>
            </a:custGeom>
            <a:gradFill rotWithShape="0">
              <a:gsLst>
                <a:gs pos="0">
                  <a:srgbClr val="b75b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457200" y="1708200"/>
              <a:ext cx="7918560" cy="164880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ffbf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ffcc66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ffcc66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dt" idx="1"/>
          </p:nvPr>
        </p:nvSpPr>
        <p:spPr>
          <a:xfrm>
            <a:off x="68580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ftr" idx="2"/>
          </p:nvPr>
        </p:nvSpPr>
        <p:spPr>
          <a:xfrm>
            <a:off x="3124080" y="6324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sldNum" idx="3"/>
          </p:nvPr>
        </p:nvSpPr>
        <p:spPr>
          <a:xfrm>
            <a:off x="655308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C350212-9AEB-4237-8291-44ACAC1E5A1E}" type="slidenum">
              <a: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"/>
          <p:cNvGrpSpPr/>
          <p:nvPr/>
        </p:nvGrpSpPr>
        <p:grpSpPr>
          <a:xfrm>
            <a:off x="457200" y="2363760"/>
            <a:ext cx="8152920" cy="1599840"/>
            <a:chOff x="457200" y="2363760"/>
            <a:chExt cx="8152920" cy="1599840"/>
          </a:xfrm>
        </p:grpSpPr>
        <p:sp>
          <p:nvSpPr>
            <p:cNvPr id="11" name=""/>
            <p:cNvSpPr/>
            <p:nvPr/>
          </p:nvSpPr>
          <p:spPr>
            <a:xfrm>
              <a:off x="2886480" y="2363760"/>
              <a:ext cx="5723640" cy="159984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794" y="0"/>
                  </a:moveTo>
                  <a:arcTo wR="10800" hR="10800" stAng="-5401907" swAng="10851576"/>
                  <a:lnTo>
                    <a:pt x="10800" y="10800"/>
                  </a:lnTo>
                  <a:close/>
                </a:path>
                <a:path fill="none" w="21600" h="21600">
                  <a:moveTo>
                    <a:pt x="10794" y="0"/>
                  </a:moveTo>
                  <a:arcTo wR="10800" hR="10800" stAng="-5401907" swAng="10851576"/>
                </a:path>
              </a:pathLst>
            </a:custGeom>
            <a:gradFill rotWithShape="0">
              <a:gsLst>
                <a:gs pos="0">
                  <a:srgbClr val="6633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2811960" y="2529000"/>
              <a:ext cx="5726880" cy="12693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794" y="0"/>
                  </a:moveTo>
                  <a:arcTo wR="10800" hR="10800" stAng="-5401906" swAng="10853497"/>
                  <a:lnTo>
                    <a:pt x="10800" y="10800"/>
                  </a:lnTo>
                  <a:close/>
                </a:path>
                <a:path fill="none" w="21600" h="21600">
                  <a:moveTo>
                    <a:pt x="10794" y="0"/>
                  </a:moveTo>
                  <a:arcTo wR="10800" hR="10800" stAng="-5401906" swAng="10853497"/>
                </a:path>
              </a:pathLst>
            </a:custGeom>
            <a:gradFill rotWithShape="0">
              <a:gsLst>
                <a:gs pos="0">
                  <a:srgbClr val="8944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2771280" y="2749680"/>
              <a:ext cx="5722920" cy="828360"/>
            </a:xfrm>
            <a:custGeom>
              <a:avLst/>
              <a:gdLst/>
              <a:ahLst/>
              <a:rect l="l" t="t" r="r" b="b"/>
              <a:pathLst>
                <a:path stroke="0" w="21600" h="21600">
                  <a:moveTo>
                    <a:pt x="10794" y="0"/>
                  </a:moveTo>
                  <a:arcTo wR="10800" hR="10800" stAng="-5401907" swAng="10853596"/>
                  <a:lnTo>
                    <a:pt x="10800" y="10800"/>
                  </a:lnTo>
                  <a:close/>
                </a:path>
                <a:path fill="none" w="21600" h="21600">
                  <a:moveTo>
                    <a:pt x="10794" y="0"/>
                  </a:moveTo>
                  <a:arcTo wR="10800" hR="10800" stAng="-5401907" swAng="10853596"/>
                </a:path>
              </a:pathLst>
            </a:custGeom>
            <a:gradFill rotWithShape="0">
              <a:gsLst>
                <a:gs pos="0">
                  <a:srgbClr val="b75b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457200" y="3079800"/>
              <a:ext cx="7918560" cy="164880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ffbf00"/>
                </a:gs>
                <a:gs pos="100000">
                  <a:srgbClr val="000000"/>
                </a:gs>
              </a:gsLst>
              <a:lin ang="108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447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dt" idx="4"/>
          </p:nvPr>
        </p:nvSpPr>
        <p:spPr>
          <a:xfrm>
            <a:off x="68580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rPr>
              <a:t>&lt;date/time&gt;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ftr" idx="5"/>
          </p:nvPr>
        </p:nvSpPr>
        <p:spPr>
          <a:xfrm>
            <a:off x="3124080" y="6324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rPr>
              <a:t>&lt;footer&gt;</a:t>
            </a:r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sldNum" idx="6"/>
          </p:nvPr>
        </p:nvSpPr>
        <p:spPr>
          <a:xfrm>
            <a:off x="6553080" y="632448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9A7CCE5-C457-4E38-ACB2-818636BF307B}" type="slidenum">
              <a:rPr b="0" lang="en-US" sz="1400" strike="noStrike" u="none">
                <a:solidFill>
                  <a:srgbClr val="ffffcc"/>
                </a:solidFill>
                <a:effectLst/>
                <a:uFillTx/>
                <a:latin typeface="Arial"/>
              </a:rPr>
              <a:t>&lt;number&gt;</a:t>
            </a:fld>
            <a:endParaRPr b="0" lang="en-US" sz="1400" strike="noStrike" u="non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457200" indent="0" algn="ctr"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914400" algn="ctr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371600" algn="ctr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4" marL="1828800" algn="ctr">
              <a:spcBef>
                <a:spcPts val="499"/>
              </a:spcBef>
              <a:buClr>
                <a:srgbClr val="ffcc66"/>
              </a:buClr>
              <a:buFont typeface="Times New Roman"/>
              <a:buChar char="•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5" marL="1828800">
              <a:spcBef>
                <a:spcPts val="499"/>
              </a:spcBef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6" marL="1828800">
              <a:spcBef>
                <a:spcPts val="499"/>
              </a:spcBef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85800" y="1447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Newest approaches to Industrial/Commercial</a:t>
            </a:r>
            <a:br>
              <a:rPr sz="4400"/>
            </a:b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Power Quality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ubTitle"/>
          </p:nvPr>
        </p:nvSpPr>
        <p:spPr>
          <a:xfrm>
            <a:off x="1371600" y="373392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Alex McEachern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Power Standards Lab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(510) 658-9600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www.PowerStandards.com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Examples of this approach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pic>
        <p:nvPicPr>
          <p:cNvPr id="57" name="FACP" descr=""/>
          <p:cNvPicPr/>
          <p:nvPr/>
        </p:nvPicPr>
        <p:blipFill>
          <a:blip r:embed="rId1"/>
          <a:stretch/>
        </p:blipFill>
        <p:spPr>
          <a:xfrm>
            <a:off x="6400800" y="2362320"/>
            <a:ext cx="2152800" cy="3390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8" name="Sag%20generator%20-%20lab%20use%202" descr=""/>
          <p:cNvPicPr/>
          <p:nvPr/>
        </p:nvPicPr>
        <p:blipFill>
          <a:blip r:embed="rId2"/>
          <a:stretch/>
        </p:blipFill>
        <p:spPr>
          <a:xfrm>
            <a:off x="3581280" y="2590920"/>
            <a:ext cx="2400480" cy="3200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9" name="equip" descr=""/>
          <p:cNvPicPr/>
          <p:nvPr/>
        </p:nvPicPr>
        <p:blipFill>
          <a:blip r:embed="rId3"/>
          <a:stretch/>
        </p:blipFill>
        <p:spPr>
          <a:xfrm>
            <a:off x="380880" y="3313080"/>
            <a:ext cx="2819520" cy="2489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0" name=""/>
          <p:cNvSpPr/>
          <p:nvPr/>
        </p:nvSpPr>
        <p:spPr>
          <a:xfrm>
            <a:off x="457200" y="5715000"/>
            <a:ext cx="27111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Laser manufacturing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61" name=""/>
          <p:cNvSpPr/>
          <p:nvPr/>
        </p:nvSpPr>
        <p:spPr>
          <a:xfrm>
            <a:off x="3428640" y="5715000"/>
            <a:ext cx="2643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Electronic assembly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62" name=""/>
          <p:cNvSpPr/>
          <p:nvPr/>
        </p:nvSpPr>
        <p:spPr>
          <a:xfrm>
            <a:off x="6324480" y="5715000"/>
            <a:ext cx="23223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Automobile plant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SEMI F47 – a new standard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1063080" y="2438280"/>
            <a:ext cx="7119720" cy="30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Requires manufacturing equipment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to tolerate three specific voltage sags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Solves 90%+ of the PQ problems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SEMI F42 is the test standard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Other standards starting to follow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(IEC 61000-4-11, 61000-6-2, NEMA…)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A future approach to power quality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533880" y="2362320"/>
            <a:ext cx="6617520" cy="35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Doubt is a basic issue in power quality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“Power-quality-aware” loads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Full 3-phase power quality monitoring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built-in – sags, swells, impulses,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frequency, phase rotation, loss,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neutral-ground, waveforms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pic>
        <p:nvPicPr>
          <p:cNvPr id="69" name="Front%20panel%20photo%20-%20small" descr=""/>
          <p:cNvPicPr/>
          <p:nvPr/>
        </p:nvPicPr>
        <p:blipFill>
          <a:blip r:embed="rId1"/>
          <a:stretch/>
        </p:blipFill>
        <p:spPr>
          <a:xfrm>
            <a:off x="6324480" y="4343400"/>
            <a:ext cx="2540160" cy="19051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Recommendations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393480" y="2362320"/>
            <a:ext cx="8136360" cy="30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457200" indent="-457200">
              <a:buClr>
                <a:srgbClr val="ffffcc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Add on-site testing using bad quality power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to your arsenal.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2. Consider specifying SEMI F47 on major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purchases.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3. Watch for power-quality-aware systems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457200" indent="-457200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 in the future.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85800" y="14475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Newest approaches to Industrial/Commercial</a:t>
            </a:r>
            <a:br>
              <a:rPr sz="4400"/>
            </a:b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Power Quality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1371600" y="373392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Alex McEachern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Power Standards Lab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(510) 658-9600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www.PowerStandards.com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Power Quality in Silicon Valley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Traditional approaches to power quality at high tech industrial/commercial facilities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ffcc66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Why they don’t work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One new approach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ffcc66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Very low cost, or free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One future approach…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Traditional approaches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Tradition #1: Overkill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ffcc66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Clean up everything, everywhere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Big UPS/generator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Individual UPS / filters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Why it doesn’t work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Expensive – unrequired coverage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Possibly unreliable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Raises source impedance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Doesn’t solve the problem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Traditional approaches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Tradition #2: Passive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ffcc66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Wait for a problem, then monitor, then solve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Pray for a repeat of the problem (!)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Actual problem vs. power quality problem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Cold beer and hot showers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ffcc66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Why it doesn’t work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Management doesn’t see you do anything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Doctor / softball bat analogy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ffcc66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Doesn’t solve the problem</a:t>
            </a:r>
            <a:endParaRPr b="0" lang="en-US" sz="20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lvl="1" marL="743040" indent="0">
              <a:spcBef>
                <a:spcPts val="7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New approach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85800" y="205740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66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Power Standards Lab provides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 marL="343080" indent="-343080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 bad quality power</a:t>
            </a: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.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pic>
        <p:nvPicPr>
          <p:cNvPr id="35" name="Happy%20user" descr=""/>
          <p:cNvPicPr/>
          <p:nvPr/>
        </p:nvPicPr>
        <p:blipFill>
          <a:blip r:embed="rId1"/>
          <a:stretch/>
        </p:blipFill>
        <p:spPr>
          <a:xfrm>
            <a:off x="5410080" y="3200400"/>
            <a:ext cx="2971800" cy="2228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What if cars were built like this?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pic>
        <p:nvPicPr>
          <p:cNvPr id="38" name="car" descr=""/>
          <p:cNvPicPr/>
          <p:nvPr/>
        </p:nvPicPr>
        <p:blipFill>
          <a:blip r:embed="rId1"/>
          <a:stretch/>
        </p:blipFill>
        <p:spPr>
          <a:xfrm>
            <a:off x="1066680" y="2286000"/>
            <a:ext cx="3492720" cy="3492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9" name=""/>
          <p:cNvSpPr/>
          <p:nvPr/>
        </p:nvSpPr>
        <p:spPr>
          <a:xfrm>
            <a:off x="4877640" y="4952880"/>
            <a:ext cx="26384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“Requires road that 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is +/- 10% smooth.”</a:t>
            </a:r>
            <a:endParaRPr b="0" lang="en-US" sz="24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The basic idea: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649440" y="2666880"/>
            <a:ext cx="8044920" cy="204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Power quality is a compatibility issue between 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the electric power system and the sensitive load.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To solve the problem, improve </a:t>
            </a:r>
            <a:r>
              <a:rPr b="0" lang="en-US" sz="3200" strike="noStrike" u="sng">
                <a:solidFill>
                  <a:srgbClr val="ffffcc"/>
                </a:solidFill>
                <a:effectLst/>
                <a:uFillTx/>
                <a:latin typeface="Times New Roman"/>
              </a:rPr>
              <a:t>either one</a:t>
            </a:r>
            <a:r>
              <a:rPr b="0" lang="en-US" sz="3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.</a:t>
            </a:r>
            <a:endParaRPr b="0" lang="en-US" sz="3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Solve power quality problems by </a:t>
            </a:r>
            <a:br>
              <a:rPr sz="4400"/>
            </a:b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testing and improving </a:t>
            </a:r>
            <a:r>
              <a:rPr b="0" i="1" lang="en-US" sz="4400" strike="noStrike" u="sng">
                <a:solidFill>
                  <a:srgbClr val="ffcc66"/>
                </a:solidFill>
                <a:effectLst/>
                <a:uFillTx/>
                <a:latin typeface="Times New Roman"/>
              </a:rPr>
              <a:t>the loads</a:t>
            </a: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.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pic>
        <p:nvPicPr>
          <p:cNvPr id="45" name="test%20setup" descr=""/>
          <p:cNvPicPr/>
          <p:nvPr/>
        </p:nvPicPr>
        <p:blipFill>
          <a:blip r:embed="rId1"/>
          <a:stretch/>
        </p:blipFill>
        <p:spPr>
          <a:xfrm>
            <a:off x="5638680" y="2590920"/>
            <a:ext cx="2971800" cy="2093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"/>
          <p:cNvSpPr/>
          <p:nvPr/>
        </p:nvSpPr>
        <p:spPr>
          <a:xfrm>
            <a:off x="536400" y="2514600"/>
            <a:ext cx="4899600" cy="22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Cheap or free improvement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Fundamentally sound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Active, not passive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New standard in semiconductor 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business: SEMI F47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85800" y="3805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2160" rIns="92160" tIns="46080" bIns="46080" anchor="b">
            <a:noAutofit/>
          </a:bodyPr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4400" strike="noStrike" u="none">
                <a:solidFill>
                  <a:srgbClr val="ffcc66"/>
                </a:solidFill>
                <a:effectLst/>
                <a:uFillTx/>
                <a:latin typeface="Times New Roman"/>
              </a:rPr>
              <a:t>Typical on-site tests when you suspect a power quality problem</a:t>
            </a:r>
            <a:endParaRPr b="0" i="1" lang="en-US" sz="4400" strike="noStrike" u="none">
              <a:solidFill>
                <a:srgbClr val="ffcc66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234360" y="6400800"/>
            <a:ext cx="524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www.Alex.McEachern.com</a:t>
            </a:r>
            <a:r>
              <a:rPr b="0" lang="en-US" sz="12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 Silicon Valley Manufacturing Group – 8 August 2001</a:t>
            </a:r>
            <a:endParaRPr b="0" lang="en-US" sz="12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535320" y="2514600"/>
            <a:ext cx="4820760" cy="30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Voltage sags – various depths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and durations – 50% 200ms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High frequency impulses: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up to 6kV, up to 5kA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buClr>
                <a:srgbClr val="ffffcc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Test equipment: sag generators,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impulse generators, couplers,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cc"/>
                </a:solidFill>
                <a:effectLst/>
                <a:uFillTx/>
                <a:latin typeface="Times New Roman"/>
              </a:rPr>
              <a:t>  data acquisition</a:t>
            </a:r>
            <a:endParaRPr b="0" lang="en-US" sz="2800" strike="noStrike" u="none">
              <a:solidFill>
                <a:srgbClr val="ffffcc"/>
              </a:solidFill>
              <a:effectLst/>
              <a:uFillTx/>
              <a:latin typeface="Times New Roman"/>
            </a:endParaRPr>
          </a:p>
        </p:txBody>
      </p:sp>
      <p:pic>
        <p:nvPicPr>
          <p:cNvPr id="50" name="F47_front_med" descr=""/>
          <p:cNvPicPr/>
          <p:nvPr/>
        </p:nvPicPr>
        <p:blipFill>
          <a:blip r:embed="rId1"/>
          <a:stretch/>
        </p:blipFill>
        <p:spPr>
          <a:xfrm>
            <a:off x="5562720" y="4419720"/>
            <a:ext cx="3267000" cy="1915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" descr=""/>
          <p:cNvPicPr/>
          <p:nvPr/>
        </p:nvPicPr>
        <p:blipFill>
          <a:blip r:embed="rId2"/>
          <a:stretch/>
        </p:blipFill>
        <p:spPr>
          <a:xfrm>
            <a:off x="5105520" y="2209680"/>
            <a:ext cx="2019240" cy="85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2" name="" descr=""/>
          <p:cNvPicPr/>
          <p:nvPr/>
        </p:nvPicPr>
        <p:blipFill>
          <a:blip r:embed="rId3"/>
          <a:stretch/>
        </p:blipFill>
        <p:spPr>
          <a:xfrm>
            <a:off x="5562720" y="2743200"/>
            <a:ext cx="2019240" cy="85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3" name="" descr=""/>
          <p:cNvPicPr/>
          <p:nvPr/>
        </p:nvPicPr>
        <p:blipFill>
          <a:blip r:embed="rId4"/>
          <a:stretch/>
        </p:blipFill>
        <p:spPr>
          <a:xfrm>
            <a:off x="6019920" y="3276720"/>
            <a:ext cx="2019240" cy="85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5"/>
          <a:stretch/>
        </p:blipFill>
        <p:spPr>
          <a:xfrm>
            <a:off x="6477120" y="3733920"/>
            <a:ext cx="2019240" cy="85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2001-08-08T10:01:43Z</dcterms:created>
  <dc:creator>McEachern</dc:creator>
  <dc:description/>
  <dc:language>en-US</dc:language>
  <cp:lastModifiedBy>McEachern</cp:lastModifiedBy>
  <dcterms:modified xsi:type="dcterms:W3CDTF">2001-08-08T12:32:23Z</dcterms:modified>
  <cp:revision>6</cp:revision>
  <dc:subject/>
  <dc:title>Newest approaches to Industrial/Commercial Power Quality</dc:title>
</cp:coreProperties>
</file>