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_rels/presentation.xml.rels" ContentType="application/vnd.openxmlformats-package.relationships+xml"/>
  <Override PartName="/ppt/media/image1.wmf" ContentType="image/x-wmf"/>
  <Override PartName="/ppt/media/image2.png" ContentType="image/png"/>
  <Override PartName="/ppt/media/image3.wmf" ContentType="image/x-wmf"/>
  <Override PartName="/ppt/media/image4.wmf" ContentType="image/x-wmf"/>
  <Override PartName="/ppt/embeddings/oleObject1.bin" ContentType="application/vnd.openxmlformats-officedocument.oleObject"/>
  <Override PartName="/ppt/embeddings/oleObject1.docx" ContentType="application/vnd.openxmlformats-officedocument.wordprocessingml.document"/>
  <Override PartName="/ppt/embeddings/oleObject2.bin" ContentType="application/vnd.openxmlformats-officedocument.oleObjec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Lst>
  <p:sldSz cx="9144000" cy="6858000"/>
  <p:notesSz cx="6997700" cy="9283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7"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AA24D343-5CDF-4C13-9B23-D87DFDA4C72E}"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9E68E568-DF5F-486B-8EAE-8040E58EE1A1}"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108DBFB0-4430-4A10-A984-CA421DAF53A9}"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2593907-0EC8-4837-9DD7-C06EBF24E3AB}"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image" Target="../media/image1.wmf"/><Relationship Id="rId4" Type="http://schemas.openxmlformats.org/officeDocument/2006/relationships/oleObject" Target="../embeddings/oleObject2.bin"/><Relationship Id="rId5" Type="http://schemas.openxmlformats.org/officeDocument/2006/relationships/image" Target="../media/image2.png"/><Relationship Id="rId6"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4.wmf"/><Relationship Id="rId3" Type="http://schemas.openxmlformats.org/officeDocument/2006/relationships/image" Target="../media/image1.wmf"/><Relationship Id="rId4" Type="http://schemas.openxmlformats.org/officeDocument/2006/relationships/oleObject" Target="../embeddings/oleObject2.bin"/><Relationship Id="rId5" Type="http://schemas.openxmlformats.org/officeDocument/2006/relationships/image" Target="../media/image2.png"/><Relationship Id="rId6"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
          <p:cNvSpPr/>
          <p:nvPr/>
        </p:nvSpPr>
        <p:spPr>
          <a:xfrm>
            <a:off x="2171160" y="1447920"/>
            <a:ext cx="4623480" cy="301896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Power Trading</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Report Date- July 27, 2001</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1" name=""/>
          <p:cNvSpPr/>
          <p:nvPr/>
        </p:nvSpPr>
        <p:spPr>
          <a:xfrm>
            <a:off x="3240" y="1371600"/>
            <a:ext cx="914076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 name=""/>
          <p:cNvSpPr/>
          <p:nvPr/>
        </p:nvSpPr>
        <p:spPr>
          <a:xfrm>
            <a:off x="3352320" y="5257800"/>
            <a:ext cx="2471040" cy="64116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14"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15" name="" descr=""/>
          <p:cNvPicPr/>
          <p:nvPr/>
        </p:nvPicPr>
        <p:blipFill>
          <a:blip r:embed="rId1"/>
          <a:stretch/>
        </p:blipFill>
        <p:spPr>
          <a:xfrm>
            <a:off x="6815160" y="6257880"/>
            <a:ext cx="2060640" cy="588960"/>
          </a:xfrm>
          <a:prstGeom prst="rect">
            <a:avLst/>
          </a:prstGeom>
          <a:noFill/>
          <a:ln w="0">
            <a:noFill/>
          </a:ln>
        </p:spPr>
      </p:pic>
      <p:graphicFrame>
        <p:nvGraphicFramePr>
          <p:cNvPr id="16" name=""/>
          <p:cNvGraphicFramePr/>
          <p:nvPr/>
        </p:nvGraphicFramePr>
        <p:xfrm>
          <a:off x="0" y="6114960"/>
          <a:ext cx="2695680" cy="743040"/>
        </p:xfrm>
        <a:graphic>
          <a:graphicData uri="http://schemas.openxmlformats.org/presentationml/2006/ole">
            <p:oleObj r:id="rId2" spid="">
              <p:embed/>
              <p:pic>
                <p:nvPicPr>
                  <p:cNvPr id="17" name="" descr=""/>
                  <p:cNvPicPr/>
                  <p:nvPr/>
                </p:nvPicPr>
                <p:blipFill>
                  <a:blip r:embed="rId3"/>
                  <a:stretch/>
                </p:blipFill>
                <p:spPr>
                  <a:xfrm>
                    <a:off x="0" y="6114960"/>
                    <a:ext cx="2695680" cy="743040"/>
                  </a:xfrm>
                  <a:prstGeom prst="rect">
                    <a:avLst/>
                  </a:prstGeom>
                  <a:noFill/>
                  <a:ln w="0">
                    <a:noFill/>
                  </a:ln>
                </p:spPr>
              </p:pic>
            </p:oleObj>
          </a:graphicData>
        </a:graphic>
      </p:graphicFrame>
      <p:sp>
        <p:nvSpPr>
          <p:cNvPr id="18" name=""/>
          <p:cNvSpPr/>
          <p:nvPr/>
        </p:nvSpPr>
        <p:spPr>
          <a:xfrm>
            <a:off x="4953600" y="457200"/>
            <a:ext cx="28382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Enron North America</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
          <p:cNvSpPr/>
          <p:nvPr/>
        </p:nvSpPr>
        <p:spPr>
          <a:xfrm>
            <a:off x="914400" y="1143000"/>
            <a:ext cx="76960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 name=""/>
          <p:cNvSpPr/>
          <p:nvPr/>
        </p:nvSpPr>
        <p:spPr>
          <a:xfrm>
            <a:off x="380880" y="1295280"/>
            <a:ext cx="8534520" cy="4800600"/>
          </a:xfrm>
          <a:prstGeom prst="rect">
            <a:avLst/>
          </a:prstGeom>
          <a:solidFill>
            <a:srgbClr val="ffffff"/>
          </a:solidFill>
          <a:ln w="12600">
            <a:solidFill>
              <a:srgbClr val="3333cc"/>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1" lang="en-US" sz="1300" strike="noStrike" u="sng">
                <a:solidFill>
                  <a:srgbClr val="000000"/>
                </a:solidFill>
                <a:effectLst/>
                <a:uFillTx/>
                <a:latin typeface="Book Antiqua"/>
              </a:rPr>
              <a:t>Project Objective (East and West)</a:t>
            </a:r>
            <a:r>
              <a:rPr b="1" lang="en-US" sz="1300" strike="noStrike" u="none">
                <a:solidFill>
                  <a:srgbClr val="000000"/>
                </a:solidFill>
                <a:effectLst/>
                <a:uFillTx/>
                <a:latin typeface="Book Antiqua"/>
              </a:rPr>
              <a:t>:</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Our review was designed to identify and test key policies, procedures, and controls related to 1) critical business processes (capture, documentation, confirmation, reporting and accounting), 2) adequate identification of key risks (i.e. ancillary services, transmission, FTR), 3) adequate information to support changes in portfolio valuations (i.e., curve adjustments), 4) adequate interface controls and validation checks within EnPower, 5) proper calculation and reporting of portfolio results, 6) monitoring of long-term and requirements basis deals, 7) proper accounting for portfolio under accrual or mark-to-market accounting, 8) adequate controls over ISO activity and infrastructure, and 9) proper involvement of legal group in creation of contracts and standard confirmation templates.</a:t>
            </a:r>
            <a:endParaRPr b="0" lang="en-US" sz="14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300" strike="noStrike" u="none">
                <a:solidFill>
                  <a:srgbClr val="000000"/>
                </a:solidFill>
                <a:effectLst/>
                <a:uFillTx/>
                <a:latin typeface="Book Antiqua"/>
              </a:rPr>
              <a:t>AA Team Members:</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             Enron Team Members:</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Tom Bauer</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Michael Schultz</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Stacey White</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Georgeanne Hodges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Steve Nat</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Jennifer Stevenson</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Russell Bouwhuis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Lloyd Will</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Leslie Reeves</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Duong Luu</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Mark Meador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Sean Sipko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Tom May</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Todd Warwick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Sanjay Gupta</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Jennifer Muse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Theresa Allen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Tracy Irvin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David Poston</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Tatiana Waxler</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Kim Theriot</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Melissa Ratnala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Bill Hare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Jennifer Staton</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Murray O’Neil</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Casey Evans</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Corry Bentley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Donnie Vinson</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Elizabeth Sager</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Melissa Murphy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Frank Hayden</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Marilyn Tisdale</a:t>
            </a:r>
            <a:r>
              <a:rPr b="0" lang="en-US" sz="1200" strike="noStrike" u="none">
                <a:solidFill>
                  <a:srgbClr val="000000"/>
                </a:solidFill>
                <a:effectLst/>
                <a:uFillTx/>
                <a:latin typeface="Book Antiqua"/>
              </a:rPr>
              <a:t> </a:t>
            </a:r>
            <a:r>
              <a:rPr b="0" lang="en-US" sz="12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p:txBody>
      </p:sp>
      <p:sp>
        <p:nvSpPr>
          <p:cNvPr id="21"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Power Trading</a:t>
            </a:r>
            <a:endParaRPr b="0" lang="en-US" sz="4000" strike="noStrike" u="none">
              <a:solidFill>
                <a:srgbClr val="000000"/>
              </a:solidFill>
              <a:effectLst/>
              <a:uFillTx/>
              <a:latin typeface="Times New Roman"/>
            </a:endParaRPr>
          </a:p>
        </p:txBody>
      </p:sp>
      <p:sp>
        <p:nvSpPr>
          <p:cNvPr id="22" name=""/>
          <p:cNvSpPr/>
          <p:nvPr/>
        </p:nvSpPr>
        <p:spPr>
          <a:xfrm>
            <a:off x="15840" y="106668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23" name="" descr=""/>
          <p:cNvPicPr/>
          <p:nvPr/>
        </p:nvPicPr>
        <p:blipFill>
          <a:blip r:embed="rId1"/>
          <a:stretch/>
        </p:blipFill>
        <p:spPr>
          <a:xfrm>
            <a:off x="6815160" y="6257880"/>
            <a:ext cx="2060640" cy="588960"/>
          </a:xfrm>
          <a:prstGeom prst="rect">
            <a:avLst/>
          </a:prstGeom>
          <a:noFill/>
          <a:ln w="0">
            <a:noFill/>
          </a:ln>
        </p:spPr>
      </p:pic>
      <p:sp>
        <p:nvSpPr>
          <p:cNvPr id="24"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25" name=""/>
          <p:cNvGraphicFramePr/>
          <p:nvPr/>
        </p:nvGraphicFramePr>
        <p:xfrm>
          <a:off x="0" y="6114960"/>
          <a:ext cx="2695680" cy="743040"/>
        </p:xfrm>
        <a:graphic>
          <a:graphicData uri="http://schemas.openxmlformats.org/presentationml/2006/ole">
            <p:oleObj r:id="rId2" spid="">
              <p:embed/>
              <p:pic>
                <p:nvPicPr>
                  <p:cNvPr id="26" name="" descr=""/>
                  <p:cNvPicPr/>
                  <p:nvPr/>
                </p:nvPicPr>
                <p:blipFill>
                  <a:blip r:embed="rId3"/>
                  <a:stretch/>
                </p:blipFill>
                <p:spPr>
                  <a:xfrm>
                    <a:off x="0" y="6114960"/>
                    <a:ext cx="2695680" cy="743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p:nvPr>
        </p:nvSpPr>
        <p:spPr>
          <a:xfrm>
            <a:off x="685800" y="1904760"/>
            <a:ext cx="7778880" cy="1904760"/>
          </a:xfrm>
          <a:prstGeom prst="rect">
            <a:avLst/>
          </a:prstGeom>
          <a:noFill/>
          <a:ln w="12600">
            <a:solidFill>
              <a:srgbClr val="990033"/>
            </a:solidFill>
            <a:miter/>
          </a:ln>
        </p:spPr>
        <p:txBody>
          <a:bodyPr lIns="92160" rIns="92160" tIns="46080" bIns="46080" anchor="t">
            <a:normAutofit fontScale="92500" lnSpcReduction="19999"/>
          </a:bodyPr>
          <a:p>
            <a:pPr marL="34308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The longest term deal in the portfolio is a forward sale to United Illuminating with the term extending until July 2015.</a:t>
            </a:r>
            <a:endParaRPr b="0" lang="en-US" sz="1400" strike="noStrike" u="none">
              <a:solidFill>
                <a:srgbClr val="000000"/>
              </a:solidFill>
              <a:effectLst/>
              <a:uFillTx/>
              <a:latin typeface="Times New Roman"/>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The East Portfolio contains 5 requirements basis deals, including one </a:t>
            </a:r>
            <a:endParaRPr b="0" lang="en-US" sz="1400" strike="noStrike" u="none">
              <a:solidFill>
                <a:srgbClr val="000000"/>
              </a:solidFill>
              <a:effectLst/>
              <a:uFillTx/>
              <a:latin typeface="Times New Roman"/>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deal in the newly-emerging Ercot market.</a:t>
            </a:r>
            <a:endParaRPr b="0" lang="en-US" sz="1400" strike="noStrike" u="none">
              <a:solidFill>
                <a:srgbClr val="000000"/>
              </a:solidFill>
              <a:effectLst/>
              <a:uFillTx/>
              <a:latin typeface="Times New Roman"/>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28" name=""/>
          <p:cNvSpPr/>
          <p:nvPr/>
        </p:nvSpPr>
        <p:spPr>
          <a:xfrm>
            <a:off x="685800" y="4343400"/>
            <a:ext cx="7772400" cy="2067480"/>
          </a:xfrm>
          <a:prstGeom prst="rect">
            <a:avLst/>
          </a:prstGeom>
          <a:noFill/>
          <a:ln w="0">
            <a:noFill/>
          </a:ln>
        </p:spPr>
        <p:style>
          <a:lnRef idx="0"/>
          <a:fillRef idx="0"/>
          <a:effectRef idx="0"/>
          <a:fontRef idx="minor"/>
        </p:style>
        <p:txBody>
          <a:bodyPr lIns="90000" rIns="90000" tIns="46800" bIns="46800" anchor="t">
            <a:spAutoFit/>
          </a:bodyPr>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EPMI performs scheduling activity with the California ISO on behalf of third parties. </a:t>
            </a:r>
            <a:endParaRPr b="0" lang="en-US" sz="1400" strike="noStrike" u="none">
              <a:solidFill>
                <a:srgbClr val="000000"/>
              </a:solidFill>
              <a:effectLst/>
              <a:uFillTx/>
              <a:latin typeface="Times New Roman"/>
            </a:endParaRPr>
          </a:p>
          <a:p>
            <a:pPr marL="343080" indent="-34308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The longest term deal in the portfolio is a forward sale to Powerex Corp extending until October 2014.</a:t>
            </a:r>
            <a:endParaRPr b="0" lang="en-US" sz="1400" strike="noStrike" u="none">
              <a:solidFill>
                <a:srgbClr val="000000"/>
              </a:solidFill>
              <a:effectLst/>
              <a:uFillTx/>
              <a:latin typeface="Times New Roman"/>
            </a:endParaRPr>
          </a:p>
          <a:p>
            <a:pPr marL="343080" indent="-34308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Confirmation and settlement processes are performed in Houston.</a:t>
            </a: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p:txBody>
      </p:sp>
      <p:sp>
        <p:nvSpPr>
          <p:cNvPr id="29"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Power Trading</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Current Portfolio </a:t>
            </a:r>
            <a:endParaRPr b="0" lang="en-US" sz="4000" strike="noStrike" u="none">
              <a:solidFill>
                <a:srgbClr val="000000"/>
              </a:solidFill>
              <a:effectLst/>
              <a:uFillTx/>
              <a:latin typeface="Times New Roman"/>
            </a:endParaRPr>
          </a:p>
        </p:txBody>
      </p:sp>
      <p:sp>
        <p:nvSpPr>
          <p:cNvPr id="30" name=""/>
          <p:cNvSpPr/>
          <p:nvPr/>
        </p:nvSpPr>
        <p:spPr>
          <a:xfrm>
            <a:off x="685800" y="1523880"/>
            <a:ext cx="7772400" cy="458280"/>
          </a:xfrm>
          <a:prstGeom prst="rect">
            <a:avLst/>
          </a:prstGeom>
          <a:noFill/>
          <a:ln w="0">
            <a:noFill/>
          </a:ln>
        </p:spPr>
        <p:style>
          <a:lnRef idx="0"/>
          <a:fillRef idx="0"/>
          <a:effectRef idx="0"/>
          <a:fontRef idx="minor"/>
        </p:style>
        <p:txBody>
          <a:bodyPr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East Power</a:t>
            </a:r>
            <a:endParaRPr b="0" lang="en-US" sz="2400" strike="noStrike" u="none">
              <a:solidFill>
                <a:srgbClr val="000000"/>
              </a:solidFill>
              <a:effectLst/>
              <a:uFillTx/>
              <a:latin typeface="Times New Roman"/>
            </a:endParaRPr>
          </a:p>
        </p:txBody>
      </p:sp>
      <p:sp>
        <p:nvSpPr>
          <p:cNvPr id="31" name=""/>
          <p:cNvSpPr/>
          <p:nvPr/>
        </p:nvSpPr>
        <p:spPr>
          <a:xfrm>
            <a:off x="6705720" y="2666880"/>
            <a:ext cx="1603080" cy="916200"/>
          </a:xfrm>
          <a:prstGeom prst="rect">
            <a:avLst/>
          </a:prstGeom>
          <a:solidFill>
            <a:srgbClr val="ffff99"/>
          </a:solidFill>
          <a:ln w="25560">
            <a:solidFill>
              <a:srgbClr val="000000"/>
            </a:solidFill>
            <a:miter/>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East Power</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June 30, 2001</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NOP &lt;15.3&gt; MMWh</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YTD P&amp;L $398 MM</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2" name=""/>
          <p:cNvSpPr/>
          <p:nvPr/>
        </p:nvSpPr>
        <p:spPr>
          <a:xfrm>
            <a:off x="685800" y="3886200"/>
            <a:ext cx="7772400" cy="458280"/>
          </a:xfrm>
          <a:prstGeom prst="rect">
            <a:avLst/>
          </a:prstGeom>
          <a:noFill/>
          <a:ln w="0">
            <a:noFill/>
          </a:ln>
        </p:spPr>
        <p:style>
          <a:lnRef idx="0"/>
          <a:fillRef idx="0"/>
          <a:effectRef idx="0"/>
          <a:fontRef idx="minor"/>
        </p:style>
        <p:txBody>
          <a:bodyPr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West Power</a:t>
            </a:r>
            <a:endParaRPr b="0" lang="en-US" sz="2400" strike="noStrike" u="none">
              <a:solidFill>
                <a:srgbClr val="000000"/>
              </a:solidFill>
              <a:effectLst/>
              <a:uFillTx/>
              <a:latin typeface="Times New Roman"/>
            </a:endParaRPr>
          </a:p>
        </p:txBody>
      </p:sp>
      <p:sp>
        <p:nvSpPr>
          <p:cNvPr id="33" name=""/>
          <p:cNvSpPr/>
          <p:nvPr/>
        </p:nvSpPr>
        <p:spPr>
          <a:xfrm>
            <a:off x="685800" y="4267080"/>
            <a:ext cx="7778880" cy="2057400"/>
          </a:xfrm>
          <a:prstGeom prst="rect">
            <a:avLst/>
          </a:prstGeom>
          <a:noFill/>
          <a:ln w="12600">
            <a:solidFill>
              <a:srgbClr val="990033"/>
            </a:solidFill>
            <a:miter/>
          </a:ln>
        </p:spPr>
        <p:style>
          <a:lnRef idx="0"/>
          <a:fillRef idx="0"/>
          <a:effectRef idx="0"/>
          <a:fontRef idx="minor"/>
        </p:style>
        <p:txBody>
          <a:bodyPr lIns="92160" rIns="92160" tIns="46080" bIns="46080" anchor="t">
            <a:normAutofit/>
          </a:bodyPr>
          <a:p>
            <a:pPr marL="343080" indent="-343080" algn="ct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 name=""/>
          <p:cNvSpPr/>
          <p:nvPr/>
        </p:nvSpPr>
        <p:spPr>
          <a:xfrm>
            <a:off x="2666880" y="3505320"/>
            <a:ext cx="3886200" cy="3074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*DEAL TEST - Tested 13 deals ( 7 EOL Deals )</a:t>
            </a:r>
            <a:endParaRPr b="0" lang="en-US" sz="1400" strike="noStrike" u="none">
              <a:solidFill>
                <a:srgbClr val="000000"/>
              </a:solidFill>
              <a:effectLst/>
              <a:uFillTx/>
              <a:latin typeface="Times New Roman"/>
            </a:endParaRPr>
          </a:p>
        </p:txBody>
      </p:sp>
      <p:sp>
        <p:nvSpPr>
          <p:cNvPr id="35"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36" name=""/>
          <p:cNvSpPr/>
          <p:nvPr/>
        </p:nvSpPr>
        <p:spPr>
          <a:xfrm>
            <a:off x="6705720" y="5181480"/>
            <a:ext cx="1603080" cy="916200"/>
          </a:xfrm>
          <a:prstGeom prst="rect">
            <a:avLst/>
          </a:prstGeom>
          <a:solidFill>
            <a:srgbClr val="ffff99"/>
          </a:solidFill>
          <a:ln w="25560">
            <a:solidFill>
              <a:srgbClr val="000000"/>
            </a:solidFill>
            <a:miter/>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West Power</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June 30, 2001</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NOP &lt;7.4&gt; MMWh</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YTD P&amp;L $613 MM</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7" name=""/>
          <p:cNvSpPr/>
          <p:nvPr/>
        </p:nvSpPr>
        <p:spPr>
          <a:xfrm>
            <a:off x="990720" y="6019920"/>
            <a:ext cx="6933960" cy="30744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*DEAL TEST - Consisted of 7 deals (0 EOL Deals)</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
          <p:cNvSpPr/>
          <p:nvPr/>
        </p:nvSpPr>
        <p:spPr>
          <a:xfrm>
            <a:off x="304920" y="1523880"/>
            <a:ext cx="8610480" cy="51055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Tested 20 Power Deals </a:t>
            </a:r>
            <a:endParaRPr b="0" lang="en-US" sz="1400" strike="noStrike" u="none">
              <a:solidFill>
                <a:srgbClr val="000000"/>
              </a:solidFill>
              <a:effectLst/>
              <a:uFillTx/>
              <a:latin typeface="Times New Roman"/>
            </a:endParaRPr>
          </a:p>
          <a:p>
            <a:pPr lvl="1" marL="29196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9"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Power Trading</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Deal Test Summary</a:t>
            </a:r>
            <a:endParaRPr b="0" lang="en-US" sz="4000" strike="noStrike" u="none">
              <a:solidFill>
                <a:srgbClr val="000000"/>
              </a:solidFill>
              <a:effectLst/>
              <a:uFillTx/>
              <a:latin typeface="Times New Roman"/>
            </a:endParaRPr>
          </a:p>
        </p:txBody>
      </p:sp>
      <p:sp>
        <p:nvSpPr>
          <p:cNvPr id="40" name=""/>
          <p:cNvSpPr/>
          <p:nvPr/>
        </p:nvSpPr>
        <p:spPr>
          <a:xfrm>
            <a:off x="5105520" y="1828800"/>
            <a:ext cx="3657600" cy="47242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Summary of key deal test findings</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Two “day-ahead” deals were not entered into the system in a timely manner.  These deals were both pool deals (one with the NY ISO and one with NePool) entered into by the scheduling group.  As these deals are index deals, there was no impact to new deal value.  </a:t>
            </a:r>
            <a:endParaRPr b="0" lang="en-US" sz="12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For one EOL deal, the confirmation was not signed by the counterparty.   Legal is currently amending master contracts to allow for no confirmation of EOL deals.</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One deal was executed by a trader not included on the authorized trader list.  The authorized trader list needs to be updated in a timely manner and reflect all traders and schedulers that are authorized to trade.</a:t>
            </a:r>
            <a:endParaRPr b="0" lang="en-US" sz="12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One confirmation had verbiage that was not agreed to by the counterparty.  However, in confirmations for subsequent deals, that counterparty agreed to the same verbiage.</a:t>
            </a:r>
            <a:endParaRPr b="0" lang="en-US" sz="12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41"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42" name=""/>
          <p:cNvSpPr/>
          <p:nvPr/>
        </p:nvSpPr>
        <p:spPr>
          <a:xfrm>
            <a:off x="457200" y="1828800"/>
            <a:ext cx="4419720" cy="38098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Attributes tested </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Deal Capture</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Deal executed by an authorized trader</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Complete deal ticket</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Deal correctly captured in EnPower</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Counterparty set-up in Global Counterparty</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Documentation</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Timely confirmation procedure </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Executed contract and/or confirmation</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Contract, confirmation and deal ticket agree</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Confirmation signed by authorized personnel</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Proper confirmation status in DCAF</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Broker confirm agrees to deal ticket</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Valuation</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Proper curve utilized to value deal</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Proper bridge of deal terms into the valuation engine</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3" name=""/>
          <p:cNvSpPr/>
          <p:nvPr/>
        </p:nvSpPr>
        <p:spPr>
          <a:xfrm>
            <a:off x="457200" y="5715000"/>
            <a:ext cx="4419720" cy="8380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Deal Test Timeline</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Review of deals executed throughout the year. Additional testing to be performed in September/ October timeframe.</a:t>
            </a:r>
            <a:endParaRPr b="0" lang="en-US" sz="12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Power Trading Observations</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High Priority</a:t>
            </a:r>
            <a:r>
              <a:rPr b="0" lang="en-US" sz="4000" strike="noStrike" u="none">
                <a:solidFill>
                  <a:srgbClr val="000000"/>
                </a:solidFill>
                <a:effectLst/>
                <a:uFillTx/>
                <a:latin typeface="Times New Roman"/>
              </a:rPr>
              <a:t> </a:t>
            </a:r>
            <a:endParaRPr b="0" lang="en-US" sz="4000" strike="noStrike" u="none">
              <a:solidFill>
                <a:srgbClr val="000000"/>
              </a:solidFill>
              <a:effectLst/>
              <a:uFillTx/>
              <a:latin typeface="Times New Roman"/>
            </a:endParaRPr>
          </a:p>
        </p:txBody>
      </p:sp>
      <p:graphicFrame>
        <p:nvGraphicFramePr>
          <p:cNvPr id="45" name=""/>
          <p:cNvGraphicFramePr/>
          <p:nvPr/>
        </p:nvGraphicFramePr>
        <p:xfrm>
          <a:off x="304920" y="1612800"/>
          <a:ext cx="8572320" cy="7074000"/>
        </p:xfrm>
        <a:graphic>
          <a:graphicData uri="http://schemas.openxmlformats.org/presentationml/2006/ole">
            <p:oleObj progId="Word.Document.12" r:id="rId1" spid="">
              <p:embed/>
              <p:pic>
                <p:nvPicPr>
                  <p:cNvPr id="46" name="" descr=""/>
                  <p:cNvPicPr/>
                  <p:nvPr/>
                </p:nvPicPr>
                <p:blipFill>
                  <a:blip r:embed="rId2"/>
                  <a:stretch/>
                </p:blipFill>
                <p:spPr>
                  <a:xfrm>
                    <a:off x="304920" y="1612800"/>
                    <a:ext cx="8572320" cy="7074000"/>
                  </a:xfrm>
                  <a:prstGeom prst="rect">
                    <a:avLst/>
                  </a:prstGeom>
                  <a:noFill/>
                  <a:ln w="0">
                    <a:noFill/>
                  </a:ln>
                </p:spPr>
              </p:pic>
            </p:oleObj>
          </a:graphicData>
        </a:graphic>
      </p:graphicFrame>
      <p:sp>
        <p:nvSpPr>
          <p:cNvPr id="47"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48" name=""/>
          <p:cNvSpPr/>
          <p:nvPr/>
        </p:nvSpPr>
        <p:spPr>
          <a:xfrm flipV="1">
            <a:off x="2514600" y="6548040"/>
            <a:ext cx="4108320" cy="4680"/>
          </a:xfrm>
          <a:prstGeom prst="line">
            <a:avLst/>
          </a:prstGeom>
          <a:ln w="57240">
            <a:solidFill>
              <a:srgbClr val="0033cc"/>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pic>
        <p:nvPicPr>
          <p:cNvPr id="49" name="" descr=""/>
          <p:cNvPicPr/>
          <p:nvPr/>
        </p:nvPicPr>
        <p:blipFill>
          <a:blip r:embed="rId3"/>
          <a:stretch/>
        </p:blipFill>
        <p:spPr>
          <a:xfrm>
            <a:off x="6815160" y="6257880"/>
            <a:ext cx="2060640" cy="588960"/>
          </a:xfrm>
          <a:prstGeom prst="rect">
            <a:avLst/>
          </a:prstGeom>
          <a:noFill/>
          <a:ln w="0">
            <a:noFill/>
          </a:ln>
        </p:spPr>
      </p:pic>
      <p:graphicFrame>
        <p:nvGraphicFramePr>
          <p:cNvPr id="50" name=""/>
          <p:cNvGraphicFramePr/>
          <p:nvPr/>
        </p:nvGraphicFramePr>
        <p:xfrm>
          <a:off x="0" y="6114960"/>
          <a:ext cx="2695680" cy="743040"/>
        </p:xfrm>
        <a:graphic>
          <a:graphicData uri="http://schemas.openxmlformats.org/presentationml/2006/ole">
            <p:oleObj r:id="rId4" spid="">
              <p:embed/>
              <p:pic>
                <p:nvPicPr>
                  <p:cNvPr id="51" name="" descr=""/>
                  <p:cNvPicPr/>
                  <p:nvPr/>
                </p:nvPicPr>
                <p:blipFill>
                  <a:blip r:embed="rId5"/>
                  <a:stretch/>
                </p:blipFill>
                <p:spPr>
                  <a:xfrm>
                    <a:off x="0" y="6114960"/>
                    <a:ext cx="2695680" cy="743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Power Trading Observations</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Low Priority</a:t>
            </a:r>
            <a:r>
              <a:rPr b="0" lang="en-US" sz="4000" strike="noStrike" u="none">
                <a:solidFill>
                  <a:srgbClr val="000000"/>
                </a:solidFill>
                <a:effectLst/>
                <a:uFillTx/>
                <a:latin typeface="Times New Roman"/>
              </a:rPr>
              <a:t>  </a:t>
            </a:r>
            <a:endParaRPr b="0" lang="en-US" sz="4000" strike="noStrike" u="none">
              <a:solidFill>
                <a:srgbClr val="000000"/>
              </a:solidFill>
              <a:effectLst/>
              <a:uFillTx/>
              <a:latin typeface="Times New Roman"/>
            </a:endParaRPr>
          </a:p>
        </p:txBody>
      </p:sp>
      <p:graphicFrame>
        <p:nvGraphicFramePr>
          <p:cNvPr id="53" name=""/>
          <p:cNvGraphicFramePr/>
          <p:nvPr/>
        </p:nvGraphicFramePr>
        <p:xfrm>
          <a:off x="444600" y="1892160"/>
          <a:ext cx="8280360" cy="6858000"/>
        </p:xfrm>
        <a:graphic>
          <a:graphicData uri="http://schemas.openxmlformats.org/presentationml/2006/ole">
            <p:oleObj progId="Word.Document.12" r:id="rId1" spid="">
              <p:embed/>
              <p:pic>
                <p:nvPicPr>
                  <p:cNvPr id="54" name="" descr=""/>
                  <p:cNvPicPr/>
                  <p:nvPr/>
                </p:nvPicPr>
                <p:blipFill>
                  <a:blip r:embed="rId2"/>
                  <a:stretch/>
                </p:blipFill>
                <p:spPr>
                  <a:xfrm>
                    <a:off x="444600" y="1892160"/>
                    <a:ext cx="8280360" cy="6858000"/>
                  </a:xfrm>
                  <a:prstGeom prst="rect">
                    <a:avLst/>
                  </a:prstGeom>
                  <a:noFill/>
                  <a:ln w="0">
                    <a:noFill/>
                  </a:ln>
                </p:spPr>
              </p:pic>
            </p:oleObj>
          </a:graphicData>
        </a:graphic>
      </p:graphicFrame>
      <p:sp>
        <p:nvSpPr>
          <p:cNvPr id="55"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56"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57" name="" descr=""/>
          <p:cNvPicPr/>
          <p:nvPr/>
        </p:nvPicPr>
        <p:blipFill>
          <a:blip r:embed="rId3"/>
          <a:stretch/>
        </p:blipFill>
        <p:spPr>
          <a:xfrm>
            <a:off x="6815160" y="6257880"/>
            <a:ext cx="2060640" cy="588960"/>
          </a:xfrm>
          <a:prstGeom prst="rect">
            <a:avLst/>
          </a:prstGeom>
          <a:noFill/>
          <a:ln w="0">
            <a:noFill/>
          </a:ln>
        </p:spPr>
      </p:pic>
      <p:graphicFrame>
        <p:nvGraphicFramePr>
          <p:cNvPr id="58" name=""/>
          <p:cNvGraphicFramePr/>
          <p:nvPr/>
        </p:nvGraphicFramePr>
        <p:xfrm>
          <a:off x="0" y="6114960"/>
          <a:ext cx="2695680" cy="743040"/>
        </p:xfrm>
        <a:graphic>
          <a:graphicData uri="http://schemas.openxmlformats.org/presentationml/2006/ole">
            <p:oleObj r:id="rId4" spid="">
              <p:embed/>
              <p:pic>
                <p:nvPicPr>
                  <p:cNvPr id="59" name="" descr=""/>
                  <p:cNvPicPr/>
                  <p:nvPr/>
                </p:nvPicPr>
                <p:blipFill>
                  <a:blip r:embed="rId5"/>
                  <a:stretch/>
                </p:blipFill>
                <p:spPr>
                  <a:xfrm>
                    <a:off x="0" y="6114960"/>
                    <a:ext cx="2695680" cy="743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5749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2000-05-16T17:15:27Z</dcterms:created>
  <dc:creator>Arthur Andersen</dc:creator>
  <dc:description/>
  <dc:language>en-US</dc:language>
  <cp:lastModifiedBy>Arthur Andersen</cp:lastModifiedBy>
  <cp:lastPrinted>2001-07-17T21:08:58Z</cp:lastPrinted>
  <dcterms:modified xsi:type="dcterms:W3CDTF">2001-07-17T21:14:31Z</dcterms:modified>
  <cp:revision>153</cp:revision>
  <dc:subject/>
  <dc:title>No Slide Title</dc:title>
</cp:coreProperties>
</file>