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3F04AEA-E520-43C7-894C-5E17B7F288E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25BB422-F558-40AC-9C6F-32DA129A2EC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F5D899F-9B60-45D9-B74D-4C56A31F0EF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634281B-5D4D-4C7B-90E9-B53F009593A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511000" y="1447920"/>
            <a:ext cx="3944520" cy="35366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Power Trading </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Audit Report</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September 25, 2001</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5" name=""/>
          <p:cNvGraphicFramePr/>
          <p:nvPr/>
        </p:nvGraphicFramePr>
        <p:xfrm>
          <a:off x="0" y="6114960"/>
          <a:ext cx="2695680" cy="743040"/>
        </p:xfrm>
        <a:graphic>
          <a:graphicData uri="http://schemas.openxmlformats.org/presentationml/2006/ole">
            <p:oleObj r:id="rId1" spid="">
              <p:embed/>
              <p:pic>
                <p:nvPicPr>
                  <p:cNvPr id="16"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17" name=""/>
          <p:cNvSpPr/>
          <p:nvPr/>
        </p:nvSpPr>
        <p:spPr>
          <a:xfrm>
            <a:off x="6183360" y="304920"/>
            <a:ext cx="2732040" cy="3531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Americas</a:t>
            </a:r>
            <a:endParaRPr b="0" lang="en-US" sz="2000" strike="noStrike" u="none">
              <a:solidFill>
                <a:srgbClr val="000000"/>
              </a:solidFill>
              <a:effectLst/>
              <a:uFillTx/>
              <a:latin typeface="Times New Roman"/>
            </a:endParaRPr>
          </a:p>
        </p:txBody>
      </p:sp>
      <p:grpSp>
        <p:nvGrpSpPr>
          <p:cNvPr id="18" name=""/>
          <p:cNvGrpSpPr/>
          <p:nvPr/>
        </p:nvGrpSpPr>
        <p:grpSpPr>
          <a:xfrm>
            <a:off x="6808680" y="6165720"/>
            <a:ext cx="1968480" cy="488880"/>
            <a:chOff x="6808680" y="6165720"/>
            <a:chExt cx="1968480" cy="488880"/>
          </a:xfrm>
        </p:grpSpPr>
        <p:pic>
          <p:nvPicPr>
            <p:cNvPr id="19" name="" descr=""/>
            <p:cNvPicPr/>
            <p:nvPr/>
          </p:nvPicPr>
          <p:blipFill>
            <a:blip r:embed="rId3"/>
            <a:srcRect l="0" t="0" r="8090" b="52078"/>
            <a:stretch/>
          </p:blipFill>
          <p:spPr>
            <a:xfrm>
              <a:off x="6808680" y="6165720"/>
              <a:ext cx="1968480" cy="282600"/>
            </a:xfrm>
            <a:prstGeom prst="rect">
              <a:avLst/>
            </a:prstGeom>
            <a:noFill/>
            <a:ln w="0">
              <a:noFill/>
            </a:ln>
          </p:spPr>
        </p:pic>
        <p:sp>
          <p:nvSpPr>
            <p:cNvPr id="2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9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0"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101" name=""/>
          <p:cNvGraphicFramePr/>
          <p:nvPr/>
        </p:nvGraphicFramePr>
        <p:xfrm>
          <a:off x="0" y="6114960"/>
          <a:ext cx="2695680" cy="743040"/>
        </p:xfrm>
        <a:graphic>
          <a:graphicData uri="http://schemas.openxmlformats.org/presentationml/2006/ole">
            <p:oleObj r:id="rId1" spid="">
              <p:embed/>
              <p:pic>
                <p:nvPicPr>
                  <p:cNvPr id="102"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103" name=""/>
          <p:cNvGrpSpPr/>
          <p:nvPr/>
        </p:nvGrpSpPr>
        <p:grpSpPr>
          <a:xfrm>
            <a:off x="6808680" y="6165720"/>
            <a:ext cx="1968480" cy="488880"/>
            <a:chOff x="6808680" y="6165720"/>
            <a:chExt cx="1968480" cy="488880"/>
          </a:xfrm>
        </p:grpSpPr>
        <p:pic>
          <p:nvPicPr>
            <p:cNvPr id="104" name="" descr=""/>
            <p:cNvPicPr/>
            <p:nvPr/>
          </p:nvPicPr>
          <p:blipFill>
            <a:blip r:embed="rId3"/>
            <a:srcRect l="0" t="0" r="8090" b="52078"/>
            <a:stretch/>
          </p:blipFill>
          <p:spPr>
            <a:xfrm>
              <a:off x="6808680" y="6165720"/>
              <a:ext cx="1968480" cy="282600"/>
            </a:xfrm>
            <a:prstGeom prst="rect">
              <a:avLst/>
            </a:prstGeom>
            <a:noFill/>
            <a:ln w="0">
              <a:noFill/>
            </a:ln>
          </p:spPr>
        </p:pic>
        <p:sp>
          <p:nvSpPr>
            <p:cNvPr id="105"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106" name=""/>
          <p:cNvSpPr/>
          <p:nvPr/>
        </p:nvSpPr>
        <p:spPr>
          <a:xfrm>
            <a:off x="2671920" y="3200400"/>
            <a:ext cx="404280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a:t>
            </a:r>
            <a:endParaRPr b="0" lang="en-US" sz="4000" strike="noStrike" u="none">
              <a:solidFill>
                <a:srgbClr val="000000"/>
              </a:solidFill>
              <a:effectLst/>
              <a:uFillTx/>
              <a:latin typeface="Times New Roman"/>
            </a:endParaRPr>
          </a:p>
        </p:txBody>
      </p:sp>
      <p:sp>
        <p:nvSpPr>
          <p:cNvPr id="107" name=""/>
          <p:cNvSpPr/>
          <p:nvPr/>
        </p:nvSpPr>
        <p:spPr>
          <a:xfrm>
            <a:off x="4441680" y="6545160"/>
            <a:ext cx="5112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Low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109" name=""/>
          <p:cNvGraphicFramePr/>
          <p:nvPr/>
        </p:nvGraphicFramePr>
        <p:xfrm>
          <a:off x="444600" y="1892160"/>
          <a:ext cx="8267760" cy="6845400"/>
        </p:xfrm>
        <a:graphic>
          <a:graphicData uri="http://schemas.openxmlformats.org/presentationml/2006/ole">
            <p:oleObj progId="Word.Document.12" r:id="rId1" spid="">
              <p:embed/>
              <p:pic>
                <p:nvPicPr>
                  <p:cNvPr id="110" name="" descr=""/>
                  <p:cNvPicPr/>
                  <p:nvPr/>
                </p:nvPicPr>
                <p:blipFill>
                  <a:blip r:embed="rId2"/>
                  <a:stretch/>
                </p:blipFill>
                <p:spPr>
                  <a:xfrm>
                    <a:off x="444600" y="1892160"/>
                    <a:ext cx="8267760" cy="6845400"/>
                  </a:xfrm>
                  <a:prstGeom prst="rect">
                    <a:avLst/>
                  </a:prstGeom>
                  <a:noFill/>
                  <a:ln w="0">
                    <a:noFill/>
                  </a:ln>
                </p:spPr>
              </p:pic>
            </p:oleObj>
          </a:graphicData>
        </a:graphic>
      </p:graphicFrame>
      <p:sp>
        <p:nvSpPr>
          <p:cNvPr id="11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1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3" name=""/>
          <p:cNvGraphicFramePr/>
          <p:nvPr/>
        </p:nvGraphicFramePr>
        <p:xfrm>
          <a:off x="0" y="6114960"/>
          <a:ext cx="2695680" cy="743040"/>
        </p:xfrm>
        <a:graphic>
          <a:graphicData uri="http://schemas.openxmlformats.org/presentationml/2006/ole">
            <p:oleObj r:id="rId3" spid="">
              <p:embed/>
              <p:pic>
                <p:nvPicPr>
                  <p:cNvPr id="114"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15" name=""/>
          <p:cNvGrpSpPr/>
          <p:nvPr/>
        </p:nvGrpSpPr>
        <p:grpSpPr>
          <a:xfrm>
            <a:off x="6808680" y="6165720"/>
            <a:ext cx="1968480" cy="488880"/>
            <a:chOff x="6808680" y="6165720"/>
            <a:chExt cx="1968480" cy="488880"/>
          </a:xfrm>
        </p:grpSpPr>
        <p:pic>
          <p:nvPicPr>
            <p:cNvPr id="116" name="" descr=""/>
            <p:cNvPicPr/>
            <p:nvPr/>
          </p:nvPicPr>
          <p:blipFill>
            <a:blip r:embed="rId5"/>
            <a:srcRect l="0" t="0" r="8090" b="52078"/>
            <a:stretch/>
          </p:blipFill>
          <p:spPr>
            <a:xfrm>
              <a:off x="6808680" y="6165720"/>
              <a:ext cx="1968480" cy="282600"/>
            </a:xfrm>
            <a:prstGeom prst="rect">
              <a:avLst/>
            </a:prstGeom>
            <a:noFill/>
            <a:ln w="0">
              <a:noFill/>
            </a:ln>
          </p:spPr>
        </p:pic>
        <p:sp>
          <p:nvSpPr>
            <p:cNvPr id="117"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118" name=""/>
          <p:cNvSpPr/>
          <p:nvPr/>
        </p:nvSpPr>
        <p:spPr>
          <a:xfrm>
            <a:off x="4419720" y="6537240"/>
            <a:ext cx="380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11</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 (East and West)</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confirmation, reporting and accounting), 2) adequate identification of key risks (i.e. ancillary services, transmission, Financial Transmission Rights (FTR)), 3) adequate information to support changes in portfolio valuations (i.e., curve adjustments), 4) adequate interface controls and validation checks within EnPower, 5) proper calculation and reporting of portfolio results, 6) monitoring of long-term and requirements basis deals, 7) proper accounting for portfolio under accrual or mark-to-market accounting, 8) adequate controls over ISO activity and infrastructure, and 9) proper involvement of the legal group in creation of contracts and standard confirmation templates.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Enron Team Members:</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Stacey White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Georganne Hodges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Steve Nat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Stevenson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Russell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Lloyd Will</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Leslie Reeves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Duong Luu</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Meador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Sean Sipko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May</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Todd Warwick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Sanjay Gupta</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Muse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Bethany Denson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Theresa Allen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Tracy Irvin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Poston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Tatiana Waxler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Kim Theriot</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Melissa Ratnala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Bill Hare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Murray O’Neil</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Casey Evans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Tim Belden</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Corry Bentley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Donnie Vinson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Chris Calger</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Elizabeth Sager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Melissa Murphy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Frank Hayden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Marilyn Tisdale</a:t>
            </a: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p:txBody>
      </p:sp>
      <p:sp>
        <p:nvSpPr>
          <p:cNvPr id="24"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6" name=""/>
          <p:cNvGraphicFramePr/>
          <p:nvPr/>
        </p:nvGraphicFramePr>
        <p:xfrm>
          <a:off x="0" y="6114960"/>
          <a:ext cx="2695680" cy="743040"/>
        </p:xfrm>
        <a:graphic>
          <a:graphicData uri="http://schemas.openxmlformats.org/presentationml/2006/ole">
            <p:oleObj r:id="rId1" spid="">
              <p:embed/>
              <p:pic>
                <p:nvPicPr>
                  <p:cNvPr id="27"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28" name=""/>
          <p:cNvGrpSpPr/>
          <p:nvPr/>
        </p:nvGrpSpPr>
        <p:grpSpPr>
          <a:xfrm>
            <a:off x="6808680" y="6165720"/>
            <a:ext cx="1968480" cy="488880"/>
            <a:chOff x="6808680" y="6165720"/>
            <a:chExt cx="1968480" cy="488880"/>
          </a:xfrm>
        </p:grpSpPr>
        <p:pic>
          <p:nvPicPr>
            <p:cNvPr id="29" name="" descr=""/>
            <p:cNvPicPr/>
            <p:nvPr/>
          </p:nvPicPr>
          <p:blipFill>
            <a:blip r:embed="rId3"/>
            <a:srcRect l="0" t="0" r="8090" b="52078"/>
            <a:stretch/>
          </p:blipFill>
          <p:spPr>
            <a:xfrm>
              <a:off x="6808680" y="6165720"/>
              <a:ext cx="1968480" cy="282600"/>
            </a:xfrm>
            <a:prstGeom prst="rect">
              <a:avLst/>
            </a:prstGeom>
            <a:noFill/>
            <a:ln w="0">
              <a:noFill/>
            </a:ln>
          </p:spPr>
        </p:pic>
        <p:sp>
          <p:nvSpPr>
            <p:cNvPr id="3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31" name=""/>
          <p:cNvSpPr/>
          <p:nvPr/>
        </p:nvSpPr>
        <p:spPr>
          <a:xfrm>
            <a:off x="4479840" y="6583320"/>
            <a:ext cx="320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p:nvPr>
        </p:nvSpPr>
        <p:spPr>
          <a:xfrm>
            <a:off x="533520" y="2133720"/>
            <a:ext cx="8076960" cy="3962160"/>
          </a:xfrm>
          <a:prstGeom prst="rect">
            <a:avLst/>
          </a:prstGeom>
          <a:noFill/>
          <a:ln w="12600">
            <a:solidFill>
              <a:srgbClr val="990033"/>
            </a:solidFill>
            <a:miter/>
          </a:ln>
        </p:spPr>
        <p:txBody>
          <a:bodyPr lIns="92160" rIns="92160" tIns="46080" bIns="46080" anchor="t">
            <a:normAutofit/>
          </a:bodyPr>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longest term deal in the portfolio is a forward sale to United Illuminating with the term extending until July 2015.</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portfolio contains 5 requirements deals, including one deal in the newly-emerging Ercot market.</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portfolio currently has various Transmission Congestion Contracts (TCC) which were awarded in different auctions.  The longest contract extends through October 2005.  </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portfolio has 1 long-term transmission deal which extends through September 2001 and various other short-term transmission deals.</a:t>
            </a: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34"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East Power</a:t>
            </a:r>
            <a:endParaRPr b="0" lang="en-US" sz="2400" strike="noStrike" u="none">
              <a:solidFill>
                <a:srgbClr val="000000"/>
              </a:solidFill>
              <a:effectLst/>
              <a:uFillTx/>
              <a:latin typeface="Times New Roman"/>
            </a:endParaRPr>
          </a:p>
        </p:txBody>
      </p:sp>
      <p:sp>
        <p:nvSpPr>
          <p:cNvPr id="35" name=""/>
          <p:cNvSpPr/>
          <p:nvPr/>
        </p:nvSpPr>
        <p:spPr>
          <a:xfrm>
            <a:off x="6781680" y="5105520"/>
            <a:ext cx="160344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East Power</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&lt;15.3&gt; MMWh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$398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6" name=""/>
          <p:cNvSpPr/>
          <p:nvPr/>
        </p:nvSpPr>
        <p:spPr>
          <a:xfrm>
            <a:off x="2743200" y="6248520"/>
            <a:ext cx="388620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13 deals ( 7 EOL Deals )</a:t>
            </a:r>
            <a:endParaRPr b="0" lang="en-US" sz="1400" strike="noStrike" u="none">
              <a:solidFill>
                <a:srgbClr val="000000"/>
              </a:solidFill>
              <a:effectLst/>
              <a:uFillTx/>
              <a:latin typeface="Times New Roman"/>
            </a:endParaRPr>
          </a:p>
        </p:txBody>
      </p:sp>
      <p:sp>
        <p:nvSpPr>
          <p:cNvPr id="3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8" name=""/>
          <p:cNvSpPr/>
          <p:nvPr/>
        </p:nvSpPr>
        <p:spPr>
          <a:xfrm>
            <a:off x="4464000" y="6477120"/>
            <a:ext cx="4129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685800" y="2057400"/>
            <a:ext cx="7772400" cy="378324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Portland office is comprised of approximately 100 employees, which includes commercial and commercial-support personnel.</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 Power Marketing, Inc. (EPMI) performs scheduling activity with the California ISO on behalf of 16 third parties, compared to 10 in 1999. </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longest term deal in the portfolio is a forward sale to Powerex Corp extending until October 2014.</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Confirmation and settlement processes are performed in Houston.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There is 1 transmission deal in the portfolio that extends through                              September 2001.</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Two Credit Risk Management resources are available in the Portland office.</a:t>
            </a:r>
            <a:endParaRPr b="0" lang="en-US" sz="1400" strike="noStrike" u="none">
              <a:solidFill>
                <a:srgbClr val="000000"/>
              </a:solidFill>
              <a:effectLst/>
              <a:uFillTx/>
              <a:latin typeface="Times New Roman"/>
            </a:endParaRPr>
          </a:p>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4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Portfolio </a:t>
            </a:r>
            <a:endParaRPr b="0" lang="en-US" sz="4000" strike="noStrike" u="none">
              <a:solidFill>
                <a:srgbClr val="000000"/>
              </a:solidFill>
              <a:effectLst/>
              <a:uFillTx/>
              <a:latin typeface="Times New Roman"/>
            </a:endParaRPr>
          </a:p>
        </p:txBody>
      </p:sp>
      <p:sp>
        <p:nvSpPr>
          <p:cNvPr id="41" name=""/>
          <p:cNvSpPr/>
          <p:nvPr/>
        </p:nvSpPr>
        <p:spPr>
          <a:xfrm>
            <a:off x="60948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West Power</a:t>
            </a:r>
            <a:endParaRPr b="0" lang="en-US" sz="2400" strike="noStrike" u="none">
              <a:solidFill>
                <a:srgbClr val="000000"/>
              </a:solidFill>
              <a:effectLst/>
              <a:uFillTx/>
              <a:latin typeface="Times New Roman"/>
            </a:endParaRPr>
          </a:p>
        </p:txBody>
      </p:sp>
      <p:sp>
        <p:nvSpPr>
          <p:cNvPr id="42" name=""/>
          <p:cNvSpPr/>
          <p:nvPr/>
        </p:nvSpPr>
        <p:spPr>
          <a:xfrm>
            <a:off x="685800" y="1981080"/>
            <a:ext cx="8077320" cy="3886200"/>
          </a:xfrm>
          <a:prstGeom prst="rect">
            <a:avLst/>
          </a:prstGeom>
          <a:noFill/>
          <a:ln w="12600">
            <a:solidFill>
              <a:srgbClr val="990033"/>
            </a:solidFill>
            <a:miter/>
          </a:ln>
        </p:spPr>
        <p:style>
          <a:lnRef idx="0"/>
          <a:fillRef idx="0"/>
          <a:effectRef idx="0"/>
          <a:fontRef idx="minor"/>
        </p:style>
        <p:txBody>
          <a:bodyPr lIns="92160" rIns="92160" tIns="46080" bIns="46080" anchor="t">
            <a:norm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4" name=""/>
          <p:cNvSpPr/>
          <p:nvPr/>
        </p:nvSpPr>
        <p:spPr>
          <a:xfrm>
            <a:off x="6858000" y="4495680"/>
            <a:ext cx="1603440" cy="9162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West Power</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June 30, 2001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&lt;7.4&gt; MMWh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YTD P&amp;L $613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5" name=""/>
          <p:cNvSpPr/>
          <p:nvPr/>
        </p:nvSpPr>
        <p:spPr>
          <a:xfrm>
            <a:off x="990720" y="6019920"/>
            <a:ext cx="6933960" cy="3074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Consisted of 7 deals (0 EOL Deals)</a:t>
            </a:r>
            <a:endParaRPr b="0" lang="en-US" sz="1400" strike="noStrike" u="none">
              <a:solidFill>
                <a:srgbClr val="000000"/>
              </a:solidFill>
              <a:effectLst/>
              <a:uFillTx/>
              <a:latin typeface="Times New Roman"/>
            </a:endParaRPr>
          </a:p>
        </p:txBody>
      </p:sp>
      <p:sp>
        <p:nvSpPr>
          <p:cNvPr id="46" name=""/>
          <p:cNvSpPr/>
          <p:nvPr/>
        </p:nvSpPr>
        <p:spPr>
          <a:xfrm>
            <a:off x="4518000" y="646920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4479840" y="6400800"/>
            <a:ext cx="397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304920" y="1523880"/>
            <a:ext cx="8610480" cy="5105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Tested 20 Power Deals </a:t>
            </a:r>
            <a:endParaRPr b="0" lang="en-US" sz="14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Summary</a:t>
            </a:r>
            <a:endParaRPr b="0" lang="en-US" sz="4000" strike="noStrike" u="none">
              <a:solidFill>
                <a:srgbClr val="000000"/>
              </a:solidFill>
              <a:effectLst/>
              <a:uFillTx/>
              <a:latin typeface="Times New Roman"/>
            </a:endParaRPr>
          </a:p>
        </p:txBody>
      </p:sp>
      <p:sp>
        <p:nvSpPr>
          <p:cNvPr id="50" name=""/>
          <p:cNvSpPr/>
          <p:nvPr/>
        </p:nvSpPr>
        <p:spPr>
          <a:xfrm>
            <a:off x="5105520" y="1828800"/>
            <a:ext cx="36576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key deal test findings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Two “day-ahead” deals were not entered into the system in a timely manner.  These deals were both pool deals (one with the NY ISO and one with NePool) entered into by the scheduling group.  As these deals are index deals, there was no impact to new deal value.  </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For one EOL deal, the confirmation was not signed by the counterparty.   Legal is currently amending master contracts to allow for no confirmation of EOL deals.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deal was executed by a trader not included on the authorized trader list.  The authorized trader list should be updated in a timely manner to reflect all traders and schedulers that are authorized to trade.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2" name=""/>
          <p:cNvSpPr/>
          <p:nvPr/>
        </p:nvSpPr>
        <p:spPr>
          <a:xfrm>
            <a:off x="457200" y="1828800"/>
            <a:ext cx="44197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Attributes tested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captured in EnPower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confirmation status in DCAF</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 agrees to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Valuation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curve utilized to value deal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bridge of deal terms into the valuation engine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457200" y="5715000"/>
            <a:ext cx="4419720" cy="838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Timeline</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deals executed throughout the year. Additional testing to be performed in September/ October timeframe.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4" name=""/>
          <p:cNvSpPr/>
          <p:nvPr/>
        </p:nvSpPr>
        <p:spPr>
          <a:xfrm>
            <a:off x="4479840" y="6613560"/>
            <a:ext cx="397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5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58" name=""/>
          <p:cNvGraphicFramePr/>
          <p:nvPr/>
        </p:nvGraphicFramePr>
        <p:xfrm>
          <a:off x="0" y="6114960"/>
          <a:ext cx="2695680" cy="743040"/>
        </p:xfrm>
        <a:graphic>
          <a:graphicData uri="http://schemas.openxmlformats.org/presentationml/2006/ole">
            <p:oleObj r:id="rId1" spid="">
              <p:embed/>
              <p:pic>
                <p:nvPicPr>
                  <p:cNvPr id="59"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60" name=""/>
          <p:cNvGrpSpPr/>
          <p:nvPr/>
        </p:nvGrpSpPr>
        <p:grpSpPr>
          <a:xfrm>
            <a:off x="6808680" y="6165720"/>
            <a:ext cx="1968480" cy="488880"/>
            <a:chOff x="6808680" y="6165720"/>
            <a:chExt cx="1968480" cy="488880"/>
          </a:xfrm>
        </p:grpSpPr>
        <p:pic>
          <p:nvPicPr>
            <p:cNvPr id="61" name="" descr=""/>
            <p:cNvPicPr/>
            <p:nvPr/>
          </p:nvPicPr>
          <p:blipFill>
            <a:blip r:embed="rId3"/>
            <a:srcRect l="0" t="0" r="8090" b="52078"/>
            <a:stretch/>
          </p:blipFill>
          <p:spPr>
            <a:xfrm>
              <a:off x="6808680" y="6165720"/>
              <a:ext cx="1968480" cy="282600"/>
            </a:xfrm>
            <a:prstGeom prst="rect">
              <a:avLst/>
            </a:prstGeom>
            <a:noFill/>
            <a:ln w="0">
              <a:noFill/>
            </a:ln>
          </p:spPr>
        </p:pic>
        <p:sp>
          <p:nvSpPr>
            <p:cNvPr id="6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63" name=""/>
          <p:cNvSpPr/>
          <p:nvPr/>
        </p:nvSpPr>
        <p:spPr>
          <a:xfrm>
            <a:off x="2672280" y="3200400"/>
            <a:ext cx="412776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a:t>
            </a:r>
            <a:endParaRPr b="0" lang="en-US" sz="4000" strike="noStrike" u="none">
              <a:solidFill>
                <a:srgbClr val="000000"/>
              </a:solidFill>
              <a:effectLst/>
              <a:uFillTx/>
              <a:latin typeface="Times New Roman"/>
            </a:endParaRPr>
          </a:p>
        </p:txBody>
      </p:sp>
      <p:sp>
        <p:nvSpPr>
          <p:cNvPr id="64" name=""/>
          <p:cNvSpPr/>
          <p:nvPr/>
        </p:nvSpPr>
        <p:spPr>
          <a:xfrm>
            <a:off x="4479840" y="6613560"/>
            <a:ext cx="320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66" name=""/>
          <p:cNvGraphicFramePr/>
          <p:nvPr/>
        </p:nvGraphicFramePr>
        <p:xfrm>
          <a:off x="152280" y="1371600"/>
          <a:ext cx="9550440" cy="7924680"/>
        </p:xfrm>
        <a:graphic>
          <a:graphicData uri="http://schemas.openxmlformats.org/presentationml/2006/ole">
            <p:oleObj progId="Word.Document.12" r:id="rId1" spid="">
              <p:embed/>
              <p:pic>
                <p:nvPicPr>
                  <p:cNvPr id="67" name="" descr=""/>
                  <p:cNvPicPr/>
                  <p:nvPr/>
                </p:nvPicPr>
                <p:blipFill>
                  <a:blip r:embed="rId2"/>
                  <a:stretch/>
                </p:blipFill>
                <p:spPr>
                  <a:xfrm>
                    <a:off x="152280" y="1371600"/>
                    <a:ext cx="9550440" cy="7924680"/>
                  </a:xfrm>
                  <a:prstGeom prst="rect">
                    <a:avLst/>
                  </a:prstGeom>
                  <a:noFill/>
                  <a:ln w="0">
                    <a:noFill/>
                  </a:ln>
                </p:spPr>
              </p:pic>
            </p:oleObj>
          </a:graphicData>
        </a:graphic>
      </p:graphicFrame>
      <p:sp>
        <p:nvSpPr>
          <p:cNvPr id="6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69"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70" name=""/>
          <p:cNvGraphicFramePr/>
          <p:nvPr/>
        </p:nvGraphicFramePr>
        <p:xfrm>
          <a:off x="0" y="6114960"/>
          <a:ext cx="2695680" cy="743040"/>
        </p:xfrm>
        <a:graphic>
          <a:graphicData uri="http://schemas.openxmlformats.org/presentationml/2006/ole">
            <p:oleObj r:id="rId3" spid="">
              <p:embed/>
              <p:pic>
                <p:nvPicPr>
                  <p:cNvPr id="71"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72" name=""/>
          <p:cNvGrpSpPr/>
          <p:nvPr/>
        </p:nvGrpSpPr>
        <p:grpSpPr>
          <a:xfrm>
            <a:off x="6808680" y="6165720"/>
            <a:ext cx="1968480" cy="488880"/>
            <a:chOff x="6808680" y="6165720"/>
            <a:chExt cx="1968480" cy="488880"/>
          </a:xfrm>
        </p:grpSpPr>
        <p:pic>
          <p:nvPicPr>
            <p:cNvPr id="73" name="" descr=""/>
            <p:cNvPicPr/>
            <p:nvPr/>
          </p:nvPicPr>
          <p:blipFill>
            <a:blip r:embed="rId5"/>
            <a:srcRect l="0" t="0" r="8090" b="52078"/>
            <a:stretch/>
          </p:blipFill>
          <p:spPr>
            <a:xfrm>
              <a:off x="6808680" y="6165720"/>
              <a:ext cx="1968480" cy="282600"/>
            </a:xfrm>
            <a:prstGeom prst="rect">
              <a:avLst/>
            </a:prstGeom>
            <a:noFill/>
            <a:ln w="0">
              <a:noFill/>
            </a:ln>
          </p:spPr>
        </p:pic>
        <p:sp>
          <p:nvSpPr>
            <p:cNvPr id="74"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75" name=""/>
          <p:cNvSpPr/>
          <p:nvPr/>
        </p:nvSpPr>
        <p:spPr>
          <a:xfrm>
            <a:off x="4479840" y="6629400"/>
            <a:ext cx="397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7</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77" name=""/>
          <p:cNvGraphicFramePr/>
          <p:nvPr/>
        </p:nvGraphicFramePr>
        <p:xfrm>
          <a:off x="76320" y="1523880"/>
          <a:ext cx="8686800" cy="7150320"/>
        </p:xfrm>
        <a:graphic>
          <a:graphicData uri="http://schemas.openxmlformats.org/presentationml/2006/ole">
            <p:oleObj progId="Word.Document.12" r:id="rId1" spid="">
              <p:embed/>
              <p:pic>
                <p:nvPicPr>
                  <p:cNvPr id="78" name="" descr=""/>
                  <p:cNvPicPr/>
                  <p:nvPr/>
                </p:nvPicPr>
                <p:blipFill>
                  <a:blip r:embed="rId2"/>
                  <a:stretch/>
                </p:blipFill>
                <p:spPr>
                  <a:xfrm>
                    <a:off x="76320" y="1523880"/>
                    <a:ext cx="8686800" cy="7150320"/>
                  </a:xfrm>
                  <a:prstGeom prst="rect">
                    <a:avLst/>
                  </a:prstGeom>
                  <a:noFill/>
                  <a:ln w="0">
                    <a:noFill/>
                  </a:ln>
                </p:spPr>
              </p:pic>
            </p:oleObj>
          </a:graphicData>
        </a:graphic>
      </p:graphicFrame>
      <p:sp>
        <p:nvSpPr>
          <p:cNvPr id="7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80"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81" name=""/>
          <p:cNvGraphicFramePr/>
          <p:nvPr/>
        </p:nvGraphicFramePr>
        <p:xfrm>
          <a:off x="0" y="6114960"/>
          <a:ext cx="2695680" cy="743040"/>
        </p:xfrm>
        <a:graphic>
          <a:graphicData uri="http://schemas.openxmlformats.org/presentationml/2006/ole">
            <p:oleObj r:id="rId3" spid="">
              <p:embed/>
              <p:pic>
                <p:nvPicPr>
                  <p:cNvPr id="82"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83" name=""/>
          <p:cNvGrpSpPr/>
          <p:nvPr/>
        </p:nvGrpSpPr>
        <p:grpSpPr>
          <a:xfrm>
            <a:off x="6808680" y="6165720"/>
            <a:ext cx="1968480" cy="488880"/>
            <a:chOff x="6808680" y="6165720"/>
            <a:chExt cx="1968480" cy="488880"/>
          </a:xfrm>
        </p:grpSpPr>
        <p:pic>
          <p:nvPicPr>
            <p:cNvPr id="84" name="" descr=""/>
            <p:cNvPicPr/>
            <p:nvPr/>
          </p:nvPicPr>
          <p:blipFill>
            <a:blip r:embed="rId5"/>
            <a:srcRect l="0" t="0" r="8090" b="52078"/>
            <a:stretch/>
          </p:blipFill>
          <p:spPr>
            <a:xfrm>
              <a:off x="6808680" y="6165720"/>
              <a:ext cx="1968480" cy="282600"/>
            </a:xfrm>
            <a:prstGeom prst="rect">
              <a:avLst/>
            </a:prstGeom>
            <a:noFill/>
            <a:ln w="0">
              <a:noFill/>
            </a:ln>
          </p:spPr>
        </p:pic>
        <p:sp>
          <p:nvSpPr>
            <p:cNvPr id="85"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86" name=""/>
          <p:cNvSpPr/>
          <p:nvPr/>
        </p:nvSpPr>
        <p:spPr>
          <a:xfrm>
            <a:off x="4464000" y="6553080"/>
            <a:ext cx="4129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8</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 Audit Observations</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High Priority</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graphicFrame>
        <p:nvGraphicFramePr>
          <p:cNvPr id="88" name=""/>
          <p:cNvGraphicFramePr/>
          <p:nvPr/>
        </p:nvGraphicFramePr>
        <p:xfrm>
          <a:off x="0" y="1600200"/>
          <a:ext cx="10744200" cy="8864640"/>
        </p:xfrm>
        <a:graphic>
          <a:graphicData uri="http://schemas.openxmlformats.org/presentationml/2006/ole">
            <p:oleObj progId="Word.Document.12" r:id="rId1" spid="">
              <p:embed/>
              <p:pic>
                <p:nvPicPr>
                  <p:cNvPr id="89" name="" descr=""/>
                  <p:cNvPicPr/>
                  <p:nvPr/>
                </p:nvPicPr>
                <p:blipFill>
                  <a:blip r:embed="rId2"/>
                  <a:stretch/>
                </p:blipFill>
                <p:spPr>
                  <a:xfrm>
                    <a:off x="0" y="1600200"/>
                    <a:ext cx="10744200" cy="8864640"/>
                  </a:xfrm>
                  <a:prstGeom prst="rect">
                    <a:avLst/>
                  </a:prstGeom>
                  <a:noFill/>
                  <a:ln w="0">
                    <a:noFill/>
                  </a:ln>
                </p:spPr>
              </p:pic>
            </p:oleObj>
          </a:graphicData>
        </a:graphic>
      </p:graphicFrame>
      <p:sp>
        <p:nvSpPr>
          <p:cNvPr id="9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1"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92" name=""/>
          <p:cNvGraphicFramePr/>
          <p:nvPr/>
        </p:nvGraphicFramePr>
        <p:xfrm>
          <a:off x="0" y="6114960"/>
          <a:ext cx="2695680" cy="743040"/>
        </p:xfrm>
        <a:graphic>
          <a:graphicData uri="http://schemas.openxmlformats.org/presentationml/2006/ole">
            <p:oleObj r:id="rId3" spid="">
              <p:embed/>
              <p:pic>
                <p:nvPicPr>
                  <p:cNvPr id="93"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94" name=""/>
          <p:cNvGrpSpPr/>
          <p:nvPr/>
        </p:nvGrpSpPr>
        <p:grpSpPr>
          <a:xfrm>
            <a:off x="6808680" y="6165720"/>
            <a:ext cx="1968480" cy="488880"/>
            <a:chOff x="6808680" y="6165720"/>
            <a:chExt cx="1968480" cy="488880"/>
          </a:xfrm>
        </p:grpSpPr>
        <p:pic>
          <p:nvPicPr>
            <p:cNvPr id="95" name="" descr=""/>
            <p:cNvPicPr/>
            <p:nvPr/>
          </p:nvPicPr>
          <p:blipFill>
            <a:blip r:embed="rId5"/>
            <a:srcRect l="0" t="0" r="8090" b="52078"/>
            <a:stretch/>
          </p:blipFill>
          <p:spPr>
            <a:xfrm>
              <a:off x="6808680" y="6165720"/>
              <a:ext cx="1968480" cy="282600"/>
            </a:xfrm>
            <a:prstGeom prst="rect">
              <a:avLst/>
            </a:prstGeom>
            <a:noFill/>
            <a:ln w="0">
              <a:noFill/>
            </a:ln>
          </p:spPr>
        </p:pic>
        <p:sp>
          <p:nvSpPr>
            <p:cNvPr id="96"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97" name=""/>
          <p:cNvSpPr/>
          <p:nvPr/>
        </p:nvSpPr>
        <p:spPr>
          <a:xfrm>
            <a:off x="4479840" y="6553080"/>
            <a:ext cx="4730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9</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7247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matwood</cp:lastModifiedBy>
  <cp:lastPrinted>2001-09-12T12:00:54Z</cp:lastPrinted>
  <dcterms:modified xsi:type="dcterms:W3CDTF">2001-09-25T21:04:56Z</dcterms:modified>
  <cp:revision>212</cp:revision>
  <dc:subject/>
  <dc:title>No Slide Title</dc:title>
</cp:coreProperties>
</file>