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46998E-97EB-4990-B3EB-FD7F6202388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8628E5-A71D-4730-8FEA-4E585FAB84A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63E474D-4A42-48F3-BE8E-C71DC6BDAD8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9144000" cy="2133720"/>
          </a:xfrm>
          <a:custGeom>
            <a:avLst/>
            <a:gdLst/>
            <a:ahLst/>
            <a:rect l="l" t="t" r="r" b="b"/>
            <a:pathLst>
              <a:path w="5760" h="1104">
                <a:moveTo>
                  <a:pt x="0" y="0"/>
                </a:moveTo>
                <a:lnTo>
                  <a:pt x="5760" y="0"/>
                </a:lnTo>
                <a:lnTo>
                  <a:pt x="5760" y="720"/>
                </a:lnTo>
                <a:cubicBezTo>
                  <a:pt x="5400" y="824"/>
                  <a:pt x="4560" y="577"/>
                  <a:pt x="3600" y="624"/>
                </a:cubicBezTo>
                <a:cubicBezTo>
                  <a:pt x="2640" y="671"/>
                  <a:pt x="600" y="1104"/>
                  <a:pt x="0" y="100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ffffff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1163520"/>
            <a:ext cx="9144000" cy="5694480"/>
          </a:xfrm>
          <a:custGeom>
            <a:avLst/>
            <a:gdLst/>
            <a:ahLst/>
            <a:rect l="l" t="t" r="r" b="b"/>
            <a:pathLst>
              <a:path w="5760" h="3587">
                <a:moveTo>
                  <a:pt x="0" y="582"/>
                </a:moveTo>
                <a:cubicBezTo>
                  <a:pt x="1027" y="680"/>
                  <a:pt x="1960" y="387"/>
                  <a:pt x="2640" y="267"/>
                </a:cubicBezTo>
                <a:cubicBezTo>
                  <a:pt x="2640" y="267"/>
                  <a:pt x="3268" y="180"/>
                  <a:pt x="3373" y="160"/>
                </a:cubicBezTo>
                <a:cubicBezTo>
                  <a:pt x="4120" y="0"/>
                  <a:pt x="5280" y="358"/>
                  <a:pt x="5760" y="358"/>
                </a:cubicBezTo>
                <a:lnTo>
                  <a:pt x="5760" y="3587"/>
                </a:lnTo>
                <a:lnTo>
                  <a:pt x="0" y="3587"/>
                </a:lnTo>
                <a:cubicBezTo>
                  <a:pt x="0" y="3587"/>
                  <a:pt x="0" y="582"/>
                  <a:pt x="0" y="582"/>
                </a:cubicBezTo>
                <a:close/>
              </a:path>
            </a:pathLst>
          </a:custGeom>
          <a:gradFill rotWithShape="0">
            <a:gsLst>
              <a:gs pos="0">
                <a:srgbClr val="808080"/>
              </a:gs>
              <a:gs pos="50000">
                <a:srgbClr val="ffffff"/>
              </a:gs>
              <a:gs pos="100000">
                <a:srgbClr val="808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2405160"/>
            <a:ext cx="9144000" cy="1069920"/>
          </a:xfrm>
          <a:custGeom>
            <a:avLst/>
            <a:gdLst/>
            <a:ahLst/>
            <a:rect l="l" t="t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b2b2b2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0" y="291960"/>
            <a:ext cx="9144000" cy="854280"/>
          </a:xfrm>
          <a:custGeom>
            <a:avLst/>
            <a:gdLst/>
            <a:ahLst/>
            <a:rect l="l" t="t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b2b2b2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0" y="3497400"/>
            <a:ext cx="6237360" cy="3365280"/>
          </a:xfrm>
          <a:custGeom>
            <a:avLst/>
            <a:gdLst/>
            <a:ahLst/>
            <a:rect l="l" t="t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ffffff"/>
              </a:gs>
              <a:gs pos="100000">
                <a:srgbClr val="b2b2b2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0" y="3443400"/>
            <a:ext cx="9144000" cy="3055680"/>
          </a:xfrm>
          <a:custGeom>
            <a:avLst/>
            <a:gdLst/>
            <a:ahLst/>
            <a:rect l="l" t="t" r="r" b="b"/>
            <a:pathLst>
              <a:path w="5760" h="1925">
                <a:moveTo>
                  <a:pt x="0" y="804"/>
                </a:moveTo>
                <a:lnTo>
                  <a:pt x="0" y="991"/>
                </a:lnTo>
                <a:cubicBezTo>
                  <a:pt x="258" y="1160"/>
                  <a:pt x="1005" y="1925"/>
                  <a:pt x="1547" y="1818"/>
                </a:cubicBezTo>
                <a:cubicBezTo>
                  <a:pt x="2089" y="1711"/>
                  <a:pt x="2551" y="398"/>
                  <a:pt x="3253" y="351"/>
                </a:cubicBezTo>
                <a:cubicBezTo>
                  <a:pt x="3955" y="304"/>
                  <a:pt x="5342" y="1404"/>
                  <a:pt x="5760" y="1537"/>
                </a:cubicBezTo>
                <a:lnTo>
                  <a:pt x="5760" y="1151"/>
                </a:lnTo>
                <a:cubicBezTo>
                  <a:pt x="5405" y="1124"/>
                  <a:pt x="3982" y="0"/>
                  <a:pt x="3240" y="84"/>
                </a:cubicBezTo>
                <a:cubicBezTo>
                  <a:pt x="2542" y="171"/>
                  <a:pt x="2113" y="1551"/>
                  <a:pt x="1573" y="1671"/>
                </a:cubicBezTo>
                <a:cubicBezTo>
                  <a:pt x="1033" y="1791"/>
                  <a:pt x="262" y="826"/>
                  <a:pt x="0" y="804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b2b2b2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440" y="2557440"/>
            <a:ext cx="9144000" cy="1069920"/>
          </a:xfrm>
          <a:custGeom>
            <a:avLst/>
            <a:gdLst/>
            <a:ahLst/>
            <a:rect l="l" t="t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b2b2b2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476440" y="1522440"/>
            <a:ext cx="6667560" cy="5335560"/>
          </a:xfrm>
          <a:custGeom>
            <a:avLst/>
            <a:gdLst/>
            <a:ahLst/>
            <a:rect l="l" t="t" r="r" b="b"/>
            <a:pathLst>
              <a:path w="4200" h="3361">
                <a:moveTo>
                  <a:pt x="0" y="3361"/>
                </a:moveTo>
                <a:cubicBezTo>
                  <a:pt x="118" y="2850"/>
                  <a:pt x="354" y="590"/>
                  <a:pt x="1054" y="295"/>
                </a:cubicBezTo>
                <a:cubicBezTo>
                  <a:pt x="1754" y="0"/>
                  <a:pt x="3676" y="1299"/>
                  <a:pt x="4200" y="1588"/>
                </a:cubicBezTo>
                <a:lnTo>
                  <a:pt x="4200" y="2028"/>
                </a:lnTo>
                <a:cubicBezTo>
                  <a:pt x="3700" y="1837"/>
                  <a:pt x="1842" y="220"/>
                  <a:pt x="1200" y="442"/>
                </a:cubicBezTo>
                <a:cubicBezTo>
                  <a:pt x="558" y="664"/>
                  <a:pt x="547" y="2875"/>
                  <a:pt x="347" y="3361"/>
                </a:cubicBezTo>
                <a:lnTo>
                  <a:pt x="0" y="3361"/>
                </a:ln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ffffff"/>
              </a:gs>
              <a:gs pos="100000">
                <a:srgbClr val="b2b2b2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13336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4d4d4d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Plan for Power Sales in 2001 &amp; 2002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1371600" y="4648320"/>
            <a:ext cx="64008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Strategy for Trade Co. Over 2001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380880" y="914400"/>
            <a:ext cx="8382240" cy="457200"/>
          </a:xfrm>
          <a:custGeom>
            <a:avLst/>
            <a:gdLst/>
            <a:ahLst/>
            <a:rect l="l" t="t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dddddd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295280" y="5857200"/>
            <a:ext cx="6629400" cy="531360"/>
          </a:xfrm>
          <a:prstGeom prst="bevel">
            <a:avLst>
              <a:gd name="adj" fmla="val 12500"/>
            </a:avLst>
          </a:prstGeom>
          <a:solidFill>
            <a:srgbClr val="0000cc"/>
          </a:solidFill>
          <a:ln w="1260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 Co. Must Follow a Diversified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76212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Most Illiquid of All Sectors; Hence: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focus on oil products, metals, and even agricultural commodities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try to get some deals early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Within Power Sector - Market, Market,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Try to reduce deal size, and increase deal volume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national reach, not focus only on MSEB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products that promote blending and t-o-d pricing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 transmission constraints &amp; power flows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Proper Website Based Tools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Activities in 2000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380880" y="609480"/>
            <a:ext cx="8382240" cy="457200"/>
          </a:xfrm>
          <a:custGeom>
            <a:avLst/>
            <a:gdLst/>
            <a:ahLst/>
            <a:rect l="l" t="t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dddddd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62120" y="6085800"/>
            <a:ext cx="7211880" cy="531360"/>
          </a:xfrm>
          <a:prstGeom prst="bevel">
            <a:avLst>
              <a:gd name="adj" fmla="val 12500"/>
            </a:avLst>
          </a:prstGeom>
          <a:solidFill>
            <a:srgbClr val="0000cc"/>
          </a:solidFill>
          <a:ln w="1260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Encountering Substantial Regulatory &amp; Pricing Hurdles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761760" y="114300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Block Sale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Shopped idea to several states:   Karnataka, Delhi, Rajasthan, AP, Gujarat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Karnataka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Submitted initial proposal w/ variable pricing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May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Negotiated w/KPTCL on price and other issues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Submitted fixed price proposal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Aug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Received KPTCL counter-offer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 Aug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Submitted final offer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 Aug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rejected by KPTCL; not renewed/revised by DPC due to high oil price scenario continuing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Short-Term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Master Agreements drafted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Negotiating draft term sheets w/several states:   Maharashtra, Delhi, Rajasthan, Gujarat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FIPB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Submitted application for Power Trading Co. to FIPB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Received word Ministry of Power unable to support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 Sep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Resubmitted application w/ legal justification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 Oct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Seeking outside opinion from Mr. Chidambaram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 Nov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Re-Working Strategy for 2001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380880" y="609480"/>
            <a:ext cx="8382240" cy="457200"/>
          </a:xfrm>
          <a:custGeom>
            <a:avLst/>
            <a:gdLst/>
            <a:ahLst/>
            <a:rect l="l" t="t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dddddd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219320" y="6085800"/>
            <a:ext cx="6705360" cy="531360"/>
          </a:xfrm>
          <a:prstGeom prst="bevel">
            <a:avLst>
              <a:gd name="adj" fmla="val 12500"/>
            </a:avLst>
          </a:prstGeom>
          <a:solidFill>
            <a:srgbClr val="0000cc"/>
          </a:solidFill>
          <a:ln w="1260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Smaller Deals, But More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80880" y="914400"/>
            <a:ext cx="822960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Master Agreement concept: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Standardized contracts  which summarize general terms and conditions of trading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potential buyers and sellers to sign MA’s with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Periodically Enron will seek quotes for or offer power at a fixed price for a 2-4 week period (Internet bulletin board for each potential purchaser)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Ultimately, establish internet based marketing system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going towards MA and smaller deals: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introduce liquidity into the market by closing a deal or two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reduce time spent per customer &amp; regulatory hurdles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attractive to SEB’s Purchasing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buy power when needed, ST decision, easier to approve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deal in smaller volumes and cash outflows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attractive to MSEB/Other Sellers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Able to release small volumes during peak periods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likely to create a PR issue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28600" y="151920"/>
            <a:ext cx="86868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Historical Inter-State Sales Prices / Vols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380880" y="914400"/>
            <a:ext cx="8382240" cy="457200"/>
          </a:xfrm>
          <a:custGeom>
            <a:avLst/>
            <a:gdLst/>
            <a:ahLst/>
            <a:rect l="l" t="t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dddddd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474920" y="5724000"/>
            <a:ext cx="6199200" cy="937800"/>
          </a:xfrm>
          <a:prstGeom prst="bevel">
            <a:avLst>
              <a:gd name="adj" fmla="val 12500"/>
            </a:avLst>
          </a:prstGeom>
          <a:solidFill>
            <a:srgbClr val="0000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Limited No. of Exchanges,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Average Transaction Price 4.83 c/kWh*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1371600" y="1905120"/>
            <a:ext cx="6423120" cy="3558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753840" y="1508040"/>
            <a:ext cx="2084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Exchange rate of Rs. 49/$ assumed.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Projected 3rd Party Sales for 2001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380880" y="914400"/>
            <a:ext cx="8382240" cy="457200"/>
          </a:xfrm>
          <a:custGeom>
            <a:avLst/>
            <a:gdLst/>
            <a:ahLst/>
            <a:rect l="l" t="t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dddddd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68400" y="5784480"/>
            <a:ext cx="7337520" cy="937800"/>
          </a:xfrm>
          <a:prstGeom prst="bevel">
            <a:avLst>
              <a:gd name="adj" fmla="val 12500"/>
            </a:avLst>
          </a:prstGeom>
          <a:solidFill>
            <a:srgbClr val="0000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Focus Period for Third Party Sales is Oct-Dec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 Sales of 600 Mus (~270 MW) During the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609480" y="1447920"/>
          <a:ext cx="8153640" cy="3886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447920"/>
                    <a:ext cx="8153640" cy="38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"/>
          <p:cNvSpPr/>
          <p:nvPr/>
        </p:nvSpPr>
        <p:spPr>
          <a:xfrm>
            <a:off x="838080" y="5288040"/>
            <a:ext cx="5791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Peak:  06:00-22:00 Hrs.                  Off-Peak:   22:00-06:00 Hrs.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Projected 3rd Party Sales for 2002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380880" y="914400"/>
            <a:ext cx="8382240" cy="457200"/>
          </a:xfrm>
          <a:custGeom>
            <a:avLst/>
            <a:gdLst/>
            <a:ahLst/>
            <a:rect l="l" t="t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dddddd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5784480"/>
            <a:ext cx="7821360" cy="937800"/>
          </a:xfrm>
          <a:prstGeom prst="bevel">
            <a:avLst>
              <a:gd name="adj" fmla="val 12500"/>
            </a:avLst>
          </a:prstGeom>
          <a:solidFill>
            <a:srgbClr val="0000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Potential for Sale through the Year, except Monsoon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Need to be Competitive on Price to Maximize Sales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38080" y="5143680"/>
            <a:ext cx="5791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Peak:  06:00-22:00 Hrs.                  Off-Peak:   22:00-06:00 Hrs.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304920" y="1523880"/>
          <a:ext cx="8458200" cy="381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523880"/>
                    <a:ext cx="8458200" cy="381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"/>
          <p:cNvGraphicFramePr/>
          <p:nvPr/>
        </p:nvGraphicFramePr>
        <p:xfrm>
          <a:off x="1295280" y="1295280"/>
          <a:ext cx="6705720" cy="3486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1295280"/>
                    <a:ext cx="6705720" cy="348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04560" y="152280"/>
            <a:ext cx="84582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DPC Supply vs. Projected MSEB Sales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380880" y="914400"/>
            <a:ext cx="8382240" cy="457200"/>
          </a:xfrm>
          <a:custGeom>
            <a:avLst/>
            <a:gdLst/>
            <a:ahLst/>
            <a:rect l="l" t="t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dddddd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44440" y="5546160"/>
            <a:ext cx="8578800" cy="1099800"/>
          </a:xfrm>
          <a:prstGeom prst="bevel">
            <a:avLst>
              <a:gd name="adj" fmla="val 12500"/>
            </a:avLst>
          </a:prstGeom>
          <a:solidFill>
            <a:srgbClr val="0000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6188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Volume of Sales to 3rd Parties </a:t>
            </a:r>
            <a:br>
              <a:rPr sz="2400"/>
            </a:b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Mostly Between Oct-Dec.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200400" y="3657600"/>
            <a:ext cx="914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Block 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791320" y="2971800"/>
            <a:ext cx="914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Block 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362320" y="5135400"/>
            <a:ext cx="1066680" cy="274680"/>
          </a:xfrm>
          <a:prstGeom prst="rect">
            <a:avLst/>
          </a:prstGeom>
          <a:solidFill>
            <a:srgbClr val="b2b2b2"/>
          </a:solidFill>
          <a:ln w="0">
            <a:noFill/>
          </a:ln>
          <a:effectLst>
            <a:outerShdw dist="153753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597120" y="5135400"/>
            <a:ext cx="822600" cy="274680"/>
          </a:xfrm>
          <a:prstGeom prst="rect">
            <a:avLst/>
          </a:prstGeom>
          <a:solidFill>
            <a:srgbClr val="b2b2b2"/>
          </a:solidFill>
          <a:ln w="0">
            <a:noFill/>
          </a:ln>
          <a:effectLst>
            <a:outerShdw dist="153753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557600" y="5135400"/>
            <a:ext cx="1462320" cy="274680"/>
          </a:xfrm>
          <a:prstGeom prst="rect">
            <a:avLst/>
          </a:prstGeom>
          <a:solidFill>
            <a:srgbClr val="b2b2b2"/>
          </a:solidFill>
          <a:ln w="0">
            <a:noFill/>
          </a:ln>
          <a:effectLst>
            <a:outerShdw dist="153753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Monsoon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248520" y="5135400"/>
            <a:ext cx="1066680" cy="274680"/>
          </a:xfrm>
          <a:prstGeom prst="rect">
            <a:avLst/>
          </a:prstGeom>
          <a:solidFill>
            <a:srgbClr val="b2b2b2"/>
          </a:solidFill>
          <a:ln w="0">
            <a:noFill/>
          </a:ln>
          <a:effectLst>
            <a:outerShdw dist="153753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Non-Monsoon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Fuel Hedging by DPC Becomes Critical to Increase Despatch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380880" y="1143000"/>
            <a:ext cx="8382240" cy="457200"/>
          </a:xfrm>
          <a:custGeom>
            <a:avLst/>
            <a:gdLst/>
            <a:ahLst/>
            <a:rect l="l" t="t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dddddd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38080" y="5588280"/>
            <a:ext cx="7086600" cy="612360"/>
          </a:xfrm>
          <a:prstGeom prst="bevel">
            <a:avLst>
              <a:gd name="adj" fmla="val 12500"/>
            </a:avLst>
          </a:prstGeom>
          <a:solidFill>
            <a:srgbClr val="0000cc"/>
          </a:solidFill>
          <a:ln w="1260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DPC to Prepare for Competitive Environment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762120" y="1676160"/>
            <a:ext cx="777240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 must attempt to have variable costs lower than MSEB’s highest paying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important in period from Oct-Dec,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make DPC viable in “merchant” environment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Strategy to phase in hedging over time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should be the test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bill in 2002 maybe ~$100 MM with t-o-p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DPC - Trade Co. Relationship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380880" y="914400"/>
            <a:ext cx="8382240" cy="457200"/>
          </a:xfrm>
          <a:custGeom>
            <a:avLst/>
            <a:gdLst/>
            <a:ahLst/>
            <a:rect l="l" t="t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rgbClr val="b2b2b2"/>
              </a:gs>
              <a:gs pos="50000">
                <a:srgbClr val="dddddd"/>
              </a:gs>
              <a:gs pos="100000">
                <a:srgbClr val="b2b2b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295280" y="5588280"/>
            <a:ext cx="6629400" cy="612360"/>
          </a:xfrm>
          <a:prstGeom prst="bevel">
            <a:avLst>
              <a:gd name="adj" fmla="val 12500"/>
            </a:avLst>
          </a:prstGeom>
          <a:solidFill>
            <a:srgbClr val="0000cc"/>
          </a:solidFill>
          <a:ln w="1260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DPC is a Trade Co. Customer, as is MSEB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762120" y="129528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 of MSEB power help improve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MSEB payment capability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DPC’s position in MSEB waterfall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Co. can play consultant role to DPC in formulating Risk Management Strategy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provide hedging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Co. needs clear role definition within ENE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Co. to prepare DPC for more competitive environment with LNG in 2002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2000-10-25T22:36:06Z</dcterms:created>
  <dc:creator>Heidi</dc:creator>
  <dc:description/>
  <dc:language>en-US</dc:language>
  <cp:lastModifiedBy>EI</cp:lastModifiedBy>
  <cp:lastPrinted>2000-11-21T10:52:24Z</cp:lastPrinted>
  <dcterms:modified xsi:type="dcterms:W3CDTF">2000-11-30T19:05:23Z</dcterms:modified>
  <cp:revision>77</cp:revision>
  <dc:subject/>
  <dc:title>Power Sales 2001</dc:title>
</cp:coreProperties>
</file>