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9.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29.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20.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1.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24.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25.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notesSlides/_rels/notesSlide3.xml.rels" ContentType="application/vnd.openxmlformats-package.relationships+xml"/>
  <Override PartName="/ppt/notesSlides/notesSlide3.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Lst>
  <p:sldSz cx="9144000" cy="6858000"/>
  <p:notesSz cx="7005638" cy="92233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 name=""/>
          <p:cNvSpPr/>
          <p:nvPr/>
        </p:nvSpPr>
        <p:spPr>
          <a:xfrm>
            <a:off x="0" y="0"/>
            <a:ext cx="7005600" cy="9223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24" name="PlaceHolder 1"/>
          <p:cNvSpPr>
            <a:spLocks noGrp="1"/>
          </p:cNvSpPr>
          <p:nvPr>
            <p:ph type="hdr"/>
          </p:nvPr>
        </p:nvSpPr>
        <p:spPr>
          <a:xfrm>
            <a:off x="0" y="31680"/>
            <a:ext cx="3030480" cy="457200"/>
          </a:xfrm>
          <a:prstGeom prst="rect">
            <a:avLst/>
          </a:prstGeom>
          <a:noFill/>
          <a:ln w="0">
            <a:noFill/>
          </a:ln>
        </p:spPr>
        <p:txBody>
          <a:bodyPr lIns="19080" rIns="19080" tIns="0" bIns="0" anchor="t">
            <a:noAutofit/>
          </a:bodyPr>
          <a:p>
            <a: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5" name="PlaceHolder 2"/>
          <p:cNvSpPr>
            <a:spLocks noGrp="1"/>
          </p:cNvSpPr>
          <p:nvPr>
            <p:ph type="dt" idx="3"/>
          </p:nvPr>
        </p:nvSpPr>
        <p:spPr>
          <a:xfrm>
            <a:off x="3973680" y="31680"/>
            <a:ext cx="3030480" cy="457200"/>
          </a:xfrm>
          <a:prstGeom prst="rect">
            <a:avLst/>
          </a:prstGeom>
          <a:noFill/>
          <a:ln w="0">
            <a:noFill/>
          </a:ln>
        </p:spPr>
        <p:txBody>
          <a:bodyPr lIns="19080" rIns="19080" tIns="0" bIns="0" anchor="t">
            <a:noAutofit/>
          </a:bodyPr>
          <a:lstStyle>
            <a:lvl1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i="1" lang="en-US" sz="1000" strike="noStrike" u="none">
                <a:solidFill>
                  <a:srgbClr val="000000"/>
                </a:solidFill>
                <a:effectLst/>
                <a:uFillTx/>
                <a:latin typeface="Times New Roman"/>
              </a:defRPr>
            </a:lvl1pPr>
          </a:lstStyle>
          <a:p>
            <a: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6" name="PlaceHolder 3"/>
          <p:cNvSpPr>
            <a:spLocks noGrp="1"/>
          </p:cNvSpPr>
          <p:nvPr>
            <p:ph type="sldImg"/>
          </p:nvPr>
        </p:nvSpPr>
        <p:spPr>
          <a:xfrm>
            <a:off x="1220760" y="723600"/>
            <a:ext cx="4564080" cy="342252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Click to move the slide</a:t>
            </a:r>
            <a:endParaRPr b="1" lang="en-US" sz="2400" strike="noStrike" u="none">
              <a:solidFill>
                <a:srgbClr val="006600"/>
              </a:solidFill>
              <a:effectLst/>
              <a:uFillTx/>
              <a:latin typeface="Arial"/>
            </a:endParaRPr>
          </a:p>
        </p:txBody>
      </p:sp>
      <p:sp>
        <p:nvSpPr>
          <p:cNvPr id="27" name="PlaceHolder 4"/>
          <p:cNvSpPr>
            <a:spLocks noGrp="1"/>
          </p:cNvSpPr>
          <p:nvPr>
            <p:ph type="body"/>
          </p:nvPr>
        </p:nvSpPr>
        <p:spPr>
          <a:xfrm>
            <a:off x="932040" y="4383000"/>
            <a:ext cx="5140080" cy="412272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8" name="PlaceHolder 5"/>
          <p:cNvSpPr>
            <a:spLocks noGrp="1"/>
          </p:cNvSpPr>
          <p:nvPr>
            <p:ph type="ftr" idx="4"/>
          </p:nvPr>
        </p:nvSpPr>
        <p:spPr>
          <a:xfrm>
            <a:off x="0" y="8734320"/>
            <a:ext cx="3030480" cy="457200"/>
          </a:xfrm>
          <a:prstGeom prst="rect">
            <a:avLst/>
          </a:prstGeom>
          <a:noFill/>
          <a:ln w="0">
            <a:noFill/>
          </a:ln>
        </p:spPr>
        <p:txBody>
          <a:bodyPr lIns="19080" rIns="19080" tIns="0" bIns="0" anchor="b">
            <a:noAutofit/>
          </a:bodyPr>
          <a:lstStyle>
            <a:lvl1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i="1" lang="en-US" sz="1000" strike="noStrike" u="none">
                <a:solidFill>
                  <a:srgbClr val="000000"/>
                </a:solidFill>
                <a:effectLst/>
                <a:uFillTx/>
                <a:latin typeface="Times New Roman"/>
              </a:defRPr>
            </a:lvl1pPr>
          </a:lstStyle>
          <a:p>
            <a: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9" name="PlaceHolder 6"/>
          <p:cNvSpPr>
            <a:spLocks noGrp="1"/>
          </p:cNvSpPr>
          <p:nvPr>
            <p:ph type="sldNum" idx="5"/>
          </p:nvPr>
        </p:nvSpPr>
        <p:spPr>
          <a:xfrm>
            <a:off x="3973680" y="8734320"/>
            <a:ext cx="3030480" cy="457200"/>
          </a:xfrm>
          <a:prstGeom prst="rect">
            <a:avLst/>
          </a:prstGeom>
          <a:noFill/>
          <a:ln w="0">
            <a:noFill/>
          </a:ln>
        </p:spPr>
        <p:txBody>
          <a:bodyPr lIns="19080" rIns="19080" tIns="0" bIns="0" anchor="b">
            <a:noAutofit/>
          </a:bodyPr>
          <a:lstStyle>
            <a:lvl1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i="1" lang="en-US" sz="1000" strike="noStrike" u="none">
                <a:solidFill>
                  <a:srgbClr val="000000"/>
                </a:solidFill>
                <a:effectLst/>
                <a:uFillTx/>
                <a:latin typeface="Times New Roman"/>
              </a:defRPr>
            </a:lvl1pPr>
          </a:lstStyle>
          <a:p>
            <a: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73C03308-4B4C-40C1-86DF-D02CDECA51EB}"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 name=""/>
          <p:cNvSpPr txBox="1"/>
          <p:nvPr/>
        </p:nvSpPr>
        <p:spPr>
          <a:xfrm>
            <a:off x="3973680" y="8734320"/>
            <a:ext cx="3030480" cy="457200"/>
          </a:xfrm>
          <a:prstGeom prst="rect">
            <a:avLst/>
          </a:prstGeom>
          <a:noFill/>
          <a:ln w="0">
            <a:noFill/>
          </a:ln>
        </p:spPr>
        <p:txBody>
          <a:bodyPr lIns="19080" rIns="19080" tIns="0" bIns="0" anchor="b">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366B1C6F-6271-4309-879A-474D56FF0B66}"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55" name=""/>
          <p:cNvSpPr txBox="1"/>
          <p:nvPr/>
        </p:nvSpPr>
        <p:spPr>
          <a:xfrm>
            <a:off x="0" y="8734320"/>
            <a:ext cx="3030480" cy="457200"/>
          </a:xfrm>
          <a:prstGeom prst="rect">
            <a:avLst/>
          </a:prstGeom>
          <a:noFill/>
          <a:ln w="0">
            <a:noFill/>
          </a:ln>
        </p:spPr>
        <p:txBody>
          <a:bodyPr lIns="19080" rIns="19080" tIns="0" bIns="0" anchor="b">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56" name=""/>
          <p:cNvSpPr txBox="1"/>
          <p:nvPr/>
        </p:nvSpPr>
        <p:spPr>
          <a:xfrm>
            <a:off x="0" y="31680"/>
            <a:ext cx="3030480" cy="457200"/>
          </a:xfrm>
          <a:prstGeom prst="rect">
            <a:avLst/>
          </a:prstGeom>
          <a:noFill/>
          <a:ln w="0">
            <a:noFill/>
          </a:ln>
        </p:spPr>
        <p:txBody>
          <a:bodyPr lIns="19080" rIns="19080" tIns="0" bIns="0" anchor="t">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57" name=""/>
          <p:cNvSpPr txBox="1"/>
          <p:nvPr/>
        </p:nvSpPr>
        <p:spPr>
          <a:xfrm>
            <a:off x="3973680" y="31680"/>
            <a:ext cx="3030480" cy="457200"/>
          </a:xfrm>
          <a:prstGeom prst="rect">
            <a:avLst/>
          </a:prstGeom>
          <a:noFill/>
          <a:ln w="0">
            <a:noFill/>
          </a:ln>
        </p:spPr>
        <p:txBody>
          <a:bodyPr lIns="19080" rIns="19080" tIns="0" bIns="0" anchor="t">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58" name="PlaceHolder 1"/>
          <p:cNvSpPr>
            <a:spLocks noGrp="1"/>
          </p:cNvSpPr>
          <p:nvPr>
            <p:ph type="sldImg"/>
          </p:nvPr>
        </p:nvSpPr>
        <p:spPr>
          <a:xfrm>
            <a:off x="1200240" y="687240"/>
            <a:ext cx="4616280" cy="3462480"/>
          </a:xfrm>
          <a:prstGeom prst="rect">
            <a:avLst/>
          </a:prstGeom>
          <a:ln w="0">
            <a:noFill/>
          </a:ln>
        </p:spPr>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6600"/>
              </a:solidFill>
              <a:effectLst/>
              <a:uFillTx/>
              <a:latin typeface="Arial"/>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5880D830-24E9-4074-8E80-C44607DAC645}"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6600"/>
              </a:solidFill>
              <a:effectLst/>
              <a:uFillTx/>
              <a:latin typeface="Arial"/>
            </a:endParaRPr>
          </a:p>
        </p:txBody>
      </p:sp>
      <p:sp>
        <p:nvSpPr>
          <p:cNvPr id="3" name="PlaceHolder 2"/>
          <p:cNvSpPr>
            <a:spLocks noGrp="1"/>
          </p:cNvSpPr>
          <p:nvPr>
            <p:ph type="sldNum" idx="2"/>
          </p:nvPr>
        </p:nvSpPr>
        <p:spPr/>
        <p:txBody>
          <a:bodyPr/>
          <a:p>
            <a:fld id="{B059E890-152B-44B2-A95B-F2AACF0F1C75}"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6600"/>
              </a:solidFill>
              <a:effectLst/>
              <a:uFillTx/>
              <a:latin typeface="Arial"/>
            </a:endParaRPr>
          </a:p>
        </p:txBody>
      </p:sp>
      <p:sp>
        <p:nvSpPr>
          <p:cNvPr id="17" name="PlaceHolder 2"/>
          <p:cNvSpPr>
            <a:spLocks noGrp="1"/>
          </p:cNvSpPr>
          <p:nvPr>
            <p:ph/>
          </p:nvPr>
        </p:nvSpPr>
        <p:spPr>
          <a:xfrm>
            <a:off x="685800" y="1981080"/>
            <a:ext cx="37926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18" name="PlaceHolder 3"/>
          <p:cNvSpPr>
            <a:spLocks noGrp="1"/>
          </p:cNvSpPr>
          <p:nvPr>
            <p:ph/>
          </p:nvPr>
        </p:nvSpPr>
        <p:spPr>
          <a:xfrm>
            <a:off x="4668480" y="1981080"/>
            <a:ext cx="37926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5" name="PlaceHolder 4"/>
          <p:cNvSpPr>
            <a:spLocks noGrp="1"/>
          </p:cNvSpPr>
          <p:nvPr>
            <p:ph type="sldNum" idx="2"/>
          </p:nvPr>
        </p:nvSpPr>
        <p:spPr/>
        <p:txBody>
          <a:bodyPr/>
          <a:p>
            <a:fld id="{090541E2-5911-4BF6-B2F5-7CC8D11BA7E9}"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2"/>
          </p:nvPr>
        </p:nvSpPr>
        <p:spPr/>
        <p:txBody>
          <a:bodyPr/>
          <a:p>
            <a:fld id="{2BBD70B6-E3FB-457F-8B98-6EA07D4C1FA8}" type="slidenum">
              <a:t>&lt;#&gt;</a:t>
            </a:fld>
          </a:p>
        </p:txBody>
      </p:sp>
      <p:sp>
        <p:nvSpPr>
          <p:cNvPr id="3" name="PlaceHolder 2"/>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6600"/>
              </a:solidFill>
              <a:effectLst/>
              <a:uFillTx/>
              <a:latin typeface="Arial"/>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805ABD3E-F05E-499F-B2AD-61FA1F66F46C}"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6600"/>
              </a:solidFill>
              <a:effectLst/>
              <a:uFillTx/>
              <a:latin typeface="Arial"/>
            </a:endParaRPr>
          </a:p>
        </p:txBody>
      </p:sp>
      <p:sp>
        <p:nvSpPr>
          <p:cNvPr id="22"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C0B206AC-22D3-4561-B500-7D2C6D2B215C}" type="slidenum">
              <a:t>&lt;#&gt;</a:t>
            </a:fld>
          </a:p>
        </p:txBody>
      </p:sp>
      <p:sp>
        <p:nvSpPr>
          <p:cNvPr id="5" name="PlaceHolder 4"/>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Click to edit the title text format</a:t>
            </a:r>
            <a:endParaRPr b="1" lang="en-US" sz="2400" strike="noStrike" u="none">
              <a:solidFill>
                <a:srgbClr val="0066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1816460-EFAA-4329-9448-F736A3EFA22B}"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57B9BB9-7F9F-49A1-89FD-4D31F5D8AE0F}"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graphicFrame>
        <p:nvGraphicFramePr>
          <p:cNvPr id="4" name=""/>
          <p:cNvGraphicFramePr/>
          <p:nvPr/>
        </p:nvGraphicFramePr>
        <p:xfrm>
          <a:off x="333360" y="6095880"/>
          <a:ext cx="736560" cy="736560"/>
        </p:xfrm>
        <a:graphic>
          <a:graphicData uri="http://schemas.openxmlformats.org/presentationml/2006/ole">
            <p:oleObj r:id="rId2" spid="">
              <p:embed/>
              <p:pic>
                <p:nvPicPr>
                  <p:cNvPr id="5" name="" descr=""/>
                  <p:cNvPicPr/>
                  <p:nvPr/>
                </p:nvPicPr>
                <p:blipFill>
                  <a:blip r:embed="rId3"/>
                  <a:stretch/>
                </p:blipFill>
                <p:spPr>
                  <a:xfrm>
                    <a:off x="333360" y="6095880"/>
                    <a:ext cx="736560" cy="736560"/>
                  </a:xfrm>
                  <a:prstGeom prst="rect">
                    <a:avLst/>
                  </a:prstGeom>
                  <a:noFill/>
                  <a:ln w="0">
                    <a:noFill/>
                  </a:ln>
                </p:spPr>
              </p:pic>
            </p:oleObj>
          </a:graphicData>
        </a:graphic>
      </p:graphicFrame>
      <p:sp>
        <p:nvSpPr>
          <p:cNvPr id="6" name=""/>
          <p:cNvSpPr/>
          <p:nvPr/>
        </p:nvSpPr>
        <p:spPr>
          <a:xfrm>
            <a:off x="990720" y="6248520"/>
            <a:ext cx="7467480" cy="0"/>
          </a:xfrm>
          <a:prstGeom prst="line">
            <a:avLst/>
          </a:prstGeom>
          <a:ln w="3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7223040" y="2365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 name=""/>
          <p:cNvSpPr/>
          <p:nvPr/>
        </p:nvSpPr>
        <p:spPr>
          <a:xfrm>
            <a:off x="983160" y="6350040"/>
            <a:ext cx="3578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Enron Corp. - </a:t>
            </a:r>
            <a:r>
              <a:rPr b="1" i="1" lang="en-US" sz="1400" strike="noStrike" u="none">
                <a:solidFill>
                  <a:srgbClr val="ff3300"/>
                </a:solidFill>
                <a:effectLst/>
                <a:uFillTx/>
                <a:latin typeface="Arial"/>
              </a:rPr>
              <a:t>Confidential &amp; Proprietary</a:t>
            </a:r>
            <a:endParaRPr b="0" lang="en-US" sz="1400" strike="noStrike" u="none">
              <a:solidFill>
                <a:srgbClr val="000000"/>
              </a:solidFill>
              <a:effectLst/>
              <a:uFillTx/>
              <a:latin typeface="Times New Roman"/>
            </a:endParaRPr>
          </a:p>
        </p:txBody>
      </p:sp>
      <p:sp>
        <p:nvSpPr>
          <p:cNvPr id="10" name=""/>
          <p:cNvSpPr/>
          <p:nvPr/>
        </p:nvSpPr>
        <p:spPr>
          <a:xfrm>
            <a:off x="609480" y="228600"/>
            <a:ext cx="412452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Power Plant Development &amp; Sale Transactions</a:t>
            </a:r>
            <a:endParaRPr b="0" lang="en-US" sz="1400" strike="noStrike" u="none">
              <a:solidFill>
                <a:srgbClr val="000000"/>
              </a:solidFill>
              <a:effectLst/>
              <a:uFillTx/>
              <a:latin typeface="Times New Roman"/>
            </a:endParaRPr>
          </a:p>
        </p:txBody>
      </p:sp>
      <p:sp>
        <p:nvSpPr>
          <p:cNvPr id="11" name=""/>
          <p:cNvSpPr/>
          <p:nvPr/>
        </p:nvSpPr>
        <p:spPr>
          <a:xfrm>
            <a:off x="685800" y="152280"/>
            <a:ext cx="39625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685800" y="533520"/>
            <a:ext cx="39625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6.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8.wmf"/><Relationship Id="rId3" Type="http://schemas.openxmlformats.org/officeDocument/2006/relationships/slideLayout" Target="../slideLayouts/slideLayout4.xml"/>
</Relationships>
</file>

<file path=ppt/slides/_rels/slide2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wmf"/><Relationship Id="rId3"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1.wmf"/><Relationship Id="rId3" Type="http://schemas.openxmlformats.org/officeDocument/2006/relationships/slideLayout" Target="../slideLayouts/slideLayout4.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6.xml"/>
</Relationships>
</file>

<file path=ppt/slides/_rels/slide7.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329040" y="3795840"/>
            <a:ext cx="8639640" cy="18010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000000"/>
                </a:solidFill>
                <a:effectLst/>
                <a:uFillTx/>
                <a:latin typeface="Arial"/>
              </a:rPr>
              <a:t>Power Plant Development &amp; Sale Transactions</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000000"/>
                </a:solidFill>
                <a:effectLst/>
                <a:uFillTx/>
                <a:latin typeface="Arial"/>
              </a:rPr>
              <a:t>Accounting Overview</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October 18, 2000</a:t>
            </a:r>
            <a:endParaRPr b="0" lang="en-US" sz="2400" strike="noStrike" u="none">
              <a:solidFill>
                <a:srgbClr val="000000"/>
              </a:solidFill>
              <a:effectLst/>
              <a:uFillTx/>
              <a:latin typeface="Times New Roman"/>
            </a:endParaRPr>
          </a:p>
        </p:txBody>
      </p:sp>
      <p:sp>
        <p:nvSpPr>
          <p:cNvPr id="31" name=""/>
          <p:cNvSpPr/>
          <p:nvPr/>
        </p:nvSpPr>
        <p:spPr>
          <a:xfrm>
            <a:off x="609480" y="685800"/>
            <a:ext cx="7925040" cy="1522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2" name=""/>
          <p:cNvGrpSpPr/>
          <p:nvPr/>
        </p:nvGrpSpPr>
        <p:grpSpPr>
          <a:xfrm>
            <a:off x="3278160" y="838080"/>
            <a:ext cx="2741400" cy="2728800"/>
            <a:chOff x="3278160" y="838080"/>
            <a:chExt cx="2741400" cy="2728800"/>
          </a:xfrm>
        </p:grpSpPr>
        <p:sp>
          <p:nvSpPr>
            <p:cNvPr id="33" name=""/>
            <p:cNvSpPr/>
            <p:nvPr/>
          </p:nvSpPr>
          <p:spPr>
            <a:xfrm>
              <a:off x="4416480" y="1841040"/>
              <a:ext cx="1603080" cy="1725840"/>
            </a:xfrm>
            <a:custGeom>
              <a:avLst/>
              <a:gdLst/>
              <a:ahLst/>
              <a:rect l="l" t="t" r="r" b="b"/>
              <a:pathLst>
                <a:path w="1034" h="1113">
                  <a:moveTo>
                    <a:pt x="332" y="470"/>
                  </a:moveTo>
                  <a:lnTo>
                    <a:pt x="797" y="0"/>
                  </a:lnTo>
                  <a:lnTo>
                    <a:pt x="1034" y="237"/>
                  </a:lnTo>
                  <a:lnTo>
                    <a:pt x="150" y="1113"/>
                  </a:lnTo>
                  <a:lnTo>
                    <a:pt x="95" y="1058"/>
                  </a:lnTo>
                  <a:lnTo>
                    <a:pt x="162" y="896"/>
                  </a:lnTo>
                  <a:lnTo>
                    <a:pt x="51" y="1014"/>
                  </a:lnTo>
                  <a:lnTo>
                    <a:pt x="0" y="967"/>
                  </a:lnTo>
                  <a:lnTo>
                    <a:pt x="229" y="734"/>
                  </a:lnTo>
                  <a:lnTo>
                    <a:pt x="284" y="790"/>
                  </a:lnTo>
                  <a:lnTo>
                    <a:pt x="217" y="936"/>
                  </a:lnTo>
                  <a:lnTo>
                    <a:pt x="932" y="233"/>
                  </a:lnTo>
                  <a:lnTo>
                    <a:pt x="801" y="107"/>
                  </a:lnTo>
                  <a:lnTo>
                    <a:pt x="379" y="525"/>
                  </a:lnTo>
                  <a:lnTo>
                    <a:pt x="332" y="47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541680" y="2117160"/>
              <a:ext cx="604440" cy="587520"/>
            </a:xfrm>
            <a:custGeom>
              <a:avLst/>
              <a:gdLst/>
              <a:ahLst/>
              <a:rect l="l" t="t" r="r" b="b"/>
              <a:pathLst>
                <a:path w="390" h="379">
                  <a:moveTo>
                    <a:pt x="390" y="146"/>
                  </a:moveTo>
                  <a:lnTo>
                    <a:pt x="154" y="379"/>
                  </a:lnTo>
                  <a:lnTo>
                    <a:pt x="102" y="327"/>
                  </a:lnTo>
                  <a:lnTo>
                    <a:pt x="173" y="166"/>
                  </a:lnTo>
                  <a:lnTo>
                    <a:pt x="55" y="292"/>
                  </a:lnTo>
                  <a:lnTo>
                    <a:pt x="0" y="237"/>
                  </a:lnTo>
                  <a:lnTo>
                    <a:pt x="240" y="0"/>
                  </a:lnTo>
                  <a:lnTo>
                    <a:pt x="292" y="55"/>
                  </a:lnTo>
                  <a:lnTo>
                    <a:pt x="221" y="221"/>
                  </a:lnTo>
                  <a:lnTo>
                    <a:pt x="335" y="94"/>
                  </a:lnTo>
                  <a:lnTo>
                    <a:pt x="390" y="146"/>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859200" y="2422800"/>
              <a:ext cx="519480" cy="581040"/>
            </a:xfrm>
            <a:custGeom>
              <a:avLst/>
              <a:gdLst/>
              <a:ahLst/>
              <a:rect l="l" t="t" r="r" b="b"/>
              <a:pathLst>
                <a:path w="335" h="375">
                  <a:moveTo>
                    <a:pt x="0" y="225"/>
                  </a:moveTo>
                  <a:lnTo>
                    <a:pt x="229" y="0"/>
                  </a:lnTo>
                  <a:lnTo>
                    <a:pt x="308" y="79"/>
                  </a:lnTo>
                  <a:lnTo>
                    <a:pt x="327" y="103"/>
                  </a:lnTo>
                  <a:lnTo>
                    <a:pt x="331" y="122"/>
                  </a:lnTo>
                  <a:lnTo>
                    <a:pt x="335" y="130"/>
                  </a:lnTo>
                  <a:lnTo>
                    <a:pt x="335" y="146"/>
                  </a:lnTo>
                  <a:lnTo>
                    <a:pt x="335" y="162"/>
                  </a:lnTo>
                  <a:lnTo>
                    <a:pt x="324" y="178"/>
                  </a:lnTo>
                  <a:lnTo>
                    <a:pt x="316" y="190"/>
                  </a:lnTo>
                  <a:lnTo>
                    <a:pt x="304" y="201"/>
                  </a:lnTo>
                  <a:lnTo>
                    <a:pt x="288" y="213"/>
                  </a:lnTo>
                  <a:lnTo>
                    <a:pt x="280" y="221"/>
                  </a:lnTo>
                  <a:lnTo>
                    <a:pt x="268" y="225"/>
                  </a:lnTo>
                  <a:lnTo>
                    <a:pt x="260" y="225"/>
                  </a:lnTo>
                  <a:lnTo>
                    <a:pt x="249" y="225"/>
                  </a:lnTo>
                  <a:lnTo>
                    <a:pt x="233" y="221"/>
                  </a:lnTo>
                  <a:lnTo>
                    <a:pt x="237" y="237"/>
                  </a:lnTo>
                  <a:lnTo>
                    <a:pt x="233" y="249"/>
                  </a:lnTo>
                  <a:lnTo>
                    <a:pt x="229" y="265"/>
                  </a:lnTo>
                  <a:lnTo>
                    <a:pt x="221" y="276"/>
                  </a:lnTo>
                  <a:lnTo>
                    <a:pt x="174" y="324"/>
                  </a:lnTo>
                  <a:lnTo>
                    <a:pt x="158" y="343"/>
                  </a:lnTo>
                  <a:lnTo>
                    <a:pt x="154" y="363"/>
                  </a:lnTo>
                  <a:lnTo>
                    <a:pt x="154" y="375"/>
                  </a:lnTo>
                  <a:lnTo>
                    <a:pt x="142" y="363"/>
                  </a:lnTo>
                  <a:lnTo>
                    <a:pt x="95" y="320"/>
                  </a:lnTo>
                  <a:lnTo>
                    <a:pt x="95" y="312"/>
                  </a:lnTo>
                  <a:lnTo>
                    <a:pt x="95" y="304"/>
                  </a:lnTo>
                  <a:lnTo>
                    <a:pt x="99" y="300"/>
                  </a:lnTo>
                  <a:lnTo>
                    <a:pt x="118" y="276"/>
                  </a:lnTo>
                  <a:lnTo>
                    <a:pt x="154" y="245"/>
                  </a:lnTo>
                  <a:lnTo>
                    <a:pt x="162" y="237"/>
                  </a:lnTo>
                  <a:lnTo>
                    <a:pt x="166" y="225"/>
                  </a:lnTo>
                  <a:lnTo>
                    <a:pt x="170" y="217"/>
                  </a:lnTo>
                  <a:lnTo>
                    <a:pt x="166" y="201"/>
                  </a:lnTo>
                  <a:lnTo>
                    <a:pt x="158" y="194"/>
                  </a:lnTo>
                  <a:lnTo>
                    <a:pt x="154" y="190"/>
                  </a:lnTo>
                  <a:lnTo>
                    <a:pt x="142" y="178"/>
                  </a:lnTo>
                  <a:lnTo>
                    <a:pt x="181" y="138"/>
                  </a:lnTo>
                  <a:lnTo>
                    <a:pt x="197" y="154"/>
                  </a:lnTo>
                  <a:lnTo>
                    <a:pt x="213" y="162"/>
                  </a:lnTo>
                  <a:lnTo>
                    <a:pt x="229" y="162"/>
                  </a:lnTo>
                  <a:lnTo>
                    <a:pt x="245" y="154"/>
                  </a:lnTo>
                  <a:lnTo>
                    <a:pt x="252" y="146"/>
                  </a:lnTo>
                  <a:lnTo>
                    <a:pt x="260" y="142"/>
                  </a:lnTo>
                  <a:lnTo>
                    <a:pt x="260" y="134"/>
                  </a:lnTo>
                  <a:lnTo>
                    <a:pt x="264" y="126"/>
                  </a:lnTo>
                  <a:lnTo>
                    <a:pt x="260" y="115"/>
                  </a:lnTo>
                  <a:lnTo>
                    <a:pt x="252" y="99"/>
                  </a:lnTo>
                  <a:lnTo>
                    <a:pt x="241" y="83"/>
                  </a:lnTo>
                  <a:lnTo>
                    <a:pt x="47" y="272"/>
                  </a:lnTo>
                  <a:lnTo>
                    <a:pt x="0" y="225"/>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4422240" y="1340280"/>
              <a:ext cx="1096560" cy="1382760"/>
            </a:xfrm>
            <a:custGeom>
              <a:avLst/>
              <a:gdLst/>
              <a:ahLst/>
              <a:rect l="l" t="t" r="r" b="b"/>
              <a:pathLst>
                <a:path w="707" h="892">
                  <a:moveTo>
                    <a:pt x="0" y="473"/>
                  </a:moveTo>
                  <a:lnTo>
                    <a:pt x="470" y="0"/>
                  </a:lnTo>
                  <a:lnTo>
                    <a:pt x="707" y="236"/>
                  </a:lnTo>
                  <a:lnTo>
                    <a:pt x="241" y="702"/>
                  </a:lnTo>
                  <a:lnTo>
                    <a:pt x="383" y="844"/>
                  </a:lnTo>
                  <a:lnTo>
                    <a:pt x="335" y="892"/>
                  </a:lnTo>
                  <a:lnTo>
                    <a:pt x="138" y="694"/>
                  </a:lnTo>
                  <a:lnTo>
                    <a:pt x="600" y="232"/>
                  </a:lnTo>
                  <a:lnTo>
                    <a:pt x="474" y="106"/>
                  </a:lnTo>
                  <a:lnTo>
                    <a:pt x="51" y="528"/>
                  </a:lnTo>
                  <a:lnTo>
                    <a:pt x="0" y="473"/>
                  </a:lnTo>
                  <a:close/>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639240" y="838080"/>
              <a:ext cx="1395720" cy="1377000"/>
            </a:xfrm>
            <a:custGeom>
              <a:avLst/>
              <a:gdLst/>
              <a:ahLst/>
              <a:rect l="l" t="t" r="r" b="b"/>
              <a:pathLst>
                <a:path w="900" h="888">
                  <a:moveTo>
                    <a:pt x="0" y="663"/>
                  </a:moveTo>
                  <a:lnTo>
                    <a:pt x="663" y="0"/>
                  </a:lnTo>
                  <a:lnTo>
                    <a:pt x="900" y="241"/>
                  </a:lnTo>
                  <a:lnTo>
                    <a:pt x="438" y="710"/>
                  </a:lnTo>
                  <a:lnTo>
                    <a:pt x="568" y="841"/>
                  </a:lnTo>
                  <a:lnTo>
                    <a:pt x="525" y="888"/>
                  </a:lnTo>
                  <a:lnTo>
                    <a:pt x="331" y="695"/>
                  </a:lnTo>
                  <a:lnTo>
                    <a:pt x="793" y="237"/>
                  </a:lnTo>
                  <a:lnTo>
                    <a:pt x="663" y="106"/>
                  </a:lnTo>
                  <a:lnTo>
                    <a:pt x="55" y="714"/>
                  </a:lnTo>
                  <a:lnTo>
                    <a:pt x="0" y="663"/>
                  </a:lnTo>
                  <a:close/>
                </a:path>
              </a:pathLst>
            </a:custGeom>
            <a:solidFill>
              <a:srgbClr val="fc012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3278160" y="1853640"/>
              <a:ext cx="563040" cy="550440"/>
            </a:xfrm>
            <a:custGeom>
              <a:avLst/>
              <a:gdLst/>
              <a:ahLst/>
              <a:rect l="l" t="t" r="r" b="b"/>
              <a:pathLst>
                <a:path w="363" h="355">
                  <a:moveTo>
                    <a:pt x="363" y="130"/>
                  </a:moveTo>
                  <a:lnTo>
                    <a:pt x="233" y="0"/>
                  </a:lnTo>
                  <a:lnTo>
                    <a:pt x="0" y="225"/>
                  </a:lnTo>
                  <a:lnTo>
                    <a:pt x="134" y="355"/>
                  </a:lnTo>
                  <a:lnTo>
                    <a:pt x="181" y="308"/>
                  </a:lnTo>
                  <a:lnTo>
                    <a:pt x="106" y="233"/>
                  </a:lnTo>
                  <a:lnTo>
                    <a:pt x="154" y="186"/>
                  </a:lnTo>
                  <a:lnTo>
                    <a:pt x="229" y="257"/>
                  </a:lnTo>
                  <a:lnTo>
                    <a:pt x="272" y="209"/>
                  </a:lnTo>
                  <a:lnTo>
                    <a:pt x="201" y="138"/>
                  </a:lnTo>
                  <a:lnTo>
                    <a:pt x="245" y="99"/>
                  </a:lnTo>
                  <a:lnTo>
                    <a:pt x="320" y="170"/>
                  </a:lnTo>
                  <a:lnTo>
                    <a:pt x="363" y="13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4183560" y="2746800"/>
              <a:ext cx="465120" cy="471240"/>
            </a:xfrm>
            <a:custGeom>
              <a:avLst/>
              <a:gdLst/>
              <a:ahLst/>
              <a:rect l="l" t="t" r="r" b="b"/>
              <a:pathLst>
                <a:path w="300" h="304">
                  <a:moveTo>
                    <a:pt x="142" y="194"/>
                  </a:moveTo>
                  <a:lnTo>
                    <a:pt x="225" y="111"/>
                  </a:lnTo>
                  <a:lnTo>
                    <a:pt x="229" y="103"/>
                  </a:lnTo>
                  <a:lnTo>
                    <a:pt x="233" y="95"/>
                  </a:lnTo>
                  <a:lnTo>
                    <a:pt x="233" y="87"/>
                  </a:lnTo>
                  <a:lnTo>
                    <a:pt x="233" y="83"/>
                  </a:lnTo>
                  <a:lnTo>
                    <a:pt x="225" y="75"/>
                  </a:lnTo>
                  <a:lnTo>
                    <a:pt x="221" y="71"/>
                  </a:lnTo>
                  <a:lnTo>
                    <a:pt x="213" y="67"/>
                  </a:lnTo>
                  <a:lnTo>
                    <a:pt x="209" y="67"/>
                  </a:lnTo>
                  <a:lnTo>
                    <a:pt x="201" y="71"/>
                  </a:lnTo>
                  <a:lnTo>
                    <a:pt x="193" y="75"/>
                  </a:lnTo>
                  <a:lnTo>
                    <a:pt x="186" y="79"/>
                  </a:lnTo>
                  <a:lnTo>
                    <a:pt x="79" y="190"/>
                  </a:lnTo>
                  <a:lnTo>
                    <a:pt x="75" y="198"/>
                  </a:lnTo>
                  <a:lnTo>
                    <a:pt x="71" y="202"/>
                  </a:lnTo>
                  <a:lnTo>
                    <a:pt x="67" y="209"/>
                  </a:lnTo>
                  <a:lnTo>
                    <a:pt x="67" y="217"/>
                  </a:lnTo>
                  <a:lnTo>
                    <a:pt x="71" y="229"/>
                  </a:lnTo>
                  <a:lnTo>
                    <a:pt x="79" y="237"/>
                  </a:lnTo>
                  <a:lnTo>
                    <a:pt x="91" y="241"/>
                  </a:lnTo>
                  <a:lnTo>
                    <a:pt x="99" y="237"/>
                  </a:lnTo>
                  <a:lnTo>
                    <a:pt x="107" y="233"/>
                  </a:lnTo>
                  <a:lnTo>
                    <a:pt x="111" y="229"/>
                  </a:lnTo>
                  <a:lnTo>
                    <a:pt x="115" y="225"/>
                  </a:lnTo>
                  <a:lnTo>
                    <a:pt x="142" y="194"/>
                  </a:lnTo>
                  <a:lnTo>
                    <a:pt x="193" y="245"/>
                  </a:lnTo>
                  <a:lnTo>
                    <a:pt x="178" y="265"/>
                  </a:lnTo>
                  <a:lnTo>
                    <a:pt x="154" y="284"/>
                  </a:lnTo>
                  <a:lnTo>
                    <a:pt x="134" y="296"/>
                  </a:lnTo>
                  <a:lnTo>
                    <a:pt x="115" y="304"/>
                  </a:lnTo>
                  <a:lnTo>
                    <a:pt x="99" y="304"/>
                  </a:lnTo>
                  <a:lnTo>
                    <a:pt x="71" y="300"/>
                  </a:lnTo>
                  <a:lnTo>
                    <a:pt x="55" y="292"/>
                  </a:lnTo>
                  <a:lnTo>
                    <a:pt x="43" y="284"/>
                  </a:lnTo>
                  <a:lnTo>
                    <a:pt x="32" y="273"/>
                  </a:lnTo>
                  <a:lnTo>
                    <a:pt x="20" y="257"/>
                  </a:lnTo>
                  <a:lnTo>
                    <a:pt x="8" y="241"/>
                  </a:lnTo>
                  <a:lnTo>
                    <a:pt x="4" y="225"/>
                  </a:lnTo>
                  <a:lnTo>
                    <a:pt x="0" y="209"/>
                  </a:lnTo>
                  <a:lnTo>
                    <a:pt x="0" y="194"/>
                  </a:lnTo>
                  <a:lnTo>
                    <a:pt x="4" y="178"/>
                  </a:lnTo>
                  <a:lnTo>
                    <a:pt x="8" y="166"/>
                  </a:lnTo>
                  <a:lnTo>
                    <a:pt x="24" y="142"/>
                  </a:lnTo>
                  <a:lnTo>
                    <a:pt x="146" y="20"/>
                  </a:lnTo>
                  <a:lnTo>
                    <a:pt x="162" y="8"/>
                  </a:lnTo>
                  <a:lnTo>
                    <a:pt x="178" y="4"/>
                  </a:lnTo>
                  <a:lnTo>
                    <a:pt x="193" y="0"/>
                  </a:lnTo>
                  <a:lnTo>
                    <a:pt x="209" y="0"/>
                  </a:lnTo>
                  <a:lnTo>
                    <a:pt x="221" y="4"/>
                  </a:lnTo>
                  <a:lnTo>
                    <a:pt x="237" y="8"/>
                  </a:lnTo>
                  <a:lnTo>
                    <a:pt x="253" y="20"/>
                  </a:lnTo>
                  <a:lnTo>
                    <a:pt x="261" y="28"/>
                  </a:lnTo>
                  <a:lnTo>
                    <a:pt x="272" y="40"/>
                  </a:lnTo>
                  <a:lnTo>
                    <a:pt x="280" y="48"/>
                  </a:lnTo>
                  <a:lnTo>
                    <a:pt x="288" y="59"/>
                  </a:lnTo>
                  <a:lnTo>
                    <a:pt x="292" y="67"/>
                  </a:lnTo>
                  <a:lnTo>
                    <a:pt x="300" y="83"/>
                  </a:lnTo>
                  <a:lnTo>
                    <a:pt x="300" y="99"/>
                  </a:lnTo>
                  <a:lnTo>
                    <a:pt x="300" y="115"/>
                  </a:lnTo>
                  <a:lnTo>
                    <a:pt x="296" y="131"/>
                  </a:lnTo>
                  <a:lnTo>
                    <a:pt x="292" y="142"/>
                  </a:lnTo>
                  <a:lnTo>
                    <a:pt x="276" y="162"/>
                  </a:lnTo>
                  <a:lnTo>
                    <a:pt x="193" y="245"/>
                  </a:lnTo>
                  <a:lnTo>
                    <a:pt x="142" y="194"/>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0" name=""/>
          <p:cNvSpPr/>
          <p:nvPr/>
        </p:nvSpPr>
        <p:spPr>
          <a:xfrm>
            <a:off x="7162920" y="5470560"/>
            <a:ext cx="198108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1731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spcBef>
                <a:spcPts val="751"/>
              </a:spcBef>
              <a:tabLst>
                <a:tab algn="l" pos="0"/>
                <a:tab algn="l" pos="17316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Enron North America</a:t>
            </a:r>
            <a:endParaRPr b="0" lang="en-US" sz="1200" strike="noStrike" u="none">
              <a:solidFill>
                <a:srgbClr val="000000"/>
              </a:solidFill>
              <a:effectLst/>
              <a:uFillTx/>
              <a:latin typeface="Times New Roman"/>
            </a:endParaRPr>
          </a:p>
        </p:txBody>
      </p:sp>
      <p:sp>
        <p:nvSpPr>
          <p:cNvPr id="41" name=""/>
          <p:cNvSpPr/>
          <p:nvPr/>
        </p:nvSpPr>
        <p:spPr>
          <a:xfrm>
            <a:off x="7162920" y="5257800"/>
            <a:ext cx="198108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1731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David Leboe</a:t>
            </a:r>
            <a:endParaRPr b="0" lang="en-US" sz="1200" strike="noStrike" u="none">
              <a:solidFill>
                <a:srgbClr val="000000"/>
              </a:solidFill>
              <a:effectLst/>
              <a:uFillTx/>
              <a:latin typeface="Times New Roman"/>
            </a:endParaRPr>
          </a:p>
          <a:p>
            <a:pPr>
              <a:lnSpc>
                <a:spcPct val="100000"/>
              </a:lnSpc>
              <a:spcBef>
                <a:spcPts val="751"/>
              </a:spcBef>
              <a:tabLst>
                <a:tab algn="l" pos="0"/>
                <a:tab algn="l" pos="1731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Herman Manis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914040" y="457200"/>
            <a:ext cx="762012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Enron Lease Matrix (cont’d)</a:t>
            </a:r>
            <a:endParaRPr b="1" lang="en-US" sz="2400" strike="noStrike" u="none">
              <a:solidFill>
                <a:srgbClr val="006600"/>
              </a:solidFill>
              <a:effectLst/>
              <a:uFillTx/>
              <a:latin typeface="Arial"/>
            </a:endParaRPr>
          </a:p>
        </p:txBody>
      </p:sp>
      <p:sp>
        <p:nvSpPr>
          <p:cNvPr id="105" name="PlaceHolder 2"/>
          <p:cNvSpPr>
            <a:spLocks noGrp="1"/>
          </p:cNvSpPr>
          <p:nvPr>
            <p:ph/>
          </p:nvPr>
        </p:nvSpPr>
        <p:spPr>
          <a:xfrm>
            <a:off x="914400" y="1600200"/>
            <a:ext cx="784872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facilitate transaction structuring and hurdle lease accounting, ENE and Arthur Andersen LLP jointly developed the “Enron Lease Matrix” (See Appendix A)</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Lease Matrix should be reviewed for all transactions where ENE expects to receive offtake from a power facility or ENE expects to assume plant risk through other agreements around the plant</a:t>
            </a: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2ADDC24C-7178-4256-8E96-347D665C4D90}"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PlaceHolder 1"/>
          <p:cNvSpPr>
            <a:spLocks noGrp="1"/>
          </p:cNvSpPr>
          <p:nvPr>
            <p:ph/>
          </p:nvPr>
        </p:nvSpPr>
        <p:spPr>
          <a:xfrm>
            <a:off x="990720" y="1828800"/>
            <a:ext cx="73152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Only certain costs can be incurred by Enron prior to construction commencement and sell-down (</a:t>
            </a:r>
            <a:r>
              <a:rPr b="0" lang="en-US" sz="1600" strike="noStrike" u="sng">
                <a:solidFill>
                  <a:srgbClr val="000000"/>
                </a:solidFill>
                <a:effectLst/>
                <a:uFillTx/>
                <a:latin typeface="Arial"/>
              </a:rPr>
              <a:t>Soft Costs</a:t>
            </a:r>
            <a:r>
              <a:rPr b="0" lang="en-US" sz="1600" strike="noStrike" u="none">
                <a:solidFill>
                  <a:srgbClr val="000000"/>
                </a:solidFill>
                <a:effectLst/>
                <a:uFillTx/>
                <a:latin typeface="Arial"/>
              </a:rPr>
              <a:t>).  See </a:t>
            </a:r>
            <a:r>
              <a:rPr b="0" lang="en-US" sz="1600" strike="noStrike" u="sng">
                <a:solidFill>
                  <a:srgbClr val="000000"/>
                </a:solidFill>
                <a:effectLst/>
                <a:uFillTx/>
                <a:latin typeface="Arial"/>
              </a:rPr>
              <a:t>Appendix B</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Cannot incur </a:t>
            </a:r>
            <a:r>
              <a:rPr b="0" lang="en-US" sz="1400" strike="noStrike" u="sng">
                <a:solidFill>
                  <a:srgbClr val="000000"/>
                </a:solidFill>
                <a:effectLst/>
                <a:uFillTx/>
                <a:latin typeface="Arial"/>
              </a:rPr>
              <a:t>ANY</a:t>
            </a:r>
            <a:r>
              <a:rPr b="0" lang="en-US" sz="1400" strike="noStrike" u="none">
                <a:solidFill>
                  <a:srgbClr val="000000"/>
                </a:solidFill>
                <a:effectLst/>
                <a:uFillTx/>
                <a:latin typeface="Arial"/>
              </a:rPr>
              <a:t> Hard Costs (reason for off balance sheet turbine facilities) </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Can only incur soft costs up to 10% of fair value of the project </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Option payments on turbines are soft costs. Deposits on equipment or option payments used to reduce equipment costs are considered hard costs.  (Note 1)</a:t>
            </a:r>
            <a:endParaRPr b="0" lang="en-US" sz="1400" strike="noStrike" u="none">
              <a:solidFill>
                <a:srgbClr val="000000"/>
              </a:solidFill>
              <a:effectLst/>
              <a:uFillTx/>
              <a:latin typeface="Arial"/>
            </a:endParaRPr>
          </a:p>
        </p:txBody>
      </p:sp>
      <p:sp>
        <p:nvSpPr>
          <p:cNvPr id="107" name=""/>
          <p:cNvSpPr/>
          <p:nvPr/>
        </p:nvSpPr>
        <p:spPr>
          <a:xfrm>
            <a:off x="457200" y="609480"/>
            <a:ext cx="8381880" cy="9144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Development Transactions - </a:t>
            </a:r>
            <a:r>
              <a:rPr b="1" lang="en-US" sz="2400" strike="noStrike" u="none">
                <a:solidFill>
                  <a:srgbClr val="3333cc"/>
                </a:solidFill>
                <a:effectLst/>
                <a:uFillTx/>
                <a:latin typeface="Arial"/>
              </a:rPr>
              <a:t>Lease Model</a:t>
            </a:r>
            <a:endParaRPr b="0" lang="en-US" sz="2400" strike="noStrike" u="none">
              <a:solidFill>
                <a:srgbClr val="000000"/>
              </a:solidFill>
              <a:effectLst/>
              <a:uFillTx/>
              <a:latin typeface="Times New Roman"/>
            </a:endParaRPr>
          </a:p>
        </p:txBody>
      </p:sp>
      <p:sp>
        <p:nvSpPr>
          <p:cNvPr id="108" name=""/>
          <p:cNvSpPr/>
          <p:nvPr/>
        </p:nvSpPr>
        <p:spPr>
          <a:xfrm>
            <a:off x="990720" y="3352680"/>
            <a:ext cx="7315200" cy="411480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LLC/project must be sold 100% prior to construction commencement and incurrance of the previously discussed costs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Enron constructs, can only retain a maximum of 90% of construction risks </a:t>
            </a:r>
            <a:endParaRPr b="0" lang="en-US" sz="1400" strike="noStrike" u="none">
              <a:solidFill>
                <a:srgbClr val="000000"/>
              </a:solidFill>
              <a:effectLst/>
              <a:uFillTx/>
              <a:latin typeface="Times New Roman"/>
            </a:endParaRPr>
          </a:p>
        </p:txBody>
      </p:sp>
      <p:sp>
        <p:nvSpPr>
          <p:cNvPr id="109" name=""/>
          <p:cNvSpPr/>
          <p:nvPr/>
        </p:nvSpPr>
        <p:spPr>
          <a:xfrm>
            <a:off x="1066680" y="4191120"/>
            <a:ext cx="7315200" cy="83808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If any of these rules are broken, plant is “on balance sheet” and any sale will be subject to FAS 98 at end of the construction period.</a:t>
            </a:r>
            <a:endParaRPr b="0" lang="en-US" sz="1600" strike="noStrike" u="none">
              <a:solidFill>
                <a:srgbClr val="000000"/>
              </a:solidFill>
              <a:effectLst/>
              <a:uFillTx/>
              <a:latin typeface="Times New Roman"/>
            </a:endParaRPr>
          </a:p>
        </p:txBody>
      </p:sp>
      <p:sp>
        <p:nvSpPr>
          <p:cNvPr id="110" name=""/>
          <p:cNvSpPr/>
          <p:nvPr/>
        </p:nvSpPr>
        <p:spPr>
          <a:xfrm>
            <a:off x="1066680" y="4876920"/>
            <a:ext cx="7315200" cy="838080"/>
          </a:xfrm>
          <a:prstGeom prst="rect">
            <a:avLst/>
          </a:prstGeom>
          <a:noFill/>
          <a:ln w="0">
            <a:noFill/>
          </a:ln>
        </p:spPr>
        <p:style>
          <a:lnRef idx="0"/>
          <a:fillRef idx="0"/>
          <a:effectRef idx="0"/>
          <a:fontRef idx="minor"/>
        </p:style>
        <p:txBody>
          <a:bodyPr lIns="90000" rIns="90000" tIns="46800" bIns="46800" anchor="t">
            <a:normAutofit fontScale="70000" lnSpcReduction="19999"/>
          </a:bodyPr>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Note 1 - Option payments/agreements must be “true options” or they could be considered </a:t>
            </a:r>
            <a:r>
              <a:rPr b="0" i="1" lang="en-US" sz="1400" strike="noStrike" u="sng">
                <a:solidFill>
                  <a:srgbClr val="000000"/>
                </a:solidFill>
                <a:effectLst/>
                <a:uFillTx/>
                <a:latin typeface="Arial"/>
              </a:rPr>
              <a:t>Hard Costs</a:t>
            </a:r>
            <a:r>
              <a:rPr b="0" i="1" lang="en-US" sz="1400" strike="noStrike" u="none">
                <a:solidFill>
                  <a:srgbClr val="000000"/>
                </a:solidFill>
                <a:effectLst/>
                <a:uFillTx/>
                <a:latin typeface="Arial"/>
              </a:rPr>
              <a:t>.  Features of a true options include - 1) firm purchase price of equipment/turbine, 2) option premium is non-refundable and is “at risk”, 3) option premium may not be applied to purchase price.  Option payments should be used to create an exclusivity period to enable potential purchaser to evaluate whether the option should be exercised.   </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B904561E-9534-4971-B3C0-7841C039877D}"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
          <p:cNvSpPr/>
          <p:nvPr/>
        </p:nvSpPr>
        <p:spPr>
          <a:xfrm>
            <a:off x="4876920" y="2133720"/>
            <a:ext cx="11430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5029200" y="2209680"/>
            <a:ext cx="9144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Newco</a:t>
            </a:r>
            <a:endParaRPr b="0" lang="en-US" sz="1800" strike="noStrike" u="none">
              <a:solidFill>
                <a:srgbClr val="000000"/>
              </a:solidFill>
              <a:effectLst/>
              <a:uFillTx/>
              <a:latin typeface="Times New Roman"/>
            </a:endParaRPr>
          </a:p>
        </p:txBody>
      </p:sp>
      <p:sp>
        <p:nvSpPr>
          <p:cNvPr id="113" name=""/>
          <p:cNvSpPr/>
          <p:nvPr/>
        </p:nvSpPr>
        <p:spPr>
          <a:xfrm>
            <a:off x="7391520" y="213372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7543800" y="220968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15" name=""/>
          <p:cNvSpPr/>
          <p:nvPr/>
        </p:nvSpPr>
        <p:spPr>
          <a:xfrm>
            <a:off x="2362320" y="213372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2514600" y="2209680"/>
            <a:ext cx="6858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Bank</a:t>
            </a:r>
            <a:endParaRPr b="0" lang="en-US" sz="1600" strike="noStrike" u="none">
              <a:solidFill>
                <a:srgbClr val="000000"/>
              </a:solidFill>
              <a:effectLst/>
              <a:uFillTx/>
              <a:latin typeface="Times New Roman"/>
            </a:endParaRPr>
          </a:p>
        </p:txBody>
      </p:sp>
      <p:sp>
        <p:nvSpPr>
          <p:cNvPr id="117" name=""/>
          <p:cNvSpPr/>
          <p:nvPr/>
        </p:nvSpPr>
        <p:spPr>
          <a:xfrm>
            <a:off x="3809880" y="304812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3886200" y="312408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19" name=""/>
          <p:cNvSpPr/>
          <p:nvPr/>
        </p:nvSpPr>
        <p:spPr>
          <a:xfrm>
            <a:off x="6019920" y="304812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6172200" y="312408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21" name=""/>
          <p:cNvSpPr/>
          <p:nvPr/>
        </p:nvSpPr>
        <p:spPr>
          <a:xfrm>
            <a:off x="5029200" y="129528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5105520" y="1415880"/>
            <a:ext cx="11430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3rd Pty</a:t>
            </a:r>
            <a:endParaRPr b="0" lang="en-US" sz="1600" strike="noStrike" u="none">
              <a:solidFill>
                <a:srgbClr val="000000"/>
              </a:solidFill>
              <a:effectLst/>
              <a:uFillTx/>
              <a:latin typeface="Times New Roman"/>
            </a:endParaRPr>
          </a:p>
        </p:txBody>
      </p:sp>
      <p:sp>
        <p:nvSpPr>
          <p:cNvPr id="123" name=""/>
          <p:cNvSpPr/>
          <p:nvPr/>
        </p:nvSpPr>
        <p:spPr>
          <a:xfrm>
            <a:off x="5486400" y="178272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Times New Roman"/>
            </a:endParaRPr>
          </a:p>
        </p:txBody>
      </p:sp>
      <p:sp>
        <p:nvSpPr>
          <p:cNvPr id="124" name=""/>
          <p:cNvSpPr/>
          <p:nvPr/>
        </p:nvSpPr>
        <p:spPr>
          <a:xfrm>
            <a:off x="6248520" y="2057400"/>
            <a:ext cx="9903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PPA/ Lease</a:t>
            </a:r>
            <a:endParaRPr b="0" lang="en-US" sz="1200" strike="noStrike" u="none">
              <a:solidFill>
                <a:srgbClr val="000000"/>
              </a:solidFill>
              <a:effectLst/>
              <a:uFillTx/>
              <a:latin typeface="Times New Roman"/>
            </a:endParaRPr>
          </a:p>
        </p:txBody>
      </p:sp>
      <p:sp>
        <p:nvSpPr>
          <p:cNvPr id="125" name=""/>
          <p:cNvSpPr/>
          <p:nvPr/>
        </p:nvSpPr>
        <p:spPr>
          <a:xfrm>
            <a:off x="6781680" y="2438280"/>
            <a:ext cx="3812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26" name=""/>
          <p:cNvSpPr/>
          <p:nvPr/>
        </p:nvSpPr>
        <p:spPr>
          <a:xfrm>
            <a:off x="6095880" y="2544840"/>
            <a:ext cx="6098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27" name=""/>
          <p:cNvSpPr/>
          <p:nvPr/>
        </p:nvSpPr>
        <p:spPr>
          <a:xfrm>
            <a:off x="5486400" y="269712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O&amp;M</a:t>
            </a:r>
            <a:endParaRPr b="0" lang="en-US" sz="1200" strike="noStrike" u="none">
              <a:solidFill>
                <a:srgbClr val="000000"/>
              </a:solidFill>
              <a:effectLst/>
              <a:uFillTx/>
              <a:latin typeface="Times New Roman"/>
            </a:endParaRPr>
          </a:p>
        </p:txBody>
      </p:sp>
      <p:sp>
        <p:nvSpPr>
          <p:cNvPr id="128" name=""/>
          <p:cNvSpPr/>
          <p:nvPr/>
        </p:nvSpPr>
        <p:spPr>
          <a:xfrm>
            <a:off x="4876920" y="266688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29" name=""/>
          <p:cNvSpPr/>
          <p:nvPr/>
        </p:nvSpPr>
        <p:spPr>
          <a:xfrm>
            <a:off x="4191120" y="2666880"/>
            <a:ext cx="533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EPC</a:t>
            </a:r>
            <a:endParaRPr b="0" lang="en-US" sz="1200" strike="noStrike" u="none">
              <a:solidFill>
                <a:srgbClr val="000000"/>
              </a:solidFill>
              <a:effectLst/>
              <a:uFillTx/>
              <a:latin typeface="Times New Roman"/>
            </a:endParaRPr>
          </a:p>
        </p:txBody>
      </p:sp>
      <p:sp>
        <p:nvSpPr>
          <p:cNvPr id="130" name=""/>
          <p:cNvSpPr/>
          <p:nvPr/>
        </p:nvSpPr>
        <p:spPr>
          <a:xfrm>
            <a:off x="3733920" y="243828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P&amp;I</a:t>
            </a:r>
            <a:endParaRPr b="0" lang="en-US" sz="1200" strike="noStrike" u="none">
              <a:solidFill>
                <a:srgbClr val="000000"/>
              </a:solidFill>
              <a:effectLst/>
              <a:uFillTx/>
              <a:latin typeface="Times New Roman"/>
            </a:endParaRPr>
          </a:p>
        </p:txBody>
      </p:sp>
      <p:sp>
        <p:nvSpPr>
          <p:cNvPr id="131" name=""/>
          <p:cNvSpPr/>
          <p:nvPr/>
        </p:nvSpPr>
        <p:spPr>
          <a:xfrm>
            <a:off x="3809880" y="205740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32" name=""/>
          <p:cNvSpPr/>
          <p:nvPr/>
        </p:nvSpPr>
        <p:spPr>
          <a:xfrm>
            <a:off x="457200" y="1538280"/>
            <a:ext cx="22860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Sample Structure:</a:t>
            </a:r>
            <a:endParaRPr b="0" lang="en-US" sz="1800" strike="noStrike" u="none">
              <a:solidFill>
                <a:srgbClr val="000000"/>
              </a:solidFill>
              <a:effectLst/>
              <a:uFillTx/>
              <a:latin typeface="Times New Roman"/>
            </a:endParaRPr>
          </a:p>
        </p:txBody>
      </p:sp>
      <p:sp>
        <p:nvSpPr>
          <p:cNvPr id="133" name=""/>
          <p:cNvSpPr/>
          <p:nvPr/>
        </p:nvSpPr>
        <p:spPr>
          <a:xfrm>
            <a:off x="6019920" y="2590920"/>
            <a:ext cx="38088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flipH="1" flipV="1">
            <a:off x="5791320" y="2590920"/>
            <a:ext cx="38088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flipH="1">
            <a:off x="4723920" y="2590920"/>
            <a:ext cx="30492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flipV="1">
            <a:off x="4495680" y="2514600"/>
            <a:ext cx="381240" cy="533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3276720" y="228600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6019920" y="228600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flipH="1">
            <a:off x="6019920" y="243828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flipH="1">
            <a:off x="3276360" y="243828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flipV="1">
            <a:off x="5486400" y="175212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685800" y="380880"/>
            <a:ext cx="8229600" cy="10670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Development Transactions - </a:t>
            </a:r>
            <a:r>
              <a:rPr b="1" lang="en-US" sz="2400" strike="noStrike" u="none">
                <a:solidFill>
                  <a:srgbClr val="3333cc"/>
                </a:solidFill>
                <a:effectLst/>
                <a:uFillTx/>
                <a:latin typeface="Arial"/>
              </a:rPr>
              <a:t>Lease Model</a:t>
            </a:r>
            <a:endParaRPr b="0" lang="en-US" sz="2400" strike="noStrike" u="none">
              <a:solidFill>
                <a:srgbClr val="000000"/>
              </a:solidFill>
              <a:effectLst/>
              <a:uFillTx/>
              <a:latin typeface="Times New Roman"/>
            </a:endParaRPr>
          </a:p>
        </p:txBody>
      </p:sp>
      <p:sp>
        <p:nvSpPr>
          <p:cNvPr id="143" name=""/>
          <p:cNvSpPr/>
          <p:nvPr/>
        </p:nvSpPr>
        <p:spPr>
          <a:xfrm>
            <a:off x="304920" y="3962520"/>
            <a:ext cx="4267080" cy="1295280"/>
          </a:xfrm>
          <a:prstGeom prst="rect">
            <a:avLst/>
          </a:prstGeom>
          <a:noFill/>
          <a:ln w="0">
            <a:noFill/>
          </a:ln>
        </p:spPr>
        <p:style>
          <a:lnRef idx="0"/>
          <a:fillRef idx="0"/>
          <a:effectRef idx="0"/>
          <a:fontRef idx="minor"/>
        </p:style>
        <p:txBody>
          <a:bodyPr lIns="90000" rIns="90000" tIns="46800" bIns="46800" anchor="t">
            <a:normAutofit fontScale="92500" lnSpcReduction="19999"/>
          </a:bodyPr>
          <a:p>
            <a:pPr marL="343080" indent="-343080">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sng">
                <a:solidFill>
                  <a:srgbClr val="000000"/>
                </a:solidFill>
                <a:effectLst/>
                <a:uFillTx/>
                <a:latin typeface="Arial"/>
              </a:rPr>
              <a:t>Transaction Steps</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is formed by Enron and sold to a 3rd Party</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enters into PPA, O&amp;M, EPC &amp; financing</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and ENE start incurring hard &amp; soft costs </a:t>
            </a:r>
            <a:r>
              <a:rPr b="1" lang="en-US" sz="1300" strike="noStrike" u="sng">
                <a:solidFill>
                  <a:srgbClr val="000000"/>
                </a:solidFill>
                <a:effectLst/>
                <a:uFillTx/>
                <a:latin typeface="Arial"/>
              </a:rPr>
              <a:t>after</a:t>
            </a:r>
            <a:r>
              <a:rPr b="0" lang="en-US" sz="1300" strike="noStrike" u="none">
                <a:solidFill>
                  <a:srgbClr val="000000"/>
                </a:solidFill>
                <a:effectLst/>
                <a:uFillTx/>
                <a:latin typeface="Arial"/>
              </a:rPr>
              <a:t> sell down and EPC contract.  </a:t>
            </a:r>
            <a:r>
              <a:rPr b="0" i="1" lang="en-US" sz="1300" strike="noStrike" u="none">
                <a:solidFill>
                  <a:srgbClr val="000000"/>
                </a:solidFill>
                <a:effectLst/>
                <a:uFillTx/>
                <a:latin typeface="Arial"/>
              </a:rPr>
              <a:t>Note:  ENE can incur </a:t>
            </a:r>
            <a:r>
              <a:rPr b="0" i="1" lang="en-US" sz="1300" strike="noStrike" u="sng">
                <a:solidFill>
                  <a:srgbClr val="000000"/>
                </a:solidFill>
                <a:effectLst/>
                <a:uFillTx/>
                <a:latin typeface="Arial"/>
              </a:rPr>
              <a:t>soft</a:t>
            </a:r>
            <a:r>
              <a:rPr b="0" i="1" lang="en-US" sz="1300" strike="noStrike" u="none">
                <a:solidFill>
                  <a:srgbClr val="000000"/>
                </a:solidFill>
                <a:effectLst/>
                <a:uFillTx/>
                <a:latin typeface="Arial"/>
              </a:rPr>
              <a:t> costs prior to selldown of equity to 3rd party.</a:t>
            </a:r>
            <a:endParaRPr b="0" lang="en-US" sz="1300" strike="noStrike" u="none">
              <a:solidFill>
                <a:srgbClr val="000000"/>
              </a:solidFill>
              <a:effectLst/>
              <a:uFillTx/>
              <a:latin typeface="Times New Roman"/>
            </a:endParaRPr>
          </a:p>
        </p:txBody>
      </p:sp>
      <p:sp>
        <p:nvSpPr>
          <p:cNvPr id="144" name=""/>
          <p:cNvSpPr/>
          <p:nvPr/>
        </p:nvSpPr>
        <p:spPr>
          <a:xfrm>
            <a:off x="4572000" y="3962520"/>
            <a:ext cx="4495680" cy="1828800"/>
          </a:xfrm>
          <a:prstGeom prst="rect">
            <a:avLst/>
          </a:prstGeom>
          <a:noFill/>
          <a:ln w="0">
            <a:noFill/>
          </a:ln>
        </p:spPr>
        <p:style>
          <a:lnRef idx="0"/>
          <a:fillRef idx="0"/>
          <a:effectRef idx="0"/>
          <a:fontRef idx="minor"/>
        </p:style>
        <p:txBody>
          <a:bodyPr lIns="90000" rIns="90000" tIns="46800" bIns="46800" anchor="t">
            <a:normAutofit fontScale="85000" lnSpcReduction="9999"/>
          </a:bodyPr>
          <a:p>
            <a:pPr marL="343080" indent="-343080">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sng">
                <a:solidFill>
                  <a:srgbClr val="000000"/>
                </a:solidFill>
                <a:effectLst/>
                <a:uFillTx/>
                <a:latin typeface="Arial"/>
              </a:rPr>
              <a:t>Accounting</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EPC - Earnings on EPC contract are deferred and recognized over term of the PPA/ Lease</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O&amp;M - Accrual earnings (ie, service contract)</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PPA/ Lease - Accrual</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On Credit - Payments on PPA/lease would be included in minimum lease schedule in footnotes</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Development Fees - Any other fees (structuring) are deferred and recognized over lease life</a:t>
            </a:r>
            <a:endParaRPr b="0" lang="en-US" sz="13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15A0F455-9894-48FA-A677-7077BCA677DD}"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PlaceHolder 1"/>
          <p:cNvSpPr>
            <a:spLocks noGrp="1"/>
          </p:cNvSpPr>
          <p:nvPr>
            <p:ph/>
          </p:nvPr>
        </p:nvSpPr>
        <p:spPr>
          <a:xfrm>
            <a:off x="1066680" y="1676520"/>
            <a:ext cx="73152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Can develop on balance sheet or off - no soft cost/hard cost issues</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Construction risks can be unlimited</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may be precluded from operating if ENE is taking offtake</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record gain on an equity sell down, must meet FAS 66 real estate sales criteria - significant issues surrounding continuing involvement post sell-down must be addressed to meet gain recognition criteria under FAS 66</a:t>
            </a:r>
            <a:endParaRPr b="0" lang="en-US" sz="1600" strike="noStrike" u="none">
              <a:solidFill>
                <a:srgbClr val="000000"/>
              </a:solidFill>
              <a:effectLst/>
              <a:uFillTx/>
              <a:latin typeface="Arial"/>
            </a:endParaRPr>
          </a:p>
        </p:txBody>
      </p:sp>
      <p:sp>
        <p:nvSpPr>
          <p:cNvPr id="146" name="PlaceHolder 2"/>
          <p:cNvSpPr>
            <a:spLocks noGrp="1"/>
          </p:cNvSpPr>
          <p:nvPr>
            <p:ph type="title"/>
          </p:nvPr>
        </p:nvSpPr>
        <p:spPr>
          <a:xfrm>
            <a:off x="-360" y="533160"/>
            <a:ext cx="929628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6600"/>
                </a:solidFill>
                <a:effectLst/>
                <a:uFillTx/>
                <a:latin typeface="Arial"/>
              </a:rPr>
              <a:t>Development Transactions - </a:t>
            </a:r>
            <a:r>
              <a:rPr b="1" lang="en-US" sz="2200" strike="noStrike" u="none">
                <a:solidFill>
                  <a:srgbClr val="3333cc"/>
                </a:solidFill>
                <a:effectLst/>
                <a:uFillTx/>
                <a:latin typeface="Arial"/>
              </a:rPr>
              <a:t>Executory Contract/No Offtake Model</a:t>
            </a:r>
            <a:endParaRPr b="1" lang="en-US" sz="2200" strike="noStrike" u="none">
              <a:solidFill>
                <a:srgbClr val="006600"/>
              </a:solidFill>
              <a:effectLst/>
              <a:uFillTx/>
              <a:latin typeface="Arial"/>
            </a:endParaRPr>
          </a:p>
        </p:txBody>
      </p:sp>
      <p:sp>
        <p:nvSpPr>
          <p:cNvPr id="4" name="PlaceHolder 3"/>
          <p:cNvSpPr>
            <a:spLocks noGrp="1"/>
          </p:cNvSpPr>
          <p:nvPr>
            <p:ph type="sldNum" idx="2"/>
          </p:nvPr>
        </p:nvSpPr>
        <p:spPr/>
        <p:txBody>
          <a:bodyPr/>
          <a:p>
            <a:fld id="{1DFC6554-C29D-410F-B333-A8AD7FE21734}"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
          <p:cNvSpPr/>
          <p:nvPr/>
        </p:nvSpPr>
        <p:spPr>
          <a:xfrm>
            <a:off x="4952880" y="2438280"/>
            <a:ext cx="11430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5105520" y="2514600"/>
            <a:ext cx="9144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Newco</a:t>
            </a:r>
            <a:endParaRPr b="0" lang="en-US" sz="1800" strike="noStrike" u="none">
              <a:solidFill>
                <a:srgbClr val="000000"/>
              </a:solidFill>
              <a:effectLst/>
              <a:uFillTx/>
              <a:latin typeface="Times New Roman"/>
            </a:endParaRPr>
          </a:p>
        </p:txBody>
      </p:sp>
      <p:sp>
        <p:nvSpPr>
          <p:cNvPr id="149" name=""/>
          <p:cNvSpPr/>
          <p:nvPr/>
        </p:nvSpPr>
        <p:spPr>
          <a:xfrm>
            <a:off x="7848720" y="243828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8001000" y="251460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51" name=""/>
          <p:cNvSpPr/>
          <p:nvPr/>
        </p:nvSpPr>
        <p:spPr>
          <a:xfrm>
            <a:off x="2438280" y="243828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2590920" y="2514600"/>
            <a:ext cx="6858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Bank</a:t>
            </a:r>
            <a:endParaRPr b="0" lang="en-US" sz="1600" strike="noStrike" u="none">
              <a:solidFill>
                <a:srgbClr val="000000"/>
              </a:solidFill>
              <a:effectLst/>
              <a:uFillTx/>
              <a:latin typeface="Times New Roman"/>
            </a:endParaRPr>
          </a:p>
        </p:txBody>
      </p:sp>
      <p:sp>
        <p:nvSpPr>
          <p:cNvPr id="153" name=""/>
          <p:cNvSpPr/>
          <p:nvPr/>
        </p:nvSpPr>
        <p:spPr>
          <a:xfrm>
            <a:off x="4114800" y="320040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4267080" y="321480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55" name=""/>
          <p:cNvSpPr/>
          <p:nvPr/>
        </p:nvSpPr>
        <p:spPr>
          <a:xfrm>
            <a:off x="6172200" y="320040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6172200" y="3276720"/>
            <a:ext cx="990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3rd Pty</a:t>
            </a:r>
            <a:endParaRPr b="0" lang="en-US" sz="1600" strike="noStrike" u="none">
              <a:solidFill>
                <a:srgbClr val="000000"/>
              </a:solidFill>
              <a:effectLst/>
              <a:uFillTx/>
              <a:latin typeface="Times New Roman"/>
            </a:endParaRPr>
          </a:p>
        </p:txBody>
      </p:sp>
      <p:sp>
        <p:nvSpPr>
          <p:cNvPr id="157" name=""/>
          <p:cNvSpPr/>
          <p:nvPr/>
        </p:nvSpPr>
        <p:spPr>
          <a:xfrm>
            <a:off x="5029200" y="152388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5181480" y="160020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59" name=""/>
          <p:cNvSpPr/>
          <p:nvPr/>
        </p:nvSpPr>
        <p:spPr>
          <a:xfrm>
            <a:off x="6629400" y="152388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6629400" y="1600200"/>
            <a:ext cx="11430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3rd Pty</a:t>
            </a:r>
            <a:endParaRPr b="0" lang="en-US" sz="1600" strike="noStrike" u="none">
              <a:solidFill>
                <a:srgbClr val="000000"/>
              </a:solidFill>
              <a:effectLst/>
              <a:uFillTx/>
              <a:latin typeface="Times New Roman"/>
            </a:endParaRPr>
          </a:p>
        </p:txBody>
      </p:sp>
      <p:sp>
        <p:nvSpPr>
          <p:cNvPr id="161" name=""/>
          <p:cNvSpPr/>
          <p:nvPr/>
        </p:nvSpPr>
        <p:spPr>
          <a:xfrm>
            <a:off x="5943600" y="167652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flipH="1">
            <a:off x="5943240" y="190512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6019920" y="144792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164" name=""/>
          <p:cNvSpPr/>
          <p:nvPr/>
        </p:nvSpPr>
        <p:spPr>
          <a:xfrm>
            <a:off x="6172200" y="185904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65" name=""/>
          <p:cNvSpPr/>
          <p:nvPr/>
        </p:nvSpPr>
        <p:spPr>
          <a:xfrm>
            <a:off x="5486400" y="208764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Times New Roman"/>
            </a:endParaRPr>
          </a:p>
        </p:txBody>
      </p:sp>
      <p:sp>
        <p:nvSpPr>
          <p:cNvPr id="166" name=""/>
          <p:cNvSpPr/>
          <p:nvPr/>
        </p:nvSpPr>
        <p:spPr>
          <a:xfrm>
            <a:off x="6553080" y="2362320"/>
            <a:ext cx="12193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PPA/ Markable</a:t>
            </a:r>
            <a:endParaRPr b="0" lang="en-US" sz="1200" strike="noStrike" u="none">
              <a:solidFill>
                <a:srgbClr val="000000"/>
              </a:solidFill>
              <a:effectLst/>
              <a:uFillTx/>
              <a:latin typeface="Times New Roman"/>
            </a:endParaRPr>
          </a:p>
        </p:txBody>
      </p:sp>
      <p:sp>
        <p:nvSpPr>
          <p:cNvPr id="167" name=""/>
          <p:cNvSpPr/>
          <p:nvPr/>
        </p:nvSpPr>
        <p:spPr>
          <a:xfrm>
            <a:off x="6858000" y="27432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68" name=""/>
          <p:cNvSpPr/>
          <p:nvPr/>
        </p:nvSpPr>
        <p:spPr>
          <a:xfrm>
            <a:off x="6172200" y="281952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69" name=""/>
          <p:cNvSpPr/>
          <p:nvPr/>
        </p:nvSpPr>
        <p:spPr>
          <a:xfrm>
            <a:off x="5562720" y="300204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O&amp;M</a:t>
            </a:r>
            <a:endParaRPr b="0" lang="en-US" sz="1200" strike="noStrike" u="none">
              <a:solidFill>
                <a:srgbClr val="000000"/>
              </a:solidFill>
              <a:effectLst/>
              <a:uFillTx/>
              <a:latin typeface="Times New Roman"/>
            </a:endParaRPr>
          </a:p>
        </p:txBody>
      </p:sp>
      <p:sp>
        <p:nvSpPr>
          <p:cNvPr id="170" name=""/>
          <p:cNvSpPr/>
          <p:nvPr/>
        </p:nvSpPr>
        <p:spPr>
          <a:xfrm>
            <a:off x="5029200" y="29718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71" name=""/>
          <p:cNvSpPr/>
          <p:nvPr/>
        </p:nvSpPr>
        <p:spPr>
          <a:xfrm>
            <a:off x="4419720" y="2895480"/>
            <a:ext cx="533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EPC</a:t>
            </a:r>
            <a:endParaRPr b="0" lang="en-US" sz="1200" strike="noStrike" u="none">
              <a:solidFill>
                <a:srgbClr val="000000"/>
              </a:solidFill>
              <a:effectLst/>
              <a:uFillTx/>
              <a:latin typeface="Times New Roman"/>
            </a:endParaRPr>
          </a:p>
        </p:txBody>
      </p:sp>
      <p:sp>
        <p:nvSpPr>
          <p:cNvPr id="172" name=""/>
          <p:cNvSpPr/>
          <p:nvPr/>
        </p:nvSpPr>
        <p:spPr>
          <a:xfrm>
            <a:off x="3809880" y="2743200"/>
            <a:ext cx="6098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P&amp;I</a:t>
            </a:r>
            <a:endParaRPr b="0" lang="en-US" sz="1200" strike="noStrike" u="none">
              <a:solidFill>
                <a:srgbClr val="000000"/>
              </a:solidFill>
              <a:effectLst/>
              <a:uFillTx/>
              <a:latin typeface="Times New Roman"/>
            </a:endParaRPr>
          </a:p>
        </p:txBody>
      </p:sp>
      <p:sp>
        <p:nvSpPr>
          <p:cNvPr id="173" name=""/>
          <p:cNvSpPr/>
          <p:nvPr/>
        </p:nvSpPr>
        <p:spPr>
          <a:xfrm>
            <a:off x="3886200" y="236232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74" name=""/>
          <p:cNvSpPr/>
          <p:nvPr/>
        </p:nvSpPr>
        <p:spPr>
          <a:xfrm>
            <a:off x="6095880" y="2895480"/>
            <a:ext cx="22860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flipH="1" flipV="1">
            <a:off x="5866920" y="2895120"/>
            <a:ext cx="304920" cy="3812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flipH="1">
            <a:off x="4952880" y="2895480"/>
            <a:ext cx="15264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flipV="1">
            <a:off x="4800600" y="2895120"/>
            <a:ext cx="15228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3352680" y="259092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6095880" y="2590920"/>
            <a:ext cx="1752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flipH="1">
            <a:off x="6095520" y="2743200"/>
            <a:ext cx="1752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flipH="1">
            <a:off x="3352320" y="274320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5486400" y="198108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3" name="PlaceHolder 1"/>
          <p:cNvSpPr>
            <a:spLocks noGrp="1"/>
          </p:cNvSpPr>
          <p:nvPr>
            <p:ph type="title"/>
          </p:nvPr>
        </p:nvSpPr>
        <p:spPr>
          <a:xfrm>
            <a:off x="-360" y="456840"/>
            <a:ext cx="8915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6600"/>
                </a:solidFill>
                <a:effectLst/>
                <a:uFillTx/>
                <a:latin typeface="Arial"/>
              </a:rPr>
              <a:t>Development Transactions - </a:t>
            </a:r>
            <a:r>
              <a:rPr b="1" lang="en-US" sz="1900" strike="noStrike" u="none">
                <a:solidFill>
                  <a:srgbClr val="3333cc"/>
                </a:solidFill>
                <a:effectLst/>
                <a:uFillTx/>
                <a:latin typeface="Arial"/>
              </a:rPr>
              <a:t>Executory Contract/ No Offtake Model</a:t>
            </a:r>
            <a:endParaRPr b="1" lang="en-US" sz="1900" strike="noStrike" u="none">
              <a:solidFill>
                <a:srgbClr val="006600"/>
              </a:solidFill>
              <a:effectLst/>
              <a:uFillTx/>
              <a:latin typeface="Arial"/>
            </a:endParaRPr>
          </a:p>
        </p:txBody>
      </p:sp>
      <p:sp>
        <p:nvSpPr>
          <p:cNvPr id="184" name=""/>
          <p:cNvSpPr/>
          <p:nvPr/>
        </p:nvSpPr>
        <p:spPr>
          <a:xfrm>
            <a:off x="380880" y="3809880"/>
            <a:ext cx="4038840" cy="1828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sng">
                <a:solidFill>
                  <a:srgbClr val="000000"/>
                </a:solidFill>
                <a:effectLst/>
                <a:uFillTx/>
                <a:latin typeface="Arial"/>
              </a:rPr>
              <a:t>Transaction Steps</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is formed - 100% owned by ENE</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enters into executory contract type PPA, O&amp;M, EPC &amp; financing</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is sold down 50% to a third party</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can incur hard/soft costs at any time</a:t>
            </a:r>
            <a:endParaRPr b="0" lang="en-US" sz="1300" strike="noStrike" u="none">
              <a:solidFill>
                <a:srgbClr val="000000"/>
              </a:solidFill>
              <a:effectLst/>
              <a:uFillTx/>
              <a:latin typeface="Times New Roman"/>
            </a:endParaRPr>
          </a:p>
        </p:txBody>
      </p:sp>
      <p:sp>
        <p:nvSpPr>
          <p:cNvPr id="185" name=""/>
          <p:cNvSpPr/>
          <p:nvPr/>
        </p:nvSpPr>
        <p:spPr>
          <a:xfrm>
            <a:off x="4572000" y="3809880"/>
            <a:ext cx="4343400" cy="1828800"/>
          </a:xfrm>
          <a:prstGeom prst="rect">
            <a:avLst/>
          </a:prstGeom>
          <a:noFill/>
          <a:ln w="0">
            <a:noFill/>
          </a:ln>
        </p:spPr>
        <p:style>
          <a:lnRef idx="0"/>
          <a:fillRef idx="0"/>
          <a:effectRef idx="0"/>
          <a:fontRef idx="minor"/>
        </p:style>
        <p:txBody>
          <a:bodyPr lIns="90000" rIns="90000" tIns="46800" bIns="46800" anchor="t">
            <a:normAutofit fontScale="85000" lnSpcReduction="9999"/>
          </a:bodyPr>
          <a:p>
            <a:pPr marL="343080" indent="-343080">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sng">
                <a:solidFill>
                  <a:srgbClr val="000000"/>
                </a:solidFill>
                <a:effectLst/>
                <a:uFillTx/>
                <a:latin typeface="Arial"/>
              </a:rPr>
              <a:t>Accounting</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EPC - Percentage of completion earnings on EPC contract for the portion of Newco that ENE does not own.</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PPA - Markable and off credit for portion of Newco that ENE does not own</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ENE can recognize gain on equity sale on a percentage of completion basis (can recognize at selldown if ENE does not construct).  </a:t>
            </a:r>
            <a:r>
              <a:rPr b="0" i="1" lang="en-US" sz="1300" strike="noStrike" u="none">
                <a:solidFill>
                  <a:srgbClr val="000000"/>
                </a:solidFill>
                <a:effectLst/>
                <a:uFillTx/>
                <a:latin typeface="Arial"/>
              </a:rPr>
              <a:t>Recent work around - ENE signs EPC contract 14 days after equity selldown and is able to recognize gain.</a:t>
            </a:r>
            <a:endParaRPr b="0" lang="en-US" sz="13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18ECBB91-DD7A-4D56-8247-A277316F8675}"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6" name="PlaceHolder 1"/>
          <p:cNvSpPr>
            <a:spLocks noGrp="1"/>
          </p:cNvSpPr>
          <p:nvPr>
            <p:ph type="title"/>
          </p:nvPr>
        </p:nvSpPr>
        <p:spPr>
          <a:xfrm>
            <a:off x="914040" y="457200"/>
            <a:ext cx="762012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Possible Ways to Hurdle Lease Accounting</a:t>
            </a:r>
            <a:endParaRPr b="1" lang="en-US" sz="2400" strike="noStrike" u="none">
              <a:solidFill>
                <a:srgbClr val="006600"/>
              </a:solidFill>
              <a:effectLst/>
              <a:uFillTx/>
              <a:latin typeface="Arial"/>
            </a:endParaRPr>
          </a:p>
        </p:txBody>
      </p:sp>
      <p:sp>
        <p:nvSpPr>
          <p:cNvPr id="187" name="PlaceHolder 2"/>
          <p:cNvSpPr>
            <a:spLocks noGrp="1"/>
          </p:cNvSpPr>
          <p:nvPr>
            <p:ph/>
          </p:nvPr>
        </p:nvSpPr>
        <p:spPr>
          <a:xfrm>
            <a:off x="914400" y="1447920"/>
            <a:ext cx="784872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Insurance product into Newco so that offtake agreement to ENE contains market based or significant liquidated damages (executory contract)</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Short term lease with no renewal options- amortize gains over lease life</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ENE takes 50% of offtake under a “lease” and markets remaining 50% (or index put option to ENE) with a fixed/float swap with a third party</a:t>
            </a:r>
            <a:endParaRPr b="0" lang="en-US" sz="1600" strike="noStrike" u="none">
              <a:solidFill>
                <a:srgbClr val="000000"/>
              </a:solidFill>
              <a:effectLst/>
              <a:uFillTx/>
              <a:latin typeface="Arial"/>
            </a:endParaRPr>
          </a:p>
        </p:txBody>
      </p:sp>
      <p:sp>
        <p:nvSpPr>
          <p:cNvPr id="188" name=""/>
          <p:cNvSpPr/>
          <p:nvPr/>
        </p:nvSpPr>
        <p:spPr>
          <a:xfrm>
            <a:off x="914400" y="2819520"/>
            <a:ext cx="7848720" cy="41148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Executory contract to ENE with multiple delivery points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Executory contract to ENE.  Counterparty enters into a call option (with third party) with a high strike price to hedge some operating risk.</a:t>
            </a: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33A6B10B-18CE-4E44-A318-C60B1A180E80}"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9" name="PlaceHolder 1"/>
          <p:cNvSpPr>
            <a:spLocks noGrp="1"/>
          </p:cNvSpPr>
          <p:nvPr>
            <p:ph type="title"/>
          </p:nvPr>
        </p:nvSpPr>
        <p:spPr>
          <a:xfrm>
            <a:off x="75960" y="533160"/>
            <a:ext cx="8915400" cy="10666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6600"/>
                </a:solidFill>
                <a:effectLst/>
                <a:uFillTx/>
                <a:latin typeface="Arial"/>
              </a:rPr>
              <a:t>Sale of Completed/Existing Facilities - </a:t>
            </a:r>
            <a:r>
              <a:rPr b="1" lang="en-US" sz="2200" strike="noStrike" u="none">
                <a:solidFill>
                  <a:srgbClr val="3333cc"/>
                </a:solidFill>
                <a:effectLst/>
                <a:uFillTx/>
                <a:latin typeface="Arial"/>
              </a:rPr>
              <a:t>Lease Model (FAS 98)</a:t>
            </a:r>
            <a:endParaRPr b="1" lang="en-US" sz="2200" strike="noStrike" u="none">
              <a:solidFill>
                <a:srgbClr val="006600"/>
              </a:solidFill>
              <a:effectLst/>
              <a:uFillTx/>
              <a:latin typeface="Arial"/>
            </a:endParaRPr>
          </a:p>
        </p:txBody>
      </p:sp>
      <p:sp>
        <p:nvSpPr>
          <p:cNvPr id="190" name="PlaceHolder 2"/>
          <p:cNvSpPr>
            <a:spLocks noGrp="1"/>
          </p:cNvSpPr>
          <p:nvPr>
            <p:ph/>
          </p:nvPr>
        </p:nvSpPr>
        <p:spPr>
          <a:xfrm>
            <a:off x="685800" y="1980720"/>
            <a:ext cx="7772400" cy="83844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Depending on ENE’s offtake and other continuing involvement with the asset/ plant, could have either a:</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pic>
        <p:nvPicPr>
          <p:cNvPr id="191" name="" descr=""/>
          <p:cNvPicPr/>
          <p:nvPr/>
        </p:nvPicPr>
        <p:blipFill>
          <a:blip r:embed="rId1"/>
          <a:stretch/>
        </p:blipFill>
        <p:spPr>
          <a:xfrm>
            <a:off x="1219320" y="3657600"/>
            <a:ext cx="1792080" cy="1819440"/>
          </a:xfrm>
          <a:prstGeom prst="rect">
            <a:avLst/>
          </a:prstGeom>
          <a:noFill/>
          <a:ln w="0">
            <a:noFill/>
          </a:ln>
        </p:spPr>
      </p:pic>
      <p:sp>
        <p:nvSpPr>
          <p:cNvPr id="192" name=""/>
          <p:cNvSpPr/>
          <p:nvPr/>
        </p:nvSpPr>
        <p:spPr>
          <a:xfrm>
            <a:off x="380880" y="2895480"/>
            <a:ext cx="3581640" cy="533520"/>
          </a:xfrm>
          <a:prstGeom prst="rect">
            <a:avLst/>
          </a:prstGeom>
          <a:noFill/>
          <a:ln w="0">
            <a:noFill/>
          </a:ln>
        </p:spPr>
        <p:style>
          <a:lnRef idx="0"/>
          <a:fillRef idx="0"/>
          <a:effectRef idx="0"/>
          <a:fontRef idx="minor"/>
        </p:style>
        <p:txBody>
          <a:bodyPr lIns="92160" rIns="92160" tIns="46080" bIns="46080" anchor="t">
            <a:norm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“Clean” Sale Leaseback</a:t>
            </a:r>
            <a:endParaRPr b="0" lang="en-US" sz="2000" strike="noStrike" u="none">
              <a:solidFill>
                <a:srgbClr val="000000"/>
              </a:solidFill>
              <a:effectLst/>
              <a:uFillTx/>
              <a:latin typeface="Times New Roman"/>
            </a:endParaRPr>
          </a:p>
        </p:txBody>
      </p:sp>
      <p:sp>
        <p:nvSpPr>
          <p:cNvPr id="193" name=""/>
          <p:cNvSpPr/>
          <p:nvPr/>
        </p:nvSpPr>
        <p:spPr>
          <a:xfrm>
            <a:off x="4648320" y="2895480"/>
            <a:ext cx="3581280" cy="609840"/>
          </a:xfrm>
          <a:prstGeom prst="rect">
            <a:avLst/>
          </a:prstGeom>
          <a:noFill/>
          <a:ln w="0">
            <a:noFill/>
          </a:ln>
        </p:spPr>
        <p:style>
          <a:lnRef idx="0"/>
          <a:fillRef idx="0"/>
          <a:effectRef idx="0"/>
          <a:fontRef idx="minor"/>
        </p:style>
        <p:txBody>
          <a:bodyPr lIns="92160" rIns="92160" tIns="46080" bIns="46080" anchor="t">
            <a:norm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“Tainted” Sale Leaseback</a:t>
            </a:r>
            <a:endParaRPr b="0" lang="en-US" sz="2000" strike="noStrike" u="none">
              <a:solidFill>
                <a:srgbClr val="000000"/>
              </a:solidFill>
              <a:effectLst/>
              <a:uFillTx/>
              <a:latin typeface="Times New Roman"/>
            </a:endParaRPr>
          </a:p>
        </p:txBody>
      </p:sp>
      <p:sp>
        <p:nvSpPr>
          <p:cNvPr id="194" name=""/>
          <p:cNvSpPr/>
          <p:nvPr/>
        </p:nvSpPr>
        <p:spPr>
          <a:xfrm>
            <a:off x="3581280" y="4145040"/>
            <a:ext cx="129564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OR</a:t>
            </a:r>
            <a:endParaRPr b="0" lang="en-US" sz="3200" strike="noStrike" u="none">
              <a:solidFill>
                <a:srgbClr val="000000"/>
              </a:solidFill>
              <a:effectLst/>
              <a:uFillTx/>
              <a:latin typeface="Times New Roman"/>
            </a:endParaRPr>
          </a:p>
        </p:txBody>
      </p:sp>
      <p:pic>
        <p:nvPicPr>
          <p:cNvPr id="195" name="" descr=""/>
          <p:cNvPicPr/>
          <p:nvPr/>
        </p:nvPicPr>
        <p:blipFill>
          <a:blip r:embed="rId2"/>
          <a:stretch/>
        </p:blipFill>
        <p:spPr>
          <a:xfrm>
            <a:off x="5486400" y="3581280"/>
            <a:ext cx="1932120" cy="1898640"/>
          </a:xfrm>
          <a:prstGeom prst="rect">
            <a:avLst/>
          </a:prstGeom>
          <a:noFill/>
          <a:ln w="0">
            <a:noFill/>
          </a:ln>
        </p:spPr>
      </p:pic>
      <p:sp>
        <p:nvSpPr>
          <p:cNvPr id="4" name="PlaceHolder 3"/>
          <p:cNvSpPr>
            <a:spLocks noGrp="1"/>
          </p:cNvSpPr>
          <p:nvPr>
            <p:ph type="sldNum" idx="2"/>
          </p:nvPr>
        </p:nvSpPr>
        <p:spPr/>
        <p:txBody>
          <a:bodyPr/>
          <a:p>
            <a:fld id="{0892B1A6-E18C-4A7B-8D15-35D158B8138B}"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PlaceHolder 1"/>
          <p:cNvSpPr>
            <a:spLocks noGrp="1"/>
          </p:cNvSpPr>
          <p:nvPr>
            <p:ph type="title"/>
          </p:nvPr>
        </p:nvSpPr>
        <p:spPr>
          <a:xfrm>
            <a:off x="380880" y="609480"/>
            <a:ext cx="8382240" cy="10670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6600"/>
                </a:solidFill>
                <a:effectLst/>
                <a:uFillTx/>
                <a:latin typeface="Arial"/>
              </a:rPr>
              <a:t>Sale of Completed/Existing Facilities - </a:t>
            </a:r>
            <a:r>
              <a:rPr b="1" lang="en-US" sz="2200" strike="noStrike" u="none">
                <a:solidFill>
                  <a:srgbClr val="3333cc"/>
                </a:solidFill>
                <a:effectLst/>
                <a:uFillTx/>
                <a:latin typeface="Arial"/>
              </a:rPr>
              <a:t>Lease Model (FAS 98)</a:t>
            </a:r>
            <a:endParaRPr b="1" lang="en-US" sz="2200" strike="noStrike" u="none">
              <a:solidFill>
                <a:srgbClr val="006600"/>
              </a:solidFill>
              <a:effectLst/>
              <a:uFillTx/>
              <a:latin typeface="Arial"/>
            </a:endParaRPr>
          </a:p>
        </p:txBody>
      </p:sp>
      <p:sp>
        <p:nvSpPr>
          <p:cNvPr id="197"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Clean Sale/Leaseback</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Sale of 100% of plant or equity in plant with no continuing involvement other than a normal lease</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Accounting treatment: profit deferred and amortized over lease life</a:t>
            </a: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B9159BB6-D413-4877-8A0F-A6622B0240BE}"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8" name="PlaceHolder 1"/>
          <p:cNvSpPr>
            <a:spLocks noGrp="1"/>
          </p:cNvSpPr>
          <p:nvPr>
            <p:ph type="title"/>
          </p:nvPr>
        </p:nvSpPr>
        <p:spPr>
          <a:xfrm>
            <a:off x="380520" y="456840"/>
            <a:ext cx="8458200" cy="10666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6600"/>
                </a:solidFill>
                <a:effectLst/>
                <a:uFillTx/>
                <a:latin typeface="Arial"/>
              </a:rPr>
              <a:t>Sale of Completed/Existing Facilities - </a:t>
            </a:r>
            <a:r>
              <a:rPr b="1" lang="en-US" sz="2200" strike="noStrike" u="none">
                <a:solidFill>
                  <a:srgbClr val="3333cc"/>
                </a:solidFill>
                <a:effectLst/>
                <a:uFillTx/>
                <a:latin typeface="Arial"/>
              </a:rPr>
              <a:t>Lease Model (FAS 98)</a:t>
            </a:r>
            <a:endParaRPr b="1" lang="en-US" sz="2200" strike="noStrike" u="none">
              <a:solidFill>
                <a:srgbClr val="006600"/>
              </a:solidFill>
              <a:effectLst/>
              <a:uFillTx/>
              <a:latin typeface="Arial"/>
            </a:endParaRPr>
          </a:p>
        </p:txBody>
      </p:sp>
      <p:sp>
        <p:nvSpPr>
          <p:cNvPr id="199" name="PlaceHolder 2"/>
          <p:cNvSpPr>
            <a:spLocks noGrp="1"/>
          </p:cNvSpPr>
          <p:nvPr>
            <p:ph/>
          </p:nvPr>
        </p:nvSpPr>
        <p:spPr>
          <a:xfrm>
            <a:off x="914400" y="1752480"/>
            <a:ext cx="7772400" cy="4114800"/>
          </a:xfrm>
          <a:prstGeom prst="rect">
            <a:avLst/>
          </a:prstGeom>
          <a:noFill/>
          <a:ln w="0">
            <a:noFill/>
          </a:ln>
        </p:spPr>
        <p:txBody>
          <a:bodyPr lIns="92160" rIns="92160" tIns="46080" bIns="4608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Tainted Sale leaseback</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transaction where the seller has continuing involvement other than a normal lease</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Continuing involvement</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calls or puts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debt guarantees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guarantee of buyers investment or return on investment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residual value guarantees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equity investment (ie. Seller must sell 100%)</a:t>
            </a:r>
            <a:endParaRPr b="0" lang="en-US" sz="1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Accounting treatment: no sales/gain recognition and all proceeds from sale are treated as debt</a:t>
            </a: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D804AD2D-1211-46EC-AF9B-732B6D4B23EE}"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PlaceHolder 1"/>
          <p:cNvSpPr>
            <a:spLocks noGrp="1"/>
          </p:cNvSpPr>
          <p:nvPr>
            <p:ph type="title"/>
          </p:nvPr>
        </p:nvSpPr>
        <p:spPr>
          <a:xfrm>
            <a:off x="533520" y="609480"/>
            <a:ext cx="82296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6600"/>
                </a:solidFill>
                <a:effectLst/>
                <a:uFillTx/>
                <a:latin typeface="Arial"/>
              </a:rPr>
              <a:t>Sale of Completed/Existing Facilities - </a:t>
            </a:r>
            <a:r>
              <a:rPr b="1" lang="en-US" sz="2200" strike="noStrike" u="none">
                <a:solidFill>
                  <a:srgbClr val="3333cc"/>
                </a:solidFill>
                <a:effectLst/>
                <a:uFillTx/>
                <a:latin typeface="Arial"/>
              </a:rPr>
              <a:t>Executory Contract/No Offtake Model (FAS 66)</a:t>
            </a:r>
            <a:endParaRPr b="1" lang="en-US" sz="2200" strike="noStrike" u="none">
              <a:solidFill>
                <a:srgbClr val="006600"/>
              </a:solidFill>
              <a:effectLst/>
              <a:uFillTx/>
              <a:latin typeface="Arial"/>
            </a:endParaRPr>
          </a:p>
        </p:txBody>
      </p:sp>
      <p:sp>
        <p:nvSpPr>
          <p:cNvPr id="201" name="PlaceHolder 2"/>
          <p:cNvSpPr>
            <a:spLocks noGrp="1"/>
          </p:cNvSpPr>
          <p:nvPr>
            <p:ph/>
          </p:nvPr>
        </p:nvSpPr>
        <p:spPr>
          <a:xfrm>
            <a:off x="914400" y="1752480"/>
            <a:ext cx="8229600" cy="4114800"/>
          </a:xfrm>
          <a:prstGeom prst="rect">
            <a:avLst/>
          </a:prstGeom>
          <a:noFill/>
          <a:ln w="0">
            <a:noFill/>
          </a:ln>
        </p:spPr>
        <p:txBody>
          <a:bodyPr lIns="92160" rIns="92160" tIns="46080" bIns="46080" anchor="t">
            <a:normAutofit/>
          </a:bodyPr>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Assumes no sale-leaseback (FAS 98)</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Must be a consummation of sale</a:t>
            </a:r>
            <a:endParaRPr b="0" lang="en-US" sz="14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Parties bound by contract</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consideration exchanged (must have 25% in cash to recognize sale - must have 10% in cash to achieve </a:t>
            </a:r>
            <a:r>
              <a:rPr b="0" lang="en-US" sz="1200" strike="noStrike" u="sng">
                <a:solidFill>
                  <a:srgbClr val="000000"/>
                </a:solidFill>
                <a:effectLst/>
                <a:uFillTx/>
                <a:latin typeface="Arial"/>
              </a:rPr>
              <a:t>asset</a:t>
            </a:r>
            <a:r>
              <a:rPr b="0" lang="en-US" sz="1200" strike="noStrike" u="none">
                <a:solidFill>
                  <a:srgbClr val="000000"/>
                </a:solidFill>
                <a:effectLst/>
                <a:uFillTx/>
                <a:latin typeface="Arial"/>
              </a:rPr>
              <a:t> derecognition, although earnings still deferred)</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Permanent 3rd party financing is arranged</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conditions precedent to closing must be performed</a:t>
            </a:r>
            <a:endParaRPr b="0" lang="en-US" sz="12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Seller’s (Enron) continuing involvement may either limit or possibly preclude gain on sale:</a:t>
            </a:r>
            <a:endParaRPr b="0" lang="en-US" sz="14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Call or put options - No gain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Seller is required to develop or construct - Percentage of completion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Debt guarantee - No gain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Guarantee return of or on buyer’s investment - No gain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Seller supports operation or retains operating risk - No gain</a:t>
            </a:r>
            <a:endParaRPr b="0" lang="en-US" sz="12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Can have a partial sale with gain recognition as long as each party shares proportionately in obligations</a:t>
            </a:r>
            <a:endParaRPr b="0" lang="en-US" sz="1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58931336-791D-4110-B993-35B76F07A013}"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Preface</a:t>
            </a:r>
            <a:endParaRPr b="1" lang="en-US" sz="2400" strike="noStrike" u="none">
              <a:solidFill>
                <a:srgbClr val="006600"/>
              </a:solidFill>
              <a:effectLst/>
              <a:uFillTx/>
              <a:latin typeface="Arial"/>
            </a:endParaRPr>
          </a:p>
        </p:txBody>
      </p:sp>
      <p:sp>
        <p:nvSpPr>
          <p:cNvPr id="43" name="PlaceHolder 2"/>
          <p:cNvSpPr>
            <a:spLocks noGrp="1"/>
          </p:cNvSpPr>
          <p:nvPr>
            <p:ph/>
          </p:nvPr>
        </p:nvSpPr>
        <p:spPr>
          <a:xfrm>
            <a:off x="685800" y="1676520"/>
            <a:ext cx="77724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content of this presentation is for training purposes only.</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material contained in this presentation is </a:t>
            </a:r>
            <a:r>
              <a:rPr b="0" lang="en-US" sz="1600" strike="noStrike" u="sng">
                <a:solidFill>
                  <a:srgbClr val="000000"/>
                </a:solidFill>
                <a:effectLst/>
                <a:uFillTx/>
                <a:latin typeface="Arial"/>
              </a:rPr>
              <a:t>not</a:t>
            </a:r>
            <a:r>
              <a:rPr b="0" lang="en-US" sz="1600" strike="noStrike" u="none">
                <a:solidFill>
                  <a:srgbClr val="000000"/>
                </a:solidFill>
                <a:effectLst/>
                <a:uFillTx/>
                <a:latin typeface="Arial"/>
              </a:rPr>
              <a:t> all inclusive of the relevant accounting literature for the subject discussed.  It should be noted that ultimately a decision regarding the application of accounting principles requires judgment dependent upon specific facts and circumstances for a particular transaction.  Such application may involve the consideration of accounting rules and regulations not discussed herein.</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Enron’s Transaction Support Group (TSG) ensures that the accounting matches the intended economics inherent  in Enron’s transactions.</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As with any transaction, TSG should be contacted to ensure potential transactions are structured to meet the appropriate accounting requirements.</a:t>
            </a: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64088084-5A29-4F5A-9B2D-E615BB3EF7DF}"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2" name=""/>
          <p:cNvSpPr/>
          <p:nvPr/>
        </p:nvSpPr>
        <p:spPr>
          <a:xfrm>
            <a:off x="990720" y="533520"/>
            <a:ext cx="7391160" cy="9903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6600"/>
                </a:solidFill>
                <a:effectLst/>
                <a:uFillTx/>
                <a:latin typeface="Arial"/>
              </a:rPr>
              <a:t>Sale of Completed/Existing Facilities - </a:t>
            </a:r>
            <a:br>
              <a:rPr sz="2000"/>
            </a:br>
            <a:r>
              <a:rPr b="1" lang="en-US" sz="2000" strike="noStrike" u="none">
                <a:solidFill>
                  <a:srgbClr val="3333cc"/>
                </a:solidFill>
                <a:effectLst/>
                <a:uFillTx/>
                <a:latin typeface="Arial"/>
              </a:rPr>
              <a:t>Executory Contract/No Offtake Model (FAS 66)</a:t>
            </a:r>
            <a:endParaRPr b="0" lang="en-US" sz="2000" strike="noStrike" u="none">
              <a:solidFill>
                <a:srgbClr val="000000"/>
              </a:solidFill>
              <a:effectLst/>
              <a:uFillTx/>
              <a:latin typeface="Times New Roman"/>
            </a:endParaRPr>
          </a:p>
        </p:txBody>
      </p:sp>
      <p:sp>
        <p:nvSpPr>
          <p:cNvPr id="203" name=""/>
          <p:cNvSpPr/>
          <p:nvPr/>
        </p:nvSpPr>
        <p:spPr>
          <a:xfrm>
            <a:off x="1143000" y="1828800"/>
            <a:ext cx="731520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Way to Hurdle Percentage of Completion Accounting When ENE Constructs: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Sell down equity prior to the awarding of the EPC contract (three criteria) - </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Other equity participant must control vote on awarding of EPC contract</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NewCo must have the ability (time and/or bids) to look at other bidders prior to the awarding of EPC contract (</a:t>
            </a:r>
            <a:r>
              <a:rPr b="0" lang="en-US" sz="1400" strike="noStrike" u="sng">
                <a:solidFill>
                  <a:srgbClr val="000000"/>
                </a:solidFill>
                <a:effectLst/>
                <a:uFillTx/>
                <a:latin typeface="Arial"/>
              </a:rPr>
              <a:t>minimum</a:t>
            </a:r>
            <a:r>
              <a:rPr b="0" lang="en-US" sz="1400" strike="noStrike" u="none">
                <a:solidFill>
                  <a:srgbClr val="000000"/>
                </a:solidFill>
                <a:effectLst/>
                <a:uFillTx/>
                <a:latin typeface="Arial"/>
              </a:rPr>
              <a:t> waiting period is 14 days).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Need to make sure that the EPC and equity sale are at market.</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EEE7261F-30EA-452D-86FB-A00ADE8EEBBD}"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4" name=""/>
          <p:cNvSpPr/>
          <p:nvPr/>
        </p:nvSpPr>
        <p:spPr>
          <a:xfrm>
            <a:off x="380880" y="762120"/>
            <a:ext cx="8458200" cy="9903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6600"/>
                </a:solidFill>
                <a:effectLst/>
                <a:uFillTx/>
                <a:latin typeface="Arial"/>
              </a:rPr>
              <a:t>Questions on Deals?</a:t>
            </a:r>
            <a:endParaRPr b="0" lang="en-US" sz="4400" strike="noStrike" u="none">
              <a:solidFill>
                <a:srgbClr val="000000"/>
              </a:solidFill>
              <a:effectLst/>
              <a:uFillTx/>
              <a:latin typeface="Times New Roman"/>
            </a:endParaRPr>
          </a:p>
        </p:txBody>
      </p:sp>
      <p:sp>
        <p:nvSpPr>
          <p:cNvPr id="205" name=""/>
          <p:cNvSpPr/>
          <p:nvPr/>
        </p:nvSpPr>
        <p:spPr>
          <a:xfrm>
            <a:off x="1143000" y="1981080"/>
            <a:ext cx="731520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 North America Transaction Support Group </a:t>
            </a:r>
            <a:endParaRPr b="0" lang="en-US" sz="1600" strike="noStrike" u="none">
              <a:solidFill>
                <a:srgbClr val="000000"/>
              </a:solidFill>
              <a:effectLst/>
              <a:uFillTx/>
              <a:latin typeface="Times New Roman"/>
            </a:endParaRPr>
          </a:p>
          <a:p>
            <a:pPr marL="343080" indent="-343080">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David T. Leboe, Director</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 713/853-0353</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 281/486-8487</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 713/562-2160</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 877/377-0213</a:t>
            </a:r>
            <a:endParaRPr b="0" lang="en-US" sz="14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 Herman Manis, Director</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 713/853-1779</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 713/977-6057</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 832/368-3276</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 877/729-8995</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grpSp>
        <p:nvGrpSpPr>
          <p:cNvPr id="206" name=""/>
          <p:cNvGrpSpPr/>
          <p:nvPr/>
        </p:nvGrpSpPr>
        <p:grpSpPr>
          <a:xfrm>
            <a:off x="4954680" y="2743200"/>
            <a:ext cx="2741040" cy="2728440"/>
            <a:chOff x="4954680" y="2743200"/>
            <a:chExt cx="2741040" cy="2728440"/>
          </a:xfrm>
        </p:grpSpPr>
        <p:sp>
          <p:nvSpPr>
            <p:cNvPr id="207" name=""/>
            <p:cNvSpPr/>
            <p:nvPr/>
          </p:nvSpPr>
          <p:spPr>
            <a:xfrm>
              <a:off x="6092640" y="3746160"/>
              <a:ext cx="1603080" cy="1725480"/>
            </a:xfrm>
            <a:custGeom>
              <a:avLst/>
              <a:gdLst/>
              <a:ahLst/>
              <a:rect l="l" t="t" r="r" b="b"/>
              <a:pathLst>
                <a:path w="1034" h="1113">
                  <a:moveTo>
                    <a:pt x="332" y="470"/>
                  </a:moveTo>
                  <a:lnTo>
                    <a:pt x="797" y="0"/>
                  </a:lnTo>
                  <a:lnTo>
                    <a:pt x="1034" y="237"/>
                  </a:lnTo>
                  <a:lnTo>
                    <a:pt x="150" y="1113"/>
                  </a:lnTo>
                  <a:lnTo>
                    <a:pt x="95" y="1058"/>
                  </a:lnTo>
                  <a:lnTo>
                    <a:pt x="162" y="896"/>
                  </a:lnTo>
                  <a:lnTo>
                    <a:pt x="51" y="1014"/>
                  </a:lnTo>
                  <a:lnTo>
                    <a:pt x="0" y="967"/>
                  </a:lnTo>
                  <a:lnTo>
                    <a:pt x="229" y="734"/>
                  </a:lnTo>
                  <a:lnTo>
                    <a:pt x="284" y="790"/>
                  </a:lnTo>
                  <a:lnTo>
                    <a:pt x="217" y="936"/>
                  </a:lnTo>
                  <a:lnTo>
                    <a:pt x="932" y="233"/>
                  </a:lnTo>
                  <a:lnTo>
                    <a:pt x="801" y="107"/>
                  </a:lnTo>
                  <a:lnTo>
                    <a:pt x="379" y="525"/>
                  </a:lnTo>
                  <a:lnTo>
                    <a:pt x="332" y="47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5218200" y="4022280"/>
              <a:ext cx="604440" cy="587520"/>
            </a:xfrm>
            <a:custGeom>
              <a:avLst/>
              <a:gdLst/>
              <a:ahLst/>
              <a:rect l="l" t="t" r="r" b="b"/>
              <a:pathLst>
                <a:path w="390" h="379">
                  <a:moveTo>
                    <a:pt x="390" y="146"/>
                  </a:moveTo>
                  <a:lnTo>
                    <a:pt x="154" y="379"/>
                  </a:lnTo>
                  <a:lnTo>
                    <a:pt x="102" y="327"/>
                  </a:lnTo>
                  <a:lnTo>
                    <a:pt x="173" y="166"/>
                  </a:lnTo>
                  <a:lnTo>
                    <a:pt x="55" y="292"/>
                  </a:lnTo>
                  <a:lnTo>
                    <a:pt x="0" y="237"/>
                  </a:lnTo>
                  <a:lnTo>
                    <a:pt x="240" y="0"/>
                  </a:lnTo>
                  <a:lnTo>
                    <a:pt x="292" y="55"/>
                  </a:lnTo>
                  <a:lnTo>
                    <a:pt x="221" y="221"/>
                  </a:lnTo>
                  <a:lnTo>
                    <a:pt x="335" y="94"/>
                  </a:lnTo>
                  <a:lnTo>
                    <a:pt x="390" y="146"/>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5535720" y="4327560"/>
              <a:ext cx="519480" cy="581040"/>
            </a:xfrm>
            <a:custGeom>
              <a:avLst/>
              <a:gdLst/>
              <a:ahLst/>
              <a:rect l="l" t="t" r="r" b="b"/>
              <a:pathLst>
                <a:path w="335" h="375">
                  <a:moveTo>
                    <a:pt x="0" y="225"/>
                  </a:moveTo>
                  <a:lnTo>
                    <a:pt x="229" y="0"/>
                  </a:lnTo>
                  <a:lnTo>
                    <a:pt x="308" y="79"/>
                  </a:lnTo>
                  <a:lnTo>
                    <a:pt x="327" y="103"/>
                  </a:lnTo>
                  <a:lnTo>
                    <a:pt x="331" y="122"/>
                  </a:lnTo>
                  <a:lnTo>
                    <a:pt x="335" y="130"/>
                  </a:lnTo>
                  <a:lnTo>
                    <a:pt x="335" y="146"/>
                  </a:lnTo>
                  <a:lnTo>
                    <a:pt x="335" y="162"/>
                  </a:lnTo>
                  <a:lnTo>
                    <a:pt x="324" y="178"/>
                  </a:lnTo>
                  <a:lnTo>
                    <a:pt x="316" y="190"/>
                  </a:lnTo>
                  <a:lnTo>
                    <a:pt x="304" y="201"/>
                  </a:lnTo>
                  <a:lnTo>
                    <a:pt x="288" y="213"/>
                  </a:lnTo>
                  <a:lnTo>
                    <a:pt x="280" y="221"/>
                  </a:lnTo>
                  <a:lnTo>
                    <a:pt x="268" y="225"/>
                  </a:lnTo>
                  <a:lnTo>
                    <a:pt x="260" y="225"/>
                  </a:lnTo>
                  <a:lnTo>
                    <a:pt x="249" y="225"/>
                  </a:lnTo>
                  <a:lnTo>
                    <a:pt x="233" y="221"/>
                  </a:lnTo>
                  <a:lnTo>
                    <a:pt x="237" y="237"/>
                  </a:lnTo>
                  <a:lnTo>
                    <a:pt x="233" y="249"/>
                  </a:lnTo>
                  <a:lnTo>
                    <a:pt x="229" y="265"/>
                  </a:lnTo>
                  <a:lnTo>
                    <a:pt x="221" y="276"/>
                  </a:lnTo>
                  <a:lnTo>
                    <a:pt x="174" y="324"/>
                  </a:lnTo>
                  <a:lnTo>
                    <a:pt x="158" y="343"/>
                  </a:lnTo>
                  <a:lnTo>
                    <a:pt x="154" y="363"/>
                  </a:lnTo>
                  <a:lnTo>
                    <a:pt x="154" y="375"/>
                  </a:lnTo>
                  <a:lnTo>
                    <a:pt x="142" y="363"/>
                  </a:lnTo>
                  <a:lnTo>
                    <a:pt x="95" y="320"/>
                  </a:lnTo>
                  <a:lnTo>
                    <a:pt x="95" y="312"/>
                  </a:lnTo>
                  <a:lnTo>
                    <a:pt x="95" y="304"/>
                  </a:lnTo>
                  <a:lnTo>
                    <a:pt x="99" y="300"/>
                  </a:lnTo>
                  <a:lnTo>
                    <a:pt x="118" y="276"/>
                  </a:lnTo>
                  <a:lnTo>
                    <a:pt x="154" y="245"/>
                  </a:lnTo>
                  <a:lnTo>
                    <a:pt x="162" y="237"/>
                  </a:lnTo>
                  <a:lnTo>
                    <a:pt x="166" y="225"/>
                  </a:lnTo>
                  <a:lnTo>
                    <a:pt x="170" y="217"/>
                  </a:lnTo>
                  <a:lnTo>
                    <a:pt x="166" y="201"/>
                  </a:lnTo>
                  <a:lnTo>
                    <a:pt x="158" y="194"/>
                  </a:lnTo>
                  <a:lnTo>
                    <a:pt x="154" y="190"/>
                  </a:lnTo>
                  <a:lnTo>
                    <a:pt x="142" y="178"/>
                  </a:lnTo>
                  <a:lnTo>
                    <a:pt x="181" y="138"/>
                  </a:lnTo>
                  <a:lnTo>
                    <a:pt x="197" y="154"/>
                  </a:lnTo>
                  <a:lnTo>
                    <a:pt x="213" y="162"/>
                  </a:lnTo>
                  <a:lnTo>
                    <a:pt x="229" y="162"/>
                  </a:lnTo>
                  <a:lnTo>
                    <a:pt x="245" y="154"/>
                  </a:lnTo>
                  <a:lnTo>
                    <a:pt x="252" y="146"/>
                  </a:lnTo>
                  <a:lnTo>
                    <a:pt x="260" y="142"/>
                  </a:lnTo>
                  <a:lnTo>
                    <a:pt x="260" y="134"/>
                  </a:lnTo>
                  <a:lnTo>
                    <a:pt x="264" y="126"/>
                  </a:lnTo>
                  <a:lnTo>
                    <a:pt x="260" y="115"/>
                  </a:lnTo>
                  <a:lnTo>
                    <a:pt x="252" y="99"/>
                  </a:lnTo>
                  <a:lnTo>
                    <a:pt x="241" y="83"/>
                  </a:lnTo>
                  <a:lnTo>
                    <a:pt x="47" y="272"/>
                  </a:lnTo>
                  <a:lnTo>
                    <a:pt x="0" y="225"/>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6098760" y="3245400"/>
              <a:ext cx="1096200" cy="1382760"/>
            </a:xfrm>
            <a:custGeom>
              <a:avLst/>
              <a:gdLst/>
              <a:ahLst/>
              <a:rect l="l" t="t" r="r" b="b"/>
              <a:pathLst>
                <a:path w="707" h="892">
                  <a:moveTo>
                    <a:pt x="0" y="473"/>
                  </a:moveTo>
                  <a:lnTo>
                    <a:pt x="470" y="0"/>
                  </a:lnTo>
                  <a:lnTo>
                    <a:pt x="707" y="236"/>
                  </a:lnTo>
                  <a:lnTo>
                    <a:pt x="241" y="702"/>
                  </a:lnTo>
                  <a:lnTo>
                    <a:pt x="383" y="844"/>
                  </a:lnTo>
                  <a:lnTo>
                    <a:pt x="335" y="892"/>
                  </a:lnTo>
                  <a:lnTo>
                    <a:pt x="138" y="694"/>
                  </a:lnTo>
                  <a:lnTo>
                    <a:pt x="600" y="232"/>
                  </a:lnTo>
                  <a:lnTo>
                    <a:pt x="474" y="106"/>
                  </a:lnTo>
                  <a:lnTo>
                    <a:pt x="51" y="528"/>
                  </a:lnTo>
                  <a:lnTo>
                    <a:pt x="0" y="473"/>
                  </a:lnTo>
                  <a:close/>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5315760" y="2743200"/>
              <a:ext cx="1395360" cy="1376640"/>
            </a:xfrm>
            <a:custGeom>
              <a:avLst/>
              <a:gdLst/>
              <a:ahLst/>
              <a:rect l="l" t="t" r="r" b="b"/>
              <a:pathLst>
                <a:path w="900" h="888">
                  <a:moveTo>
                    <a:pt x="0" y="663"/>
                  </a:moveTo>
                  <a:lnTo>
                    <a:pt x="663" y="0"/>
                  </a:lnTo>
                  <a:lnTo>
                    <a:pt x="900" y="241"/>
                  </a:lnTo>
                  <a:lnTo>
                    <a:pt x="438" y="710"/>
                  </a:lnTo>
                  <a:lnTo>
                    <a:pt x="568" y="841"/>
                  </a:lnTo>
                  <a:lnTo>
                    <a:pt x="525" y="888"/>
                  </a:lnTo>
                  <a:lnTo>
                    <a:pt x="331" y="695"/>
                  </a:lnTo>
                  <a:lnTo>
                    <a:pt x="793" y="237"/>
                  </a:lnTo>
                  <a:lnTo>
                    <a:pt x="663" y="106"/>
                  </a:lnTo>
                  <a:lnTo>
                    <a:pt x="55" y="714"/>
                  </a:lnTo>
                  <a:lnTo>
                    <a:pt x="0" y="663"/>
                  </a:lnTo>
                  <a:close/>
                </a:path>
              </a:pathLst>
            </a:custGeom>
            <a:solidFill>
              <a:srgbClr val="fc012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4954680" y="3758400"/>
              <a:ext cx="562680" cy="550440"/>
            </a:xfrm>
            <a:custGeom>
              <a:avLst/>
              <a:gdLst/>
              <a:ahLst/>
              <a:rect l="l" t="t" r="r" b="b"/>
              <a:pathLst>
                <a:path w="363" h="355">
                  <a:moveTo>
                    <a:pt x="363" y="130"/>
                  </a:moveTo>
                  <a:lnTo>
                    <a:pt x="233" y="0"/>
                  </a:lnTo>
                  <a:lnTo>
                    <a:pt x="0" y="225"/>
                  </a:lnTo>
                  <a:lnTo>
                    <a:pt x="134" y="355"/>
                  </a:lnTo>
                  <a:lnTo>
                    <a:pt x="181" y="308"/>
                  </a:lnTo>
                  <a:lnTo>
                    <a:pt x="106" y="233"/>
                  </a:lnTo>
                  <a:lnTo>
                    <a:pt x="154" y="186"/>
                  </a:lnTo>
                  <a:lnTo>
                    <a:pt x="229" y="257"/>
                  </a:lnTo>
                  <a:lnTo>
                    <a:pt x="272" y="209"/>
                  </a:lnTo>
                  <a:lnTo>
                    <a:pt x="201" y="138"/>
                  </a:lnTo>
                  <a:lnTo>
                    <a:pt x="245" y="99"/>
                  </a:lnTo>
                  <a:lnTo>
                    <a:pt x="320" y="170"/>
                  </a:lnTo>
                  <a:lnTo>
                    <a:pt x="363" y="13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5860080" y="4651560"/>
              <a:ext cx="465120" cy="471240"/>
            </a:xfrm>
            <a:custGeom>
              <a:avLst/>
              <a:gdLst/>
              <a:ahLst/>
              <a:rect l="l" t="t" r="r" b="b"/>
              <a:pathLst>
                <a:path w="300" h="304">
                  <a:moveTo>
                    <a:pt x="142" y="194"/>
                  </a:moveTo>
                  <a:lnTo>
                    <a:pt x="225" y="111"/>
                  </a:lnTo>
                  <a:lnTo>
                    <a:pt x="229" y="103"/>
                  </a:lnTo>
                  <a:lnTo>
                    <a:pt x="233" y="95"/>
                  </a:lnTo>
                  <a:lnTo>
                    <a:pt x="233" y="87"/>
                  </a:lnTo>
                  <a:lnTo>
                    <a:pt x="233" y="83"/>
                  </a:lnTo>
                  <a:lnTo>
                    <a:pt x="225" y="75"/>
                  </a:lnTo>
                  <a:lnTo>
                    <a:pt x="221" y="71"/>
                  </a:lnTo>
                  <a:lnTo>
                    <a:pt x="213" y="67"/>
                  </a:lnTo>
                  <a:lnTo>
                    <a:pt x="209" y="67"/>
                  </a:lnTo>
                  <a:lnTo>
                    <a:pt x="201" y="71"/>
                  </a:lnTo>
                  <a:lnTo>
                    <a:pt x="193" y="75"/>
                  </a:lnTo>
                  <a:lnTo>
                    <a:pt x="186" y="79"/>
                  </a:lnTo>
                  <a:lnTo>
                    <a:pt x="79" y="190"/>
                  </a:lnTo>
                  <a:lnTo>
                    <a:pt x="75" y="198"/>
                  </a:lnTo>
                  <a:lnTo>
                    <a:pt x="71" y="202"/>
                  </a:lnTo>
                  <a:lnTo>
                    <a:pt x="67" y="209"/>
                  </a:lnTo>
                  <a:lnTo>
                    <a:pt x="67" y="217"/>
                  </a:lnTo>
                  <a:lnTo>
                    <a:pt x="71" y="229"/>
                  </a:lnTo>
                  <a:lnTo>
                    <a:pt x="79" y="237"/>
                  </a:lnTo>
                  <a:lnTo>
                    <a:pt x="91" y="241"/>
                  </a:lnTo>
                  <a:lnTo>
                    <a:pt x="99" y="237"/>
                  </a:lnTo>
                  <a:lnTo>
                    <a:pt x="107" y="233"/>
                  </a:lnTo>
                  <a:lnTo>
                    <a:pt x="111" y="229"/>
                  </a:lnTo>
                  <a:lnTo>
                    <a:pt x="115" y="225"/>
                  </a:lnTo>
                  <a:lnTo>
                    <a:pt x="142" y="194"/>
                  </a:lnTo>
                  <a:lnTo>
                    <a:pt x="193" y="245"/>
                  </a:lnTo>
                  <a:lnTo>
                    <a:pt x="178" y="265"/>
                  </a:lnTo>
                  <a:lnTo>
                    <a:pt x="154" y="284"/>
                  </a:lnTo>
                  <a:lnTo>
                    <a:pt x="134" y="296"/>
                  </a:lnTo>
                  <a:lnTo>
                    <a:pt x="115" y="304"/>
                  </a:lnTo>
                  <a:lnTo>
                    <a:pt x="99" y="304"/>
                  </a:lnTo>
                  <a:lnTo>
                    <a:pt x="71" y="300"/>
                  </a:lnTo>
                  <a:lnTo>
                    <a:pt x="55" y="292"/>
                  </a:lnTo>
                  <a:lnTo>
                    <a:pt x="43" y="284"/>
                  </a:lnTo>
                  <a:lnTo>
                    <a:pt x="32" y="273"/>
                  </a:lnTo>
                  <a:lnTo>
                    <a:pt x="20" y="257"/>
                  </a:lnTo>
                  <a:lnTo>
                    <a:pt x="8" y="241"/>
                  </a:lnTo>
                  <a:lnTo>
                    <a:pt x="4" y="225"/>
                  </a:lnTo>
                  <a:lnTo>
                    <a:pt x="0" y="209"/>
                  </a:lnTo>
                  <a:lnTo>
                    <a:pt x="0" y="194"/>
                  </a:lnTo>
                  <a:lnTo>
                    <a:pt x="4" y="178"/>
                  </a:lnTo>
                  <a:lnTo>
                    <a:pt x="8" y="166"/>
                  </a:lnTo>
                  <a:lnTo>
                    <a:pt x="24" y="142"/>
                  </a:lnTo>
                  <a:lnTo>
                    <a:pt x="146" y="20"/>
                  </a:lnTo>
                  <a:lnTo>
                    <a:pt x="162" y="8"/>
                  </a:lnTo>
                  <a:lnTo>
                    <a:pt x="178" y="4"/>
                  </a:lnTo>
                  <a:lnTo>
                    <a:pt x="193" y="0"/>
                  </a:lnTo>
                  <a:lnTo>
                    <a:pt x="209" y="0"/>
                  </a:lnTo>
                  <a:lnTo>
                    <a:pt x="221" y="4"/>
                  </a:lnTo>
                  <a:lnTo>
                    <a:pt x="237" y="8"/>
                  </a:lnTo>
                  <a:lnTo>
                    <a:pt x="253" y="20"/>
                  </a:lnTo>
                  <a:lnTo>
                    <a:pt x="261" y="28"/>
                  </a:lnTo>
                  <a:lnTo>
                    <a:pt x="272" y="40"/>
                  </a:lnTo>
                  <a:lnTo>
                    <a:pt x="280" y="48"/>
                  </a:lnTo>
                  <a:lnTo>
                    <a:pt x="288" y="59"/>
                  </a:lnTo>
                  <a:lnTo>
                    <a:pt x="292" y="67"/>
                  </a:lnTo>
                  <a:lnTo>
                    <a:pt x="300" y="83"/>
                  </a:lnTo>
                  <a:lnTo>
                    <a:pt x="300" y="99"/>
                  </a:lnTo>
                  <a:lnTo>
                    <a:pt x="300" y="115"/>
                  </a:lnTo>
                  <a:lnTo>
                    <a:pt x="296" y="131"/>
                  </a:lnTo>
                  <a:lnTo>
                    <a:pt x="292" y="142"/>
                  </a:lnTo>
                  <a:lnTo>
                    <a:pt x="276" y="162"/>
                  </a:lnTo>
                  <a:lnTo>
                    <a:pt x="193" y="245"/>
                  </a:lnTo>
                  <a:lnTo>
                    <a:pt x="142" y="194"/>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2"/>
          </p:nvPr>
        </p:nvSpPr>
        <p:spPr/>
        <p:txBody>
          <a:bodyPr/>
          <a:p>
            <a:fld id="{81669540-87FD-4043-BB82-5993402EF5DD}"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4" name=""/>
          <p:cNvSpPr/>
          <p:nvPr/>
        </p:nvSpPr>
        <p:spPr>
          <a:xfrm>
            <a:off x="762120" y="2590920"/>
            <a:ext cx="7770600" cy="563400"/>
          </a:xfrm>
          <a:prstGeom prst="rect">
            <a:avLst/>
          </a:prstGeom>
          <a:noFill/>
          <a:ln w="0">
            <a:noFill/>
          </a:ln>
        </p:spPr>
        <p:style>
          <a:lnRef idx="0"/>
          <a:fillRef idx="0"/>
          <a:effectRef idx="0"/>
          <a:fontRef idx="minor"/>
        </p:style>
        <p:txBody>
          <a:bodyPr lIns="86400" rIns="86400" tIns="43200" bIns="432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 Appendix A: Lease Matrix — </a:t>
            </a:r>
            <a:endParaRPr b="0" lang="en-US" sz="2800" strike="noStrike" u="none">
              <a:solidFill>
                <a:srgbClr val="000000"/>
              </a:solidFill>
              <a:effectLst/>
              <a:uFillTx/>
              <a:latin typeface="Times New Roman"/>
            </a:endParaRPr>
          </a:p>
        </p:txBody>
      </p:sp>
      <p:sp>
        <p:nvSpPr>
          <p:cNvPr id="215" name=""/>
          <p:cNvSpPr/>
          <p:nvPr/>
        </p:nvSpPr>
        <p:spPr>
          <a:xfrm>
            <a:off x="1066680" y="4343400"/>
            <a:ext cx="7315200" cy="838080"/>
          </a:xfrm>
          <a:prstGeom prst="rect">
            <a:avLst/>
          </a:prstGeom>
          <a:noFill/>
          <a:ln w="0">
            <a:noFill/>
          </a:ln>
        </p:spPr>
        <p:style>
          <a:lnRef idx="0"/>
          <a:fillRef idx="0"/>
          <a:effectRef idx="0"/>
          <a:fontRef idx="minor"/>
        </p:style>
        <p:txBody>
          <a:bodyPr lIns="90000" rIns="90000" tIns="46800" bIns="46800" anchor="t">
            <a:normAutofit fontScale="62500" lnSpcReduction="19999"/>
          </a:bodyPr>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Note - The following Lease Matrix is used for the purposes of evaluating whether a transaction could be construed as a lease (to the power purchaser).  The Lease Matrix should be used only as a guide.  There could be features of a transaction that are not included on the Lease Matrix that could result in lease treatment.  All transactions should be reviewed for potential lease issues.  The Transaction Support Group should be consulted to assist with structuring all commercial transactions for the purpose of avoiding lease treatment.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6" name=""/>
          <p:cNvSpPr/>
          <p:nvPr/>
        </p:nvSpPr>
        <p:spPr>
          <a:xfrm>
            <a:off x="5257800" y="1143000"/>
            <a:ext cx="2819520" cy="380880"/>
          </a:xfrm>
          <a:prstGeom prst="rect">
            <a:avLst/>
          </a:prstGeom>
          <a:gradFill rotWithShape="0">
            <a:gsLst>
              <a:gs pos="0">
                <a:srgbClr val="ff3300"/>
              </a:gs>
              <a:gs pos="100000">
                <a:srgbClr val="33cc33"/>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17" name=""/>
          <p:cNvGraphicFramePr/>
          <p:nvPr/>
        </p:nvGraphicFramePr>
        <p:xfrm>
          <a:off x="838080" y="1143000"/>
          <a:ext cx="7290000" cy="4788000"/>
        </p:xfrm>
        <a:graphic>
          <a:graphicData uri="http://schemas.openxmlformats.org/presentationml/2006/ole">
            <p:oleObj progId="Word.Document.12" r:id="rId1" spid="">
              <p:embed/>
              <p:pic>
                <p:nvPicPr>
                  <p:cNvPr id="218" name="" descr=""/>
                  <p:cNvPicPr/>
                  <p:nvPr/>
                </p:nvPicPr>
                <p:blipFill>
                  <a:blip r:embed="rId2"/>
                  <a:stretch/>
                </p:blipFill>
                <p:spPr>
                  <a:xfrm>
                    <a:off x="838080" y="1143000"/>
                    <a:ext cx="7290000" cy="4788000"/>
                  </a:xfrm>
                  <a:prstGeom prst="rect">
                    <a:avLst/>
                  </a:prstGeom>
                  <a:noFill/>
                  <a:ln w="0">
                    <a:noFill/>
                  </a:ln>
                </p:spPr>
              </p:pic>
            </p:oleObj>
          </a:graphicData>
        </a:graphic>
      </p:graphicFrame>
      <p:sp>
        <p:nvSpPr>
          <p:cNvPr id="219" name="PlaceHolder 1"/>
          <p:cNvSpPr>
            <a:spLocks noGrp="1"/>
          </p:cNvSpPr>
          <p:nvPr>
            <p:ph type="title"/>
          </p:nvPr>
        </p:nvSpPr>
        <p:spPr>
          <a:xfrm>
            <a:off x="685800" y="3808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A: Lease Matrix</a:t>
            </a:r>
            <a:endParaRPr b="1" lang="en-US" sz="2400" strike="noStrike" u="none">
              <a:solidFill>
                <a:srgbClr val="006600"/>
              </a:solidFill>
              <a:effectLst/>
              <a:uFillTx/>
              <a:latin typeface="Arial"/>
            </a:endParaRPr>
          </a:p>
        </p:txBody>
      </p:sp>
      <p:sp>
        <p:nvSpPr>
          <p:cNvPr id="220" name=""/>
          <p:cNvSpPr/>
          <p:nvPr/>
        </p:nvSpPr>
        <p:spPr>
          <a:xfrm flipH="1">
            <a:off x="990360" y="1143000"/>
            <a:ext cx="4267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990720" y="1143000"/>
            <a:ext cx="0" cy="380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flipH="1">
            <a:off x="990360" y="1523880"/>
            <a:ext cx="4267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4FB637E0-B71D-4CF1-B8F4-12F2DA250101}"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3" name=""/>
          <p:cNvSpPr/>
          <p:nvPr/>
        </p:nvSpPr>
        <p:spPr>
          <a:xfrm>
            <a:off x="5715000" y="1143000"/>
            <a:ext cx="2463840" cy="380880"/>
          </a:xfrm>
          <a:prstGeom prst="rect">
            <a:avLst/>
          </a:prstGeom>
          <a:gradFill rotWithShape="0">
            <a:gsLst>
              <a:gs pos="0">
                <a:srgbClr val="ff3300"/>
              </a:gs>
              <a:gs pos="100000">
                <a:srgbClr val="33cc33"/>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24" name=""/>
          <p:cNvGraphicFramePr/>
          <p:nvPr/>
        </p:nvGraphicFramePr>
        <p:xfrm>
          <a:off x="939960" y="1155600"/>
          <a:ext cx="7289640" cy="7454880"/>
        </p:xfrm>
        <a:graphic>
          <a:graphicData uri="http://schemas.openxmlformats.org/presentationml/2006/ole">
            <p:oleObj progId="Word.Document.12" r:id="rId1" spid="">
              <p:embed/>
              <p:pic>
                <p:nvPicPr>
                  <p:cNvPr id="225" name="" descr=""/>
                  <p:cNvPicPr/>
                  <p:nvPr/>
                </p:nvPicPr>
                <p:blipFill>
                  <a:blip r:embed="rId2"/>
                  <a:stretch/>
                </p:blipFill>
                <p:spPr>
                  <a:xfrm>
                    <a:off x="939960" y="1155600"/>
                    <a:ext cx="7289640" cy="7454880"/>
                  </a:xfrm>
                  <a:prstGeom prst="rect">
                    <a:avLst/>
                  </a:prstGeom>
                  <a:noFill/>
                  <a:ln w="0">
                    <a:noFill/>
                  </a:ln>
                </p:spPr>
              </p:pic>
            </p:oleObj>
          </a:graphicData>
        </a:graphic>
      </p:graphicFrame>
      <p:sp>
        <p:nvSpPr>
          <p:cNvPr id="226" name=""/>
          <p:cNvSpPr/>
          <p:nvPr/>
        </p:nvSpPr>
        <p:spPr>
          <a:xfrm>
            <a:off x="685800" y="380880"/>
            <a:ext cx="7772400" cy="91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A: Lease Matrix (Cont’d)</a:t>
            </a:r>
            <a:endParaRPr b="0" lang="en-US" sz="2400" strike="noStrike" u="none">
              <a:solidFill>
                <a:srgbClr val="000000"/>
              </a:solidFill>
              <a:effectLst/>
              <a:uFillTx/>
              <a:latin typeface="Times New Roman"/>
            </a:endParaRPr>
          </a:p>
        </p:txBody>
      </p:sp>
      <p:sp>
        <p:nvSpPr>
          <p:cNvPr id="227" name=""/>
          <p:cNvSpPr/>
          <p:nvPr/>
        </p:nvSpPr>
        <p:spPr>
          <a:xfrm flipH="1">
            <a:off x="1015920" y="114300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1015920" y="1143000"/>
            <a:ext cx="0" cy="380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flipH="1">
            <a:off x="1015920" y="152388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95B7F526-A653-41BC-98D4-54E075B488FC}"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
          <p:cNvSpPr/>
          <p:nvPr/>
        </p:nvSpPr>
        <p:spPr>
          <a:xfrm>
            <a:off x="5867280" y="1219320"/>
            <a:ext cx="2311560" cy="380880"/>
          </a:xfrm>
          <a:prstGeom prst="rect">
            <a:avLst/>
          </a:prstGeom>
          <a:gradFill rotWithShape="0">
            <a:gsLst>
              <a:gs pos="0">
                <a:srgbClr val="ff3300"/>
              </a:gs>
              <a:gs pos="100000">
                <a:srgbClr val="33cc33"/>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31" name=""/>
          <p:cNvGraphicFramePr/>
          <p:nvPr/>
        </p:nvGraphicFramePr>
        <p:xfrm>
          <a:off x="939960" y="1219320"/>
          <a:ext cx="7289640" cy="7454880"/>
        </p:xfrm>
        <a:graphic>
          <a:graphicData uri="http://schemas.openxmlformats.org/presentationml/2006/ole">
            <p:oleObj progId="Word.Document.12" r:id="rId1" spid="">
              <p:embed/>
              <p:pic>
                <p:nvPicPr>
                  <p:cNvPr id="232" name="" descr=""/>
                  <p:cNvPicPr/>
                  <p:nvPr/>
                </p:nvPicPr>
                <p:blipFill>
                  <a:blip r:embed="rId2"/>
                  <a:stretch/>
                </p:blipFill>
                <p:spPr>
                  <a:xfrm>
                    <a:off x="939960" y="1219320"/>
                    <a:ext cx="7289640" cy="7454880"/>
                  </a:xfrm>
                  <a:prstGeom prst="rect">
                    <a:avLst/>
                  </a:prstGeom>
                  <a:noFill/>
                  <a:ln w="0">
                    <a:noFill/>
                  </a:ln>
                </p:spPr>
              </p:pic>
            </p:oleObj>
          </a:graphicData>
        </a:graphic>
      </p:graphicFrame>
      <p:sp>
        <p:nvSpPr>
          <p:cNvPr id="233" name=""/>
          <p:cNvSpPr/>
          <p:nvPr/>
        </p:nvSpPr>
        <p:spPr>
          <a:xfrm>
            <a:off x="685800" y="457200"/>
            <a:ext cx="7772400" cy="91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A: Lease Matrix (Cont’d)</a:t>
            </a:r>
            <a:endParaRPr b="0" lang="en-US" sz="2400" strike="noStrike" u="none">
              <a:solidFill>
                <a:srgbClr val="000000"/>
              </a:solidFill>
              <a:effectLst/>
              <a:uFillTx/>
              <a:latin typeface="Times New Roman"/>
            </a:endParaRPr>
          </a:p>
        </p:txBody>
      </p:sp>
      <p:sp>
        <p:nvSpPr>
          <p:cNvPr id="234" name=""/>
          <p:cNvSpPr/>
          <p:nvPr/>
        </p:nvSpPr>
        <p:spPr>
          <a:xfrm flipH="1">
            <a:off x="1015920" y="121932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1015920" y="1219320"/>
            <a:ext cx="0" cy="380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flipH="1">
            <a:off x="1015920" y="160020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D5014E3D-AB5D-4204-9C11-25780A2EF7D0}"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7" name=""/>
          <p:cNvSpPr/>
          <p:nvPr/>
        </p:nvSpPr>
        <p:spPr>
          <a:xfrm>
            <a:off x="5867280" y="1066680"/>
            <a:ext cx="2311560" cy="381240"/>
          </a:xfrm>
          <a:prstGeom prst="rect">
            <a:avLst/>
          </a:prstGeom>
          <a:gradFill rotWithShape="0">
            <a:gsLst>
              <a:gs pos="0">
                <a:srgbClr val="ff3300"/>
              </a:gs>
              <a:gs pos="100000">
                <a:srgbClr val="33cc33"/>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38" name=""/>
          <p:cNvGraphicFramePr/>
          <p:nvPr/>
        </p:nvGraphicFramePr>
        <p:xfrm>
          <a:off x="939960" y="1066680"/>
          <a:ext cx="7289640" cy="7454880"/>
        </p:xfrm>
        <a:graphic>
          <a:graphicData uri="http://schemas.openxmlformats.org/presentationml/2006/ole">
            <p:oleObj progId="Word.Document.12" r:id="rId1" spid="">
              <p:embed/>
              <p:pic>
                <p:nvPicPr>
                  <p:cNvPr id="239" name="" descr=""/>
                  <p:cNvPicPr/>
                  <p:nvPr/>
                </p:nvPicPr>
                <p:blipFill>
                  <a:blip r:embed="rId2"/>
                  <a:stretch/>
                </p:blipFill>
                <p:spPr>
                  <a:xfrm>
                    <a:off x="939960" y="1066680"/>
                    <a:ext cx="7289640" cy="7454880"/>
                  </a:xfrm>
                  <a:prstGeom prst="rect">
                    <a:avLst/>
                  </a:prstGeom>
                  <a:noFill/>
                  <a:ln w="0">
                    <a:noFill/>
                  </a:ln>
                </p:spPr>
              </p:pic>
            </p:oleObj>
          </a:graphicData>
        </a:graphic>
      </p:graphicFrame>
      <p:sp>
        <p:nvSpPr>
          <p:cNvPr id="240" name=""/>
          <p:cNvSpPr/>
          <p:nvPr/>
        </p:nvSpPr>
        <p:spPr>
          <a:xfrm>
            <a:off x="685800" y="304920"/>
            <a:ext cx="7772400" cy="91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A: Lease Matrix (Cont’d)</a:t>
            </a:r>
            <a:endParaRPr b="0" lang="en-US" sz="2400" strike="noStrike" u="none">
              <a:solidFill>
                <a:srgbClr val="000000"/>
              </a:solidFill>
              <a:effectLst/>
              <a:uFillTx/>
              <a:latin typeface="Times New Roman"/>
            </a:endParaRPr>
          </a:p>
        </p:txBody>
      </p:sp>
      <p:sp>
        <p:nvSpPr>
          <p:cNvPr id="241" name=""/>
          <p:cNvSpPr/>
          <p:nvPr/>
        </p:nvSpPr>
        <p:spPr>
          <a:xfrm flipH="1">
            <a:off x="1015920" y="106668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1015920" y="1066680"/>
            <a:ext cx="0" cy="3812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flipH="1">
            <a:off x="1015920" y="144792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53FD0817-3CAE-449C-8FD2-5F7D87DE7EBD}"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4" name=""/>
          <p:cNvSpPr/>
          <p:nvPr/>
        </p:nvSpPr>
        <p:spPr>
          <a:xfrm>
            <a:off x="5867280" y="1143000"/>
            <a:ext cx="2311560" cy="380880"/>
          </a:xfrm>
          <a:prstGeom prst="rect">
            <a:avLst/>
          </a:prstGeom>
          <a:gradFill rotWithShape="0">
            <a:gsLst>
              <a:gs pos="0">
                <a:srgbClr val="ff3300"/>
              </a:gs>
              <a:gs pos="100000">
                <a:srgbClr val="33cc33"/>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45" name=""/>
          <p:cNvGraphicFramePr/>
          <p:nvPr/>
        </p:nvGraphicFramePr>
        <p:xfrm>
          <a:off x="939960" y="1143000"/>
          <a:ext cx="7289640" cy="7454880"/>
        </p:xfrm>
        <a:graphic>
          <a:graphicData uri="http://schemas.openxmlformats.org/presentationml/2006/ole">
            <p:oleObj progId="Word.Document.12" r:id="rId1" spid="">
              <p:embed/>
              <p:pic>
                <p:nvPicPr>
                  <p:cNvPr id="246" name="" descr=""/>
                  <p:cNvPicPr/>
                  <p:nvPr/>
                </p:nvPicPr>
                <p:blipFill>
                  <a:blip r:embed="rId2"/>
                  <a:stretch/>
                </p:blipFill>
                <p:spPr>
                  <a:xfrm>
                    <a:off x="939960" y="1143000"/>
                    <a:ext cx="7289640" cy="7454880"/>
                  </a:xfrm>
                  <a:prstGeom prst="rect">
                    <a:avLst/>
                  </a:prstGeom>
                  <a:noFill/>
                  <a:ln w="0">
                    <a:noFill/>
                  </a:ln>
                </p:spPr>
              </p:pic>
            </p:oleObj>
          </a:graphicData>
        </a:graphic>
      </p:graphicFrame>
      <p:sp>
        <p:nvSpPr>
          <p:cNvPr id="247" name=""/>
          <p:cNvSpPr/>
          <p:nvPr/>
        </p:nvSpPr>
        <p:spPr>
          <a:xfrm>
            <a:off x="685800" y="380880"/>
            <a:ext cx="7772400" cy="91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A: Lease Matrix (Cont’d)</a:t>
            </a:r>
            <a:endParaRPr b="0" lang="en-US" sz="2400" strike="noStrike" u="none">
              <a:solidFill>
                <a:srgbClr val="000000"/>
              </a:solidFill>
              <a:effectLst/>
              <a:uFillTx/>
              <a:latin typeface="Times New Roman"/>
            </a:endParaRPr>
          </a:p>
        </p:txBody>
      </p:sp>
      <p:sp>
        <p:nvSpPr>
          <p:cNvPr id="248" name=""/>
          <p:cNvSpPr/>
          <p:nvPr/>
        </p:nvSpPr>
        <p:spPr>
          <a:xfrm flipH="1">
            <a:off x="1015920" y="114300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1015920" y="1143000"/>
            <a:ext cx="0" cy="380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0" name=""/>
          <p:cNvSpPr/>
          <p:nvPr/>
        </p:nvSpPr>
        <p:spPr>
          <a:xfrm flipH="1">
            <a:off x="1015920" y="152388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76F4C4F0-4EF7-4DA8-B8E3-509AFB4C7380}"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1" name=""/>
          <p:cNvSpPr/>
          <p:nvPr/>
        </p:nvSpPr>
        <p:spPr>
          <a:xfrm>
            <a:off x="762120" y="2590920"/>
            <a:ext cx="7770600" cy="563400"/>
          </a:xfrm>
          <a:prstGeom prst="rect">
            <a:avLst/>
          </a:prstGeom>
          <a:noFill/>
          <a:ln w="0">
            <a:noFill/>
          </a:ln>
        </p:spPr>
        <p:style>
          <a:lnRef idx="0"/>
          <a:fillRef idx="0"/>
          <a:effectRef idx="0"/>
          <a:fontRef idx="minor"/>
        </p:style>
        <p:txBody>
          <a:bodyPr lIns="86400" rIns="86400" tIns="43200" bIns="432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 Appendix B: Hard vs. Soft Costs —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2"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B: Hard vs. Soft Costs</a:t>
            </a:r>
            <a:endParaRPr b="1" lang="en-US" sz="2400" strike="noStrike" u="none">
              <a:solidFill>
                <a:srgbClr val="006600"/>
              </a:solidFill>
              <a:effectLst/>
              <a:uFillTx/>
              <a:latin typeface="Arial"/>
            </a:endParaRPr>
          </a:p>
        </p:txBody>
      </p:sp>
      <p:sp>
        <p:nvSpPr>
          <p:cNvPr id="253" name="PlaceHolder 2"/>
          <p:cNvSpPr>
            <a:spLocks noGrp="1"/>
          </p:cNvSpPr>
          <p:nvPr>
            <p:ph/>
          </p:nvPr>
        </p:nvSpPr>
        <p:spPr>
          <a:xfrm>
            <a:off x="685800" y="1676520"/>
            <a:ext cx="7772400" cy="4114800"/>
          </a:xfrm>
          <a:prstGeom prst="rect">
            <a:avLst/>
          </a:prstGeom>
          <a:noFill/>
          <a:ln w="0">
            <a:noFill/>
          </a:ln>
        </p:spPr>
        <p:txBody>
          <a:bodyPr lIns="92160" rIns="92160" tIns="46080" bIns="46080" anchor="t">
            <a:normAutofit fontScale="92500" lnSpcReduction="9999"/>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Typical Soft Costs:</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Mapping</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Surveying</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Architectural fees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Zoning fees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Certain engineering</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True option payments on equipment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Emissions credits</a:t>
            </a:r>
            <a:endParaRPr b="0" lang="en-US" sz="1400" strike="noStrike" u="none">
              <a:solidFill>
                <a:srgbClr val="000000"/>
              </a:solidFill>
              <a:effectLst/>
              <a:uFillTx/>
              <a:latin typeface="Arial"/>
            </a:endParaRPr>
          </a:p>
          <a:p>
            <a:pPr marL="34308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Hard Costs:</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Site preparation</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Construction costs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Equipment expenditures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Obligations to purchase equipment</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 all other costs, consult Enron’s Transaction Support Group (TSG) to determine classification</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FB2518A8-5646-4D9B-B43C-FABFB4270CCB}"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6934320" y="3581280"/>
            <a:ext cx="1393560" cy="1282680"/>
          </a:xfrm>
          <a:prstGeom prst="ellipse">
            <a:avLst/>
          </a:prstGeom>
          <a:solidFill>
            <a:srgbClr val="99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464080" y="3581280"/>
            <a:ext cx="1393920" cy="1282680"/>
          </a:xfrm>
          <a:prstGeom prst="ellipse">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3962520" y="3581280"/>
            <a:ext cx="1393560" cy="1282680"/>
          </a:xfrm>
          <a:prstGeom prst="ellipse">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2492280" y="3594240"/>
            <a:ext cx="1393920" cy="1282680"/>
          </a:xfrm>
          <a:prstGeom prst="ellipse">
            <a:avLst/>
          </a:prstGeom>
          <a:solidFill>
            <a:srgbClr val="ffe80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3757680" y="3886200"/>
            <a:ext cx="1805040" cy="6058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FAS 98 - Sale Leaseback</a:t>
            </a:r>
            <a:endParaRPr b="0" lang="en-US" sz="1400" strike="noStrike" u="none">
              <a:solidFill>
                <a:srgbClr val="000000"/>
              </a:solidFill>
              <a:effectLst/>
              <a:uFillTx/>
              <a:latin typeface="Times New Roman"/>
            </a:endParaRPr>
          </a:p>
        </p:txBody>
      </p:sp>
      <p:sp>
        <p:nvSpPr>
          <p:cNvPr id="49" name=""/>
          <p:cNvSpPr/>
          <p:nvPr/>
        </p:nvSpPr>
        <p:spPr>
          <a:xfrm>
            <a:off x="-228600" y="685800"/>
            <a:ext cx="2438280" cy="91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Overview</a:t>
            </a:r>
            <a:endParaRPr b="0" lang="en-US" sz="2400" strike="noStrike" u="none">
              <a:solidFill>
                <a:srgbClr val="000000"/>
              </a:solidFill>
              <a:effectLst/>
              <a:uFillTx/>
              <a:latin typeface="Times New Roman"/>
            </a:endParaRPr>
          </a:p>
        </p:txBody>
      </p:sp>
      <p:sp>
        <p:nvSpPr>
          <p:cNvPr id="50" name=""/>
          <p:cNvSpPr/>
          <p:nvPr/>
        </p:nvSpPr>
        <p:spPr>
          <a:xfrm>
            <a:off x="2514600" y="2514600"/>
            <a:ext cx="281952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1" name=""/>
          <p:cNvSpPr/>
          <p:nvPr/>
        </p:nvSpPr>
        <p:spPr>
          <a:xfrm>
            <a:off x="2514600" y="1981080"/>
            <a:ext cx="5791320" cy="457200"/>
          </a:xfrm>
          <a:prstGeom prst="rect">
            <a:avLst/>
          </a:prstGeom>
          <a:solidFill>
            <a:srgbClr val="ccccff"/>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 name=""/>
          <p:cNvSpPr/>
          <p:nvPr/>
        </p:nvSpPr>
        <p:spPr>
          <a:xfrm>
            <a:off x="2666880" y="2052720"/>
            <a:ext cx="548640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Power Plant Development &amp; Sale Transactions</a:t>
            </a:r>
            <a:endParaRPr b="0" lang="en-US" sz="1600" strike="noStrike" u="none">
              <a:solidFill>
                <a:srgbClr val="000000"/>
              </a:solidFill>
              <a:effectLst/>
              <a:uFillTx/>
              <a:latin typeface="Times New Roman"/>
            </a:endParaRPr>
          </a:p>
        </p:txBody>
      </p:sp>
      <p:sp>
        <p:nvSpPr>
          <p:cNvPr id="53" name=""/>
          <p:cNvSpPr/>
          <p:nvPr/>
        </p:nvSpPr>
        <p:spPr>
          <a:xfrm>
            <a:off x="5410080" y="2514600"/>
            <a:ext cx="289584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 name=""/>
          <p:cNvSpPr/>
          <p:nvPr/>
        </p:nvSpPr>
        <p:spPr>
          <a:xfrm>
            <a:off x="2133720" y="2514600"/>
            <a:ext cx="365760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Merchant (Asset Flip)</a:t>
            </a:r>
            <a:endParaRPr b="0" lang="en-US" sz="1600" strike="noStrike" u="none">
              <a:solidFill>
                <a:srgbClr val="000000"/>
              </a:solidFill>
              <a:effectLst/>
              <a:uFillTx/>
              <a:latin typeface="Times New Roman"/>
            </a:endParaRPr>
          </a:p>
        </p:txBody>
      </p:sp>
      <p:sp>
        <p:nvSpPr>
          <p:cNvPr id="55" name=""/>
          <p:cNvSpPr/>
          <p:nvPr/>
        </p:nvSpPr>
        <p:spPr>
          <a:xfrm>
            <a:off x="4952880" y="2514600"/>
            <a:ext cx="365760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Strategic (Operate)</a:t>
            </a:r>
            <a:endParaRPr b="0" lang="en-US" sz="1600" strike="noStrike" u="none">
              <a:solidFill>
                <a:srgbClr val="000000"/>
              </a:solidFill>
              <a:effectLst/>
              <a:uFillTx/>
              <a:latin typeface="Times New Roman"/>
            </a:endParaRPr>
          </a:p>
        </p:txBody>
      </p:sp>
      <p:sp>
        <p:nvSpPr>
          <p:cNvPr id="56" name=""/>
          <p:cNvSpPr/>
          <p:nvPr/>
        </p:nvSpPr>
        <p:spPr>
          <a:xfrm>
            <a:off x="2514600" y="3048120"/>
            <a:ext cx="137160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7" name=""/>
          <p:cNvSpPr/>
          <p:nvPr/>
        </p:nvSpPr>
        <p:spPr>
          <a:xfrm>
            <a:off x="3962520" y="3048120"/>
            <a:ext cx="137160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8" name=""/>
          <p:cNvSpPr/>
          <p:nvPr/>
        </p:nvSpPr>
        <p:spPr>
          <a:xfrm>
            <a:off x="5410080" y="3048120"/>
            <a:ext cx="137160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9" name=""/>
          <p:cNvSpPr/>
          <p:nvPr/>
        </p:nvSpPr>
        <p:spPr>
          <a:xfrm>
            <a:off x="6858000" y="3048120"/>
            <a:ext cx="144792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 name=""/>
          <p:cNvSpPr/>
          <p:nvPr/>
        </p:nvSpPr>
        <p:spPr>
          <a:xfrm>
            <a:off x="2438280" y="3043080"/>
            <a:ext cx="152424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Fees</a:t>
            </a:r>
            <a:endParaRPr b="0" lang="en-US" sz="1600" strike="noStrike" u="none">
              <a:solidFill>
                <a:srgbClr val="000000"/>
              </a:solidFill>
              <a:effectLst/>
              <a:uFillTx/>
              <a:latin typeface="Times New Roman"/>
            </a:endParaRPr>
          </a:p>
        </p:txBody>
      </p:sp>
      <p:sp>
        <p:nvSpPr>
          <p:cNvPr id="61" name=""/>
          <p:cNvSpPr/>
          <p:nvPr/>
        </p:nvSpPr>
        <p:spPr>
          <a:xfrm>
            <a:off x="6781680" y="3048120"/>
            <a:ext cx="152424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EPC</a:t>
            </a:r>
            <a:endParaRPr b="0" lang="en-US" sz="1600" strike="noStrike" u="none">
              <a:solidFill>
                <a:srgbClr val="000000"/>
              </a:solidFill>
              <a:effectLst/>
              <a:uFillTx/>
              <a:latin typeface="Times New Roman"/>
            </a:endParaRPr>
          </a:p>
        </p:txBody>
      </p:sp>
      <p:sp>
        <p:nvSpPr>
          <p:cNvPr id="62" name=""/>
          <p:cNvSpPr/>
          <p:nvPr/>
        </p:nvSpPr>
        <p:spPr>
          <a:xfrm>
            <a:off x="5334120" y="3048120"/>
            <a:ext cx="152388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O&amp;M</a:t>
            </a:r>
            <a:endParaRPr b="0" lang="en-US" sz="1600" strike="noStrike" u="none">
              <a:solidFill>
                <a:srgbClr val="000000"/>
              </a:solidFill>
              <a:effectLst/>
              <a:uFillTx/>
              <a:latin typeface="Times New Roman"/>
            </a:endParaRPr>
          </a:p>
        </p:txBody>
      </p:sp>
      <p:sp>
        <p:nvSpPr>
          <p:cNvPr id="63" name=""/>
          <p:cNvSpPr/>
          <p:nvPr/>
        </p:nvSpPr>
        <p:spPr>
          <a:xfrm>
            <a:off x="3886200" y="3048120"/>
            <a:ext cx="152388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PPA/ Offtake</a:t>
            </a:r>
            <a:endParaRPr b="0" lang="en-US" sz="1600" strike="noStrike" u="none">
              <a:solidFill>
                <a:srgbClr val="000000"/>
              </a:solidFill>
              <a:effectLst/>
              <a:uFillTx/>
              <a:latin typeface="Times New Roman"/>
            </a:endParaRPr>
          </a:p>
        </p:txBody>
      </p:sp>
      <p:sp>
        <p:nvSpPr>
          <p:cNvPr id="64" name=""/>
          <p:cNvSpPr/>
          <p:nvPr/>
        </p:nvSpPr>
        <p:spPr>
          <a:xfrm>
            <a:off x="6934320" y="3733920"/>
            <a:ext cx="1523880" cy="86184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SAB 101 - Revenue Recognition</a:t>
            </a:r>
            <a:endParaRPr b="0" lang="en-US" sz="1400" strike="noStrike" u="none">
              <a:solidFill>
                <a:srgbClr val="000000"/>
              </a:solidFill>
              <a:effectLst/>
              <a:uFillTx/>
              <a:latin typeface="Times New Roman"/>
            </a:endParaRPr>
          </a:p>
        </p:txBody>
      </p:sp>
      <p:sp>
        <p:nvSpPr>
          <p:cNvPr id="65" name=""/>
          <p:cNvSpPr/>
          <p:nvPr/>
        </p:nvSpPr>
        <p:spPr>
          <a:xfrm>
            <a:off x="5281560" y="3892680"/>
            <a:ext cx="1805040" cy="6058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FAS 66 - Real Estate</a:t>
            </a:r>
            <a:endParaRPr b="0" lang="en-US" sz="1400" strike="noStrike" u="none">
              <a:solidFill>
                <a:srgbClr val="000000"/>
              </a:solidFill>
              <a:effectLst/>
              <a:uFillTx/>
              <a:latin typeface="Times New Roman"/>
            </a:endParaRPr>
          </a:p>
        </p:txBody>
      </p:sp>
      <p:sp>
        <p:nvSpPr>
          <p:cNvPr id="66" name=""/>
          <p:cNvSpPr/>
          <p:nvPr/>
        </p:nvSpPr>
        <p:spPr>
          <a:xfrm>
            <a:off x="5486400" y="4952880"/>
            <a:ext cx="2819520" cy="76212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7" name=""/>
          <p:cNvSpPr/>
          <p:nvPr/>
        </p:nvSpPr>
        <p:spPr>
          <a:xfrm>
            <a:off x="2514600" y="4952880"/>
            <a:ext cx="2895480" cy="76212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8" name=""/>
          <p:cNvSpPr/>
          <p:nvPr/>
        </p:nvSpPr>
        <p:spPr>
          <a:xfrm>
            <a:off x="5105520" y="5024520"/>
            <a:ext cx="3657600" cy="67860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Capital Management</a:t>
            </a:r>
            <a:endParaRPr b="0" lang="en-US" sz="16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Off-credit vs. On-credit</a:t>
            </a:r>
            <a:endParaRPr b="0" lang="en-US" sz="1600" strike="noStrike" u="none">
              <a:solidFill>
                <a:srgbClr val="000000"/>
              </a:solidFill>
              <a:effectLst/>
              <a:uFillTx/>
              <a:latin typeface="Times New Roman"/>
            </a:endParaRPr>
          </a:p>
        </p:txBody>
      </p:sp>
      <p:sp>
        <p:nvSpPr>
          <p:cNvPr id="69" name=""/>
          <p:cNvSpPr/>
          <p:nvPr/>
        </p:nvSpPr>
        <p:spPr>
          <a:xfrm>
            <a:off x="2133720" y="4952880"/>
            <a:ext cx="3657600" cy="67860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Earnings Acceleration</a:t>
            </a:r>
            <a:endParaRPr b="0" lang="en-US" sz="16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Now vs. Later</a:t>
            </a:r>
            <a:endParaRPr b="0" lang="en-US" sz="1600" strike="noStrike" u="none">
              <a:solidFill>
                <a:srgbClr val="000000"/>
              </a:solidFill>
              <a:effectLst/>
              <a:uFillTx/>
              <a:latin typeface="Times New Roman"/>
            </a:endParaRPr>
          </a:p>
        </p:txBody>
      </p:sp>
      <p:sp>
        <p:nvSpPr>
          <p:cNvPr id="70" name=""/>
          <p:cNvSpPr/>
          <p:nvPr/>
        </p:nvSpPr>
        <p:spPr>
          <a:xfrm>
            <a:off x="304920" y="1981080"/>
            <a:ext cx="236196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Strategy</a:t>
            </a:r>
            <a:endParaRPr b="0" lang="en-US" sz="1600" strike="noStrike" u="none">
              <a:solidFill>
                <a:srgbClr val="000000"/>
              </a:solidFill>
              <a:effectLst/>
              <a:uFillTx/>
              <a:latin typeface="Times New Roman"/>
            </a:endParaRPr>
          </a:p>
        </p:txBody>
      </p:sp>
      <p:sp>
        <p:nvSpPr>
          <p:cNvPr id="71" name=""/>
          <p:cNvSpPr/>
          <p:nvPr/>
        </p:nvSpPr>
        <p:spPr>
          <a:xfrm>
            <a:off x="304920" y="2509920"/>
            <a:ext cx="236196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Intent</a:t>
            </a:r>
            <a:endParaRPr b="0" lang="en-US" sz="1600" strike="noStrike" u="none">
              <a:solidFill>
                <a:srgbClr val="000000"/>
              </a:solidFill>
              <a:effectLst/>
              <a:uFillTx/>
              <a:latin typeface="Times New Roman"/>
            </a:endParaRPr>
          </a:p>
        </p:txBody>
      </p:sp>
      <p:sp>
        <p:nvSpPr>
          <p:cNvPr id="72" name=""/>
          <p:cNvSpPr/>
          <p:nvPr/>
        </p:nvSpPr>
        <p:spPr>
          <a:xfrm>
            <a:off x="304920" y="3043080"/>
            <a:ext cx="236196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Involvement</a:t>
            </a:r>
            <a:endParaRPr b="0" lang="en-US" sz="1600" strike="noStrike" u="none">
              <a:solidFill>
                <a:srgbClr val="000000"/>
              </a:solidFill>
              <a:effectLst/>
              <a:uFillTx/>
              <a:latin typeface="Times New Roman"/>
            </a:endParaRPr>
          </a:p>
        </p:txBody>
      </p:sp>
      <p:sp>
        <p:nvSpPr>
          <p:cNvPr id="73" name=""/>
          <p:cNvSpPr/>
          <p:nvPr/>
        </p:nvSpPr>
        <p:spPr>
          <a:xfrm>
            <a:off x="2514600" y="1066680"/>
            <a:ext cx="5791320" cy="838440"/>
          </a:xfrm>
          <a:prstGeom prst="rect">
            <a:avLst/>
          </a:prstGeom>
          <a:solidFill>
            <a:srgbClr val="ccccff"/>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4" name=""/>
          <p:cNvSpPr/>
          <p:nvPr/>
        </p:nvSpPr>
        <p:spPr>
          <a:xfrm>
            <a:off x="304920" y="4110120"/>
            <a:ext cx="236196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Accounting Rules</a:t>
            </a:r>
            <a:endParaRPr b="0" lang="en-US" sz="1600" strike="noStrike" u="none">
              <a:solidFill>
                <a:srgbClr val="000000"/>
              </a:solidFill>
              <a:effectLst/>
              <a:uFillTx/>
              <a:latin typeface="Times New Roman"/>
            </a:endParaRPr>
          </a:p>
        </p:txBody>
      </p:sp>
      <p:sp>
        <p:nvSpPr>
          <p:cNvPr id="75" name=""/>
          <p:cNvSpPr/>
          <p:nvPr/>
        </p:nvSpPr>
        <p:spPr>
          <a:xfrm>
            <a:off x="304920" y="5100480"/>
            <a:ext cx="236196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Structuring Goals</a:t>
            </a:r>
            <a:endParaRPr b="0" lang="en-US" sz="1600" strike="noStrike" u="none">
              <a:solidFill>
                <a:srgbClr val="000000"/>
              </a:solidFill>
              <a:effectLst/>
              <a:uFillTx/>
              <a:latin typeface="Times New Roman"/>
            </a:endParaRPr>
          </a:p>
        </p:txBody>
      </p:sp>
      <p:grpSp>
        <p:nvGrpSpPr>
          <p:cNvPr id="76" name=""/>
          <p:cNvGrpSpPr/>
          <p:nvPr/>
        </p:nvGrpSpPr>
        <p:grpSpPr>
          <a:xfrm>
            <a:off x="4954680" y="1073160"/>
            <a:ext cx="836640" cy="831600"/>
            <a:chOff x="4954680" y="1073160"/>
            <a:chExt cx="836640" cy="831600"/>
          </a:xfrm>
        </p:grpSpPr>
        <p:sp>
          <p:nvSpPr>
            <p:cNvPr id="77" name=""/>
            <p:cNvSpPr/>
            <p:nvPr/>
          </p:nvSpPr>
          <p:spPr>
            <a:xfrm>
              <a:off x="5302080" y="1378800"/>
              <a:ext cx="489240" cy="525960"/>
            </a:xfrm>
            <a:custGeom>
              <a:avLst/>
              <a:gdLst/>
              <a:ahLst/>
              <a:rect l="l" t="t" r="r" b="b"/>
              <a:pathLst>
                <a:path w="1034" h="1113">
                  <a:moveTo>
                    <a:pt x="332" y="470"/>
                  </a:moveTo>
                  <a:lnTo>
                    <a:pt x="797" y="0"/>
                  </a:lnTo>
                  <a:lnTo>
                    <a:pt x="1034" y="237"/>
                  </a:lnTo>
                  <a:lnTo>
                    <a:pt x="150" y="1113"/>
                  </a:lnTo>
                  <a:lnTo>
                    <a:pt x="95" y="1058"/>
                  </a:lnTo>
                  <a:lnTo>
                    <a:pt x="162" y="896"/>
                  </a:lnTo>
                  <a:lnTo>
                    <a:pt x="51" y="1014"/>
                  </a:lnTo>
                  <a:lnTo>
                    <a:pt x="0" y="967"/>
                  </a:lnTo>
                  <a:lnTo>
                    <a:pt x="229" y="734"/>
                  </a:lnTo>
                  <a:lnTo>
                    <a:pt x="284" y="790"/>
                  </a:lnTo>
                  <a:lnTo>
                    <a:pt x="217" y="936"/>
                  </a:lnTo>
                  <a:lnTo>
                    <a:pt x="932" y="233"/>
                  </a:lnTo>
                  <a:lnTo>
                    <a:pt x="801" y="107"/>
                  </a:lnTo>
                  <a:lnTo>
                    <a:pt x="379" y="525"/>
                  </a:lnTo>
                  <a:lnTo>
                    <a:pt x="332" y="47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5034960" y="1463040"/>
              <a:ext cx="184320" cy="178920"/>
            </a:xfrm>
            <a:custGeom>
              <a:avLst/>
              <a:gdLst/>
              <a:ahLst/>
              <a:rect l="l" t="t" r="r" b="b"/>
              <a:pathLst>
                <a:path w="390" h="379">
                  <a:moveTo>
                    <a:pt x="390" y="146"/>
                  </a:moveTo>
                  <a:lnTo>
                    <a:pt x="154" y="379"/>
                  </a:lnTo>
                  <a:lnTo>
                    <a:pt x="102" y="327"/>
                  </a:lnTo>
                  <a:lnTo>
                    <a:pt x="173" y="166"/>
                  </a:lnTo>
                  <a:lnTo>
                    <a:pt x="55" y="292"/>
                  </a:lnTo>
                  <a:lnTo>
                    <a:pt x="0" y="237"/>
                  </a:lnTo>
                  <a:lnTo>
                    <a:pt x="240" y="0"/>
                  </a:lnTo>
                  <a:lnTo>
                    <a:pt x="292" y="55"/>
                  </a:lnTo>
                  <a:lnTo>
                    <a:pt x="221" y="221"/>
                  </a:lnTo>
                  <a:lnTo>
                    <a:pt x="335" y="94"/>
                  </a:lnTo>
                  <a:lnTo>
                    <a:pt x="390" y="146"/>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5131800" y="1556280"/>
              <a:ext cx="158400" cy="177120"/>
            </a:xfrm>
            <a:custGeom>
              <a:avLst/>
              <a:gdLst/>
              <a:ahLst/>
              <a:rect l="l" t="t" r="r" b="b"/>
              <a:pathLst>
                <a:path w="335" h="375">
                  <a:moveTo>
                    <a:pt x="0" y="225"/>
                  </a:moveTo>
                  <a:lnTo>
                    <a:pt x="229" y="0"/>
                  </a:lnTo>
                  <a:lnTo>
                    <a:pt x="308" y="79"/>
                  </a:lnTo>
                  <a:lnTo>
                    <a:pt x="327" y="103"/>
                  </a:lnTo>
                  <a:lnTo>
                    <a:pt x="331" y="122"/>
                  </a:lnTo>
                  <a:lnTo>
                    <a:pt x="335" y="130"/>
                  </a:lnTo>
                  <a:lnTo>
                    <a:pt x="335" y="146"/>
                  </a:lnTo>
                  <a:lnTo>
                    <a:pt x="335" y="162"/>
                  </a:lnTo>
                  <a:lnTo>
                    <a:pt x="324" y="178"/>
                  </a:lnTo>
                  <a:lnTo>
                    <a:pt x="316" y="190"/>
                  </a:lnTo>
                  <a:lnTo>
                    <a:pt x="304" y="201"/>
                  </a:lnTo>
                  <a:lnTo>
                    <a:pt x="288" y="213"/>
                  </a:lnTo>
                  <a:lnTo>
                    <a:pt x="280" y="221"/>
                  </a:lnTo>
                  <a:lnTo>
                    <a:pt x="268" y="225"/>
                  </a:lnTo>
                  <a:lnTo>
                    <a:pt x="260" y="225"/>
                  </a:lnTo>
                  <a:lnTo>
                    <a:pt x="249" y="225"/>
                  </a:lnTo>
                  <a:lnTo>
                    <a:pt x="233" y="221"/>
                  </a:lnTo>
                  <a:lnTo>
                    <a:pt x="237" y="237"/>
                  </a:lnTo>
                  <a:lnTo>
                    <a:pt x="233" y="249"/>
                  </a:lnTo>
                  <a:lnTo>
                    <a:pt x="229" y="265"/>
                  </a:lnTo>
                  <a:lnTo>
                    <a:pt x="221" y="276"/>
                  </a:lnTo>
                  <a:lnTo>
                    <a:pt x="174" y="324"/>
                  </a:lnTo>
                  <a:lnTo>
                    <a:pt x="158" y="343"/>
                  </a:lnTo>
                  <a:lnTo>
                    <a:pt x="154" y="363"/>
                  </a:lnTo>
                  <a:lnTo>
                    <a:pt x="154" y="375"/>
                  </a:lnTo>
                  <a:lnTo>
                    <a:pt x="142" y="363"/>
                  </a:lnTo>
                  <a:lnTo>
                    <a:pt x="95" y="320"/>
                  </a:lnTo>
                  <a:lnTo>
                    <a:pt x="95" y="312"/>
                  </a:lnTo>
                  <a:lnTo>
                    <a:pt x="95" y="304"/>
                  </a:lnTo>
                  <a:lnTo>
                    <a:pt x="99" y="300"/>
                  </a:lnTo>
                  <a:lnTo>
                    <a:pt x="118" y="276"/>
                  </a:lnTo>
                  <a:lnTo>
                    <a:pt x="154" y="245"/>
                  </a:lnTo>
                  <a:lnTo>
                    <a:pt x="162" y="237"/>
                  </a:lnTo>
                  <a:lnTo>
                    <a:pt x="166" y="225"/>
                  </a:lnTo>
                  <a:lnTo>
                    <a:pt x="170" y="217"/>
                  </a:lnTo>
                  <a:lnTo>
                    <a:pt x="166" y="201"/>
                  </a:lnTo>
                  <a:lnTo>
                    <a:pt x="158" y="194"/>
                  </a:lnTo>
                  <a:lnTo>
                    <a:pt x="154" y="190"/>
                  </a:lnTo>
                  <a:lnTo>
                    <a:pt x="142" y="178"/>
                  </a:lnTo>
                  <a:lnTo>
                    <a:pt x="181" y="138"/>
                  </a:lnTo>
                  <a:lnTo>
                    <a:pt x="197" y="154"/>
                  </a:lnTo>
                  <a:lnTo>
                    <a:pt x="213" y="162"/>
                  </a:lnTo>
                  <a:lnTo>
                    <a:pt x="229" y="162"/>
                  </a:lnTo>
                  <a:lnTo>
                    <a:pt x="245" y="154"/>
                  </a:lnTo>
                  <a:lnTo>
                    <a:pt x="252" y="146"/>
                  </a:lnTo>
                  <a:lnTo>
                    <a:pt x="260" y="142"/>
                  </a:lnTo>
                  <a:lnTo>
                    <a:pt x="260" y="134"/>
                  </a:lnTo>
                  <a:lnTo>
                    <a:pt x="264" y="126"/>
                  </a:lnTo>
                  <a:lnTo>
                    <a:pt x="260" y="115"/>
                  </a:lnTo>
                  <a:lnTo>
                    <a:pt x="252" y="99"/>
                  </a:lnTo>
                  <a:lnTo>
                    <a:pt x="241" y="83"/>
                  </a:lnTo>
                  <a:lnTo>
                    <a:pt x="47" y="272"/>
                  </a:lnTo>
                  <a:lnTo>
                    <a:pt x="0" y="225"/>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5303880" y="1226160"/>
              <a:ext cx="334440" cy="421560"/>
            </a:xfrm>
            <a:custGeom>
              <a:avLst/>
              <a:gdLst/>
              <a:ahLst/>
              <a:rect l="l" t="t" r="r" b="b"/>
              <a:pathLst>
                <a:path w="707" h="892">
                  <a:moveTo>
                    <a:pt x="0" y="473"/>
                  </a:moveTo>
                  <a:lnTo>
                    <a:pt x="470" y="0"/>
                  </a:lnTo>
                  <a:lnTo>
                    <a:pt x="707" y="236"/>
                  </a:lnTo>
                  <a:lnTo>
                    <a:pt x="241" y="702"/>
                  </a:lnTo>
                  <a:lnTo>
                    <a:pt x="383" y="844"/>
                  </a:lnTo>
                  <a:lnTo>
                    <a:pt x="335" y="892"/>
                  </a:lnTo>
                  <a:lnTo>
                    <a:pt x="138" y="694"/>
                  </a:lnTo>
                  <a:lnTo>
                    <a:pt x="600" y="232"/>
                  </a:lnTo>
                  <a:lnTo>
                    <a:pt x="474" y="106"/>
                  </a:lnTo>
                  <a:lnTo>
                    <a:pt x="51" y="528"/>
                  </a:lnTo>
                  <a:lnTo>
                    <a:pt x="0" y="473"/>
                  </a:lnTo>
                  <a:close/>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5064840" y="1073160"/>
              <a:ext cx="425880" cy="419760"/>
            </a:xfrm>
            <a:custGeom>
              <a:avLst/>
              <a:gdLst/>
              <a:ahLst/>
              <a:rect l="l" t="t" r="r" b="b"/>
              <a:pathLst>
                <a:path w="900" h="888">
                  <a:moveTo>
                    <a:pt x="0" y="663"/>
                  </a:moveTo>
                  <a:lnTo>
                    <a:pt x="663" y="0"/>
                  </a:lnTo>
                  <a:lnTo>
                    <a:pt x="900" y="241"/>
                  </a:lnTo>
                  <a:lnTo>
                    <a:pt x="438" y="710"/>
                  </a:lnTo>
                  <a:lnTo>
                    <a:pt x="568" y="841"/>
                  </a:lnTo>
                  <a:lnTo>
                    <a:pt x="525" y="888"/>
                  </a:lnTo>
                  <a:lnTo>
                    <a:pt x="331" y="695"/>
                  </a:lnTo>
                  <a:lnTo>
                    <a:pt x="793" y="237"/>
                  </a:lnTo>
                  <a:lnTo>
                    <a:pt x="663" y="106"/>
                  </a:lnTo>
                  <a:lnTo>
                    <a:pt x="55" y="714"/>
                  </a:lnTo>
                  <a:lnTo>
                    <a:pt x="0" y="663"/>
                  </a:lnTo>
                  <a:close/>
                </a:path>
              </a:pathLst>
            </a:custGeom>
            <a:solidFill>
              <a:srgbClr val="fc012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4954680" y="1382760"/>
              <a:ext cx="171720" cy="167760"/>
            </a:xfrm>
            <a:custGeom>
              <a:avLst/>
              <a:gdLst/>
              <a:ahLst/>
              <a:rect l="l" t="t" r="r" b="b"/>
              <a:pathLst>
                <a:path w="363" h="355">
                  <a:moveTo>
                    <a:pt x="363" y="130"/>
                  </a:moveTo>
                  <a:lnTo>
                    <a:pt x="233" y="0"/>
                  </a:lnTo>
                  <a:lnTo>
                    <a:pt x="0" y="225"/>
                  </a:lnTo>
                  <a:lnTo>
                    <a:pt x="134" y="355"/>
                  </a:lnTo>
                  <a:lnTo>
                    <a:pt x="181" y="308"/>
                  </a:lnTo>
                  <a:lnTo>
                    <a:pt x="106" y="233"/>
                  </a:lnTo>
                  <a:lnTo>
                    <a:pt x="154" y="186"/>
                  </a:lnTo>
                  <a:lnTo>
                    <a:pt x="229" y="257"/>
                  </a:lnTo>
                  <a:lnTo>
                    <a:pt x="272" y="209"/>
                  </a:lnTo>
                  <a:lnTo>
                    <a:pt x="201" y="138"/>
                  </a:lnTo>
                  <a:lnTo>
                    <a:pt x="245" y="99"/>
                  </a:lnTo>
                  <a:lnTo>
                    <a:pt x="320" y="170"/>
                  </a:lnTo>
                  <a:lnTo>
                    <a:pt x="363" y="13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5230800" y="1654920"/>
              <a:ext cx="141840" cy="143640"/>
            </a:xfrm>
            <a:custGeom>
              <a:avLst/>
              <a:gdLst/>
              <a:ahLst/>
              <a:rect l="l" t="t" r="r" b="b"/>
              <a:pathLst>
                <a:path w="300" h="304">
                  <a:moveTo>
                    <a:pt x="142" y="194"/>
                  </a:moveTo>
                  <a:lnTo>
                    <a:pt x="225" y="111"/>
                  </a:lnTo>
                  <a:lnTo>
                    <a:pt x="229" y="103"/>
                  </a:lnTo>
                  <a:lnTo>
                    <a:pt x="233" y="95"/>
                  </a:lnTo>
                  <a:lnTo>
                    <a:pt x="233" y="87"/>
                  </a:lnTo>
                  <a:lnTo>
                    <a:pt x="233" y="83"/>
                  </a:lnTo>
                  <a:lnTo>
                    <a:pt x="225" y="75"/>
                  </a:lnTo>
                  <a:lnTo>
                    <a:pt x="221" y="71"/>
                  </a:lnTo>
                  <a:lnTo>
                    <a:pt x="213" y="67"/>
                  </a:lnTo>
                  <a:lnTo>
                    <a:pt x="209" y="67"/>
                  </a:lnTo>
                  <a:lnTo>
                    <a:pt x="201" y="71"/>
                  </a:lnTo>
                  <a:lnTo>
                    <a:pt x="193" y="75"/>
                  </a:lnTo>
                  <a:lnTo>
                    <a:pt x="186" y="79"/>
                  </a:lnTo>
                  <a:lnTo>
                    <a:pt x="79" y="190"/>
                  </a:lnTo>
                  <a:lnTo>
                    <a:pt x="75" y="198"/>
                  </a:lnTo>
                  <a:lnTo>
                    <a:pt x="71" y="202"/>
                  </a:lnTo>
                  <a:lnTo>
                    <a:pt x="67" y="209"/>
                  </a:lnTo>
                  <a:lnTo>
                    <a:pt x="67" y="217"/>
                  </a:lnTo>
                  <a:lnTo>
                    <a:pt x="71" y="229"/>
                  </a:lnTo>
                  <a:lnTo>
                    <a:pt x="79" y="237"/>
                  </a:lnTo>
                  <a:lnTo>
                    <a:pt x="91" y="241"/>
                  </a:lnTo>
                  <a:lnTo>
                    <a:pt x="99" y="237"/>
                  </a:lnTo>
                  <a:lnTo>
                    <a:pt x="107" y="233"/>
                  </a:lnTo>
                  <a:lnTo>
                    <a:pt x="111" y="229"/>
                  </a:lnTo>
                  <a:lnTo>
                    <a:pt x="115" y="225"/>
                  </a:lnTo>
                  <a:lnTo>
                    <a:pt x="142" y="194"/>
                  </a:lnTo>
                  <a:lnTo>
                    <a:pt x="193" y="245"/>
                  </a:lnTo>
                  <a:lnTo>
                    <a:pt x="178" y="265"/>
                  </a:lnTo>
                  <a:lnTo>
                    <a:pt x="154" y="284"/>
                  </a:lnTo>
                  <a:lnTo>
                    <a:pt x="134" y="296"/>
                  </a:lnTo>
                  <a:lnTo>
                    <a:pt x="115" y="304"/>
                  </a:lnTo>
                  <a:lnTo>
                    <a:pt x="99" y="304"/>
                  </a:lnTo>
                  <a:lnTo>
                    <a:pt x="71" y="300"/>
                  </a:lnTo>
                  <a:lnTo>
                    <a:pt x="55" y="292"/>
                  </a:lnTo>
                  <a:lnTo>
                    <a:pt x="43" y="284"/>
                  </a:lnTo>
                  <a:lnTo>
                    <a:pt x="32" y="273"/>
                  </a:lnTo>
                  <a:lnTo>
                    <a:pt x="20" y="257"/>
                  </a:lnTo>
                  <a:lnTo>
                    <a:pt x="8" y="241"/>
                  </a:lnTo>
                  <a:lnTo>
                    <a:pt x="4" y="225"/>
                  </a:lnTo>
                  <a:lnTo>
                    <a:pt x="0" y="209"/>
                  </a:lnTo>
                  <a:lnTo>
                    <a:pt x="0" y="194"/>
                  </a:lnTo>
                  <a:lnTo>
                    <a:pt x="4" y="178"/>
                  </a:lnTo>
                  <a:lnTo>
                    <a:pt x="8" y="166"/>
                  </a:lnTo>
                  <a:lnTo>
                    <a:pt x="24" y="142"/>
                  </a:lnTo>
                  <a:lnTo>
                    <a:pt x="146" y="20"/>
                  </a:lnTo>
                  <a:lnTo>
                    <a:pt x="162" y="8"/>
                  </a:lnTo>
                  <a:lnTo>
                    <a:pt x="178" y="4"/>
                  </a:lnTo>
                  <a:lnTo>
                    <a:pt x="193" y="0"/>
                  </a:lnTo>
                  <a:lnTo>
                    <a:pt x="209" y="0"/>
                  </a:lnTo>
                  <a:lnTo>
                    <a:pt x="221" y="4"/>
                  </a:lnTo>
                  <a:lnTo>
                    <a:pt x="237" y="8"/>
                  </a:lnTo>
                  <a:lnTo>
                    <a:pt x="253" y="20"/>
                  </a:lnTo>
                  <a:lnTo>
                    <a:pt x="261" y="28"/>
                  </a:lnTo>
                  <a:lnTo>
                    <a:pt x="272" y="40"/>
                  </a:lnTo>
                  <a:lnTo>
                    <a:pt x="280" y="48"/>
                  </a:lnTo>
                  <a:lnTo>
                    <a:pt x="288" y="59"/>
                  </a:lnTo>
                  <a:lnTo>
                    <a:pt x="292" y="67"/>
                  </a:lnTo>
                  <a:lnTo>
                    <a:pt x="300" y="83"/>
                  </a:lnTo>
                  <a:lnTo>
                    <a:pt x="300" y="99"/>
                  </a:lnTo>
                  <a:lnTo>
                    <a:pt x="300" y="115"/>
                  </a:lnTo>
                  <a:lnTo>
                    <a:pt x="296" y="131"/>
                  </a:lnTo>
                  <a:lnTo>
                    <a:pt x="292" y="142"/>
                  </a:lnTo>
                  <a:lnTo>
                    <a:pt x="276" y="162"/>
                  </a:lnTo>
                  <a:lnTo>
                    <a:pt x="193" y="245"/>
                  </a:lnTo>
                  <a:lnTo>
                    <a:pt x="142" y="194"/>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84" name=""/>
          <p:cNvSpPr/>
          <p:nvPr/>
        </p:nvSpPr>
        <p:spPr>
          <a:xfrm>
            <a:off x="2286000" y="3886200"/>
            <a:ext cx="1805040" cy="6058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Enron Lease Matrix</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6F4EE9C4-D6E0-4617-9039-9BFB6B686857}"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838080" y="53352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Accounting Topics</a:t>
            </a:r>
            <a:endParaRPr b="1" lang="en-US" sz="2400" strike="noStrike" u="none">
              <a:solidFill>
                <a:srgbClr val="006600"/>
              </a:solidFill>
              <a:effectLst/>
              <a:uFillTx/>
              <a:latin typeface="Arial"/>
            </a:endParaRPr>
          </a:p>
        </p:txBody>
      </p:sp>
      <p:sp>
        <p:nvSpPr>
          <p:cNvPr id="86"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Attributes of a lease - Power purchase agreement (PPA) contracts can be construed as a lease (to the party receiving offtake)</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Power plant development transactions</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Lease Model</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Executory Contract/ No Offtake Model</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Sale of completed/existing facilities</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Lease Model (FAS 98)</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Executory contract/no offtake model (FAS 66)</a:t>
            </a:r>
            <a:endParaRPr b="0" lang="en-US" sz="14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208D70D9-E7EC-4D3C-8DD6-54AC086C6879}"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p:nvPr>
        </p:nvSpPr>
        <p:spPr>
          <a:xfrm>
            <a:off x="914040" y="1371600"/>
            <a:ext cx="7467480" cy="4114800"/>
          </a:xfrm>
          <a:prstGeom prst="rect">
            <a:avLst/>
          </a:prstGeom>
          <a:noFill/>
          <a:ln w="0">
            <a:noFill/>
          </a:ln>
        </p:spPr>
        <p:txBody>
          <a:bodyPr lIns="92160" rIns="92160" tIns="46080" bIns="46080" anchor="t">
            <a:normAutofit fontScale="85000" lnSpcReduction="9999"/>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Issue: Certain Service Agreements and Power Purchase Agreements have been deemed leases (to Enron) where in substance it is determined that the right to use the plant(s) has been conveyed to Enron.  Why?</a:t>
            </a:r>
            <a:endParaRPr b="0" lang="en-US" sz="1600" strike="noStrike" u="none">
              <a:solidFill>
                <a:srgbClr val="000000"/>
              </a:solidFill>
              <a:effectLst/>
              <a:uFillTx/>
              <a:latin typeface="Arial"/>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Paragraph 1 of FAS 13, </a:t>
            </a:r>
            <a:r>
              <a:rPr b="0" i="1" lang="en-US" sz="1600" strike="noStrike" u="sng">
                <a:solidFill>
                  <a:srgbClr val="000000"/>
                </a:solidFill>
                <a:effectLst/>
                <a:uFillTx/>
                <a:latin typeface="Arial"/>
              </a:rPr>
              <a:t>Accounting for Leases</a:t>
            </a:r>
            <a:r>
              <a:rPr b="0" lang="en-US" sz="1600" strike="noStrike" u="none">
                <a:solidFill>
                  <a:srgbClr val="000000"/>
                </a:solidFill>
                <a:effectLst/>
                <a:uFillTx/>
                <a:latin typeface="Arial"/>
              </a:rPr>
              <a:t>, states “… a lease is defined as an agreement conveying the right to use property, plant or equipment (land and/or depreciable assets) usually for a stated period of time.  This definition does not include agreements that are contracts for services that do not transfer the right to use property, plant or equipment from one contracting party to the other.  On the other hand, agreements that do transfer the right to use property, plant or equipment meet the definition of a lease for the purposes of this Statement even though substantial services by the contractor (lessor) may be called for in connection with the operation or maintenance of such assets.”  </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FAS 13, Appendix B</a:t>
            </a:r>
            <a:r>
              <a:rPr b="0" lang="en-US" sz="1600" strike="noStrike" u="none">
                <a:solidFill>
                  <a:srgbClr val="000000"/>
                </a:solidFill>
                <a:effectLst/>
                <a:uFillTx/>
                <a:latin typeface="Arial"/>
              </a:rPr>
              <a:t>, states that “the provisions of this Statement derive from the view that a lease that transfers all of the benefits and risks inherent to the ownership of property should be accounted for as the acquisition of an asset and the incurrence of an obligation by the lessee and as a sale or financing by the lessor.”</a:t>
            </a:r>
            <a:endParaRPr b="0" lang="en-US" sz="1600" strike="noStrike" u="none">
              <a:solidFill>
                <a:srgbClr val="000000"/>
              </a:solidFill>
              <a:effectLst/>
              <a:uFillTx/>
              <a:latin typeface="Arial"/>
            </a:endParaRPr>
          </a:p>
        </p:txBody>
      </p:sp>
      <p:sp>
        <p:nvSpPr>
          <p:cNvPr id="88" name=""/>
          <p:cNvSpPr/>
          <p:nvPr/>
        </p:nvSpPr>
        <p:spPr>
          <a:xfrm>
            <a:off x="685800" y="304920"/>
            <a:ext cx="739152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Attributes of a Lease</a:t>
            </a: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A065118D-C60C-4E56-A728-F648417B1AB4}"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914400" y="22856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The Million Dollar Question:</a:t>
            </a:r>
            <a:endParaRPr b="1" lang="en-US" sz="2400" strike="noStrike" u="none">
              <a:solidFill>
                <a:srgbClr val="006600"/>
              </a:solidFill>
              <a:effectLst/>
              <a:uFillTx/>
              <a:latin typeface="Arial"/>
            </a:endParaRPr>
          </a:p>
        </p:txBody>
      </p:sp>
      <p:sp>
        <p:nvSpPr>
          <p:cNvPr id="90" name="PlaceHolder 2"/>
          <p:cNvSpPr>
            <a:spLocks noGrp="1"/>
          </p:cNvSpPr>
          <p:nvPr>
            <p:ph type="subTitle"/>
          </p:nvPr>
        </p:nvSpPr>
        <p:spPr>
          <a:xfrm>
            <a:off x="456840" y="4419360"/>
            <a:ext cx="8077320" cy="990360"/>
          </a:xfrm>
          <a:prstGeom prst="rect">
            <a:avLst/>
          </a:prstGeom>
          <a:noFill/>
          <a:ln w="0">
            <a:noFill/>
          </a:ln>
        </p:spPr>
        <p:txBody>
          <a:bodyPr lIns="92160" rIns="92160" tIns="46080" bIns="4608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“Does Enron expect to receive offtake from the specific plant (lease)  via a power purchase agreement or otherwise assume plant operational risks and rewards via other contractual arrangements?”</a:t>
            </a:r>
            <a:endParaRPr b="0" lang="en-US" sz="2000" strike="noStrike" u="none">
              <a:solidFill>
                <a:srgbClr val="000000"/>
              </a:solidFill>
              <a:effectLst/>
              <a:uFillTx/>
              <a:latin typeface="Arial"/>
            </a:endParaRPr>
          </a:p>
        </p:txBody>
      </p:sp>
      <p:sp>
        <p:nvSpPr>
          <p:cNvPr id="91" name=""/>
          <p:cNvSpPr/>
          <p:nvPr/>
        </p:nvSpPr>
        <p:spPr>
          <a:xfrm>
            <a:off x="685800" y="457200"/>
            <a:ext cx="739152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Attributes of a Lease</a:t>
            </a:r>
            <a:endParaRPr b="0" lang="en-US" sz="2400" strike="noStrike" u="none">
              <a:solidFill>
                <a:srgbClr val="000000"/>
              </a:solidFill>
              <a:effectLst/>
              <a:uFillTx/>
              <a:latin typeface="Times New Roman"/>
            </a:endParaRPr>
          </a:p>
        </p:txBody>
      </p:sp>
      <p:pic>
        <p:nvPicPr>
          <p:cNvPr id="92" name="" descr=""/>
          <p:cNvPicPr/>
          <p:nvPr/>
        </p:nvPicPr>
        <p:blipFill>
          <a:blip r:embed="rId1"/>
          <a:stretch/>
        </p:blipFill>
        <p:spPr>
          <a:xfrm>
            <a:off x="990720" y="1066680"/>
            <a:ext cx="1141200" cy="245592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p:nvPr>
        </p:nvSpPr>
        <p:spPr>
          <a:xfrm>
            <a:off x="5029200" y="4038480"/>
            <a:ext cx="3581280" cy="1371600"/>
          </a:xfrm>
          <a:prstGeom prst="rect">
            <a:avLst/>
          </a:prstGeom>
          <a:noFill/>
          <a:ln w="0">
            <a:noFill/>
          </a:ln>
        </p:spPr>
        <p:txBody>
          <a:bodyPr lIns="92160" rIns="92160" tIns="46080" bIns="46080" anchor="t">
            <a:normAutofit fontScale="70000" lnSpcReduction="19999"/>
          </a:bodyPr>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Accounting Hell</a:t>
            </a:r>
            <a:endParaRPr b="0" lang="en-US" sz="20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Lease Offtake</a:t>
            </a:r>
            <a:endParaRPr b="0" lang="en-US" sz="1600" strike="noStrike" u="none">
              <a:solidFill>
                <a:srgbClr val="000000"/>
              </a:solidFill>
              <a:effectLst/>
              <a:uFillTx/>
              <a:latin typeface="Arial"/>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a:t>
            </a:r>
            <a:endParaRPr b="0" lang="en-US" sz="1600" strike="noStrike" u="none">
              <a:solidFill>
                <a:srgbClr val="000000"/>
              </a:solidFill>
              <a:effectLst/>
              <a:uFillTx/>
              <a:latin typeface="Arial"/>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Assumption of plant operational risks and rewards via other contractual agreements</a:t>
            </a:r>
            <a:endParaRPr b="0" lang="en-US" sz="1600" strike="noStrike" u="none">
              <a:solidFill>
                <a:srgbClr val="000000"/>
              </a:solidFill>
              <a:effectLst/>
              <a:uFillTx/>
              <a:latin typeface="Arial"/>
            </a:endParaRPr>
          </a:p>
        </p:txBody>
      </p:sp>
      <p:sp>
        <p:nvSpPr>
          <p:cNvPr id="94" name="PlaceHolder 2"/>
          <p:cNvSpPr>
            <a:spLocks noGrp="1"/>
          </p:cNvSpPr>
          <p:nvPr>
            <p:ph/>
          </p:nvPr>
        </p:nvSpPr>
        <p:spPr>
          <a:xfrm>
            <a:off x="838080" y="4038120"/>
            <a:ext cx="3733920" cy="1752840"/>
          </a:xfrm>
          <a:prstGeom prst="rect">
            <a:avLst/>
          </a:prstGeom>
          <a:noFill/>
          <a:ln w="0">
            <a:noFill/>
          </a:ln>
        </p:spPr>
        <p:txBody>
          <a:bodyPr lIns="92160" rIns="92160" tIns="46080" bIns="46080" anchor="t">
            <a:normAutofit fontScale="77500" lnSpcReduction="19999"/>
          </a:bodyPr>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Accounting Heaven</a:t>
            </a:r>
            <a:endParaRPr b="0" lang="en-US" sz="20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Executory Contract Offtake</a:t>
            </a:r>
            <a:endParaRPr b="0" lang="en-US" sz="1600" strike="noStrike" u="none">
              <a:solidFill>
                <a:srgbClr val="000000"/>
              </a:solidFill>
              <a:effectLst/>
              <a:uFillTx/>
              <a:latin typeface="Arial"/>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 </a:t>
            </a:r>
            <a:endParaRPr b="0" lang="en-US" sz="1600" strike="noStrike" u="none">
              <a:solidFill>
                <a:srgbClr val="000000"/>
              </a:solidFill>
              <a:effectLst/>
              <a:uFillTx/>
              <a:latin typeface="Arial"/>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Offtake (w/ no assumption of plant operational risks and rewards via other contractual agreements)</a:t>
            </a:r>
            <a:endParaRPr b="0" lang="en-US" sz="1600" strike="noStrike" u="none">
              <a:solidFill>
                <a:srgbClr val="000000"/>
              </a:solidFill>
              <a:effectLst/>
              <a:uFillTx/>
              <a:latin typeface="Arial"/>
            </a:endParaRPr>
          </a:p>
        </p:txBody>
      </p:sp>
      <p:sp>
        <p:nvSpPr>
          <p:cNvPr id="95" name=""/>
          <p:cNvSpPr/>
          <p:nvPr/>
        </p:nvSpPr>
        <p:spPr>
          <a:xfrm>
            <a:off x="914400" y="380880"/>
            <a:ext cx="739152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Attributes of a Lease</a:t>
            </a:r>
            <a:endParaRPr b="0" lang="en-US" sz="2400" strike="noStrike" u="none">
              <a:solidFill>
                <a:srgbClr val="000000"/>
              </a:solidFill>
              <a:effectLst/>
              <a:uFillTx/>
              <a:latin typeface="Times New Roman"/>
            </a:endParaRPr>
          </a:p>
        </p:txBody>
      </p:sp>
      <p:sp>
        <p:nvSpPr>
          <p:cNvPr id="96" name=""/>
          <p:cNvSpPr/>
          <p:nvPr/>
        </p:nvSpPr>
        <p:spPr>
          <a:xfrm>
            <a:off x="2438280" y="1401840"/>
            <a:ext cx="42674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Answer puts you in:</a:t>
            </a:r>
            <a:endParaRPr b="0" lang="en-US" sz="2400" strike="noStrike" u="none">
              <a:solidFill>
                <a:srgbClr val="000000"/>
              </a:solidFill>
              <a:effectLst/>
              <a:uFillTx/>
              <a:latin typeface="Times New Roman"/>
            </a:endParaRPr>
          </a:p>
        </p:txBody>
      </p:sp>
      <p:sp>
        <p:nvSpPr>
          <p:cNvPr id="97" name=""/>
          <p:cNvSpPr/>
          <p:nvPr/>
        </p:nvSpPr>
        <p:spPr>
          <a:xfrm>
            <a:off x="4114800" y="2773440"/>
            <a:ext cx="129528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OR</a:t>
            </a:r>
            <a:endParaRPr b="0" lang="en-US" sz="3200" strike="noStrike" u="none">
              <a:solidFill>
                <a:srgbClr val="000000"/>
              </a:solidFill>
              <a:effectLst/>
              <a:uFillTx/>
              <a:latin typeface="Times New Roman"/>
            </a:endParaRPr>
          </a:p>
        </p:txBody>
      </p:sp>
      <p:pic>
        <p:nvPicPr>
          <p:cNvPr id="98" name="" descr=""/>
          <p:cNvPicPr/>
          <p:nvPr/>
        </p:nvPicPr>
        <p:blipFill>
          <a:blip r:embed="rId1"/>
          <a:stretch/>
        </p:blipFill>
        <p:spPr>
          <a:xfrm>
            <a:off x="1676520" y="2044800"/>
            <a:ext cx="1805040" cy="1689120"/>
          </a:xfrm>
          <a:prstGeom prst="rect">
            <a:avLst/>
          </a:prstGeom>
          <a:noFill/>
          <a:ln w="0">
            <a:noFill/>
          </a:ln>
        </p:spPr>
      </p:pic>
      <p:pic>
        <p:nvPicPr>
          <p:cNvPr id="99" name="" descr=""/>
          <p:cNvPicPr/>
          <p:nvPr/>
        </p:nvPicPr>
        <p:blipFill>
          <a:blip r:embed="rId2"/>
          <a:stretch/>
        </p:blipFill>
        <p:spPr>
          <a:xfrm>
            <a:off x="5499000" y="1827360"/>
            <a:ext cx="2502000" cy="1906560"/>
          </a:xfrm>
          <a:prstGeom prst="rect">
            <a:avLst/>
          </a:prstGeom>
          <a:noFill/>
          <a:ln w="0">
            <a:noFill/>
          </a:ln>
        </p:spPr>
      </p:pic>
      <p:sp>
        <p:nvSpPr>
          <p:cNvPr id="4" name="PlaceHolder 3"/>
          <p:cNvSpPr>
            <a:spLocks noGrp="1"/>
          </p:cNvSpPr>
          <p:nvPr>
            <p:ph type="sldNum" idx="2"/>
          </p:nvPr>
        </p:nvSpPr>
        <p:spPr/>
        <p:txBody>
          <a:bodyPr/>
          <a:p>
            <a:fld id="{DA4AA936-31BC-4061-B7D4-8508BB5F6E05}"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PlaceHolder 1"/>
          <p:cNvSpPr>
            <a:spLocks noGrp="1"/>
          </p:cNvSpPr>
          <p:nvPr>
            <p:ph/>
          </p:nvPr>
        </p:nvSpPr>
        <p:spPr>
          <a:xfrm>
            <a:off x="914040" y="1600200"/>
            <a:ext cx="7467480" cy="4114800"/>
          </a:xfrm>
          <a:prstGeom prst="rect">
            <a:avLst/>
          </a:prstGeom>
          <a:noFill/>
          <a:ln w="0">
            <a:noFill/>
          </a:ln>
        </p:spPr>
        <p:txBody>
          <a:bodyPr lIns="92160" rIns="92160" tIns="46080" bIns="4608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Differences between a lease and an executory contract:</a:t>
            </a:r>
            <a:endParaRPr b="0" lang="en-US" sz="20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Lease</a:t>
            </a:r>
            <a:endParaRPr b="0" lang="en-US" sz="16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PPA linked to the plant</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Non-market based and non-significant liquidating damages </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ENE operates</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Executory Contract</a:t>
            </a:r>
            <a:endParaRPr b="0" lang="en-US" sz="16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PPA is in substance and in form, delinked from the plant</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Significant liquidating damages (90% of market)</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ENE cannot operate (unless we are only at risk for our fair value O&amp;M fee)</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Entity must have financial capabilities to pay significant liquidated damages (LDs).</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Must have an existing liquid market for the commodity</a:t>
            </a:r>
            <a:endParaRPr b="0" lang="en-US" sz="1400" strike="noStrike" u="none">
              <a:solidFill>
                <a:srgbClr val="000000"/>
              </a:solidFill>
              <a:effectLst/>
              <a:uFillTx/>
              <a:latin typeface="Arial"/>
            </a:endParaRPr>
          </a:p>
        </p:txBody>
      </p:sp>
      <p:sp>
        <p:nvSpPr>
          <p:cNvPr id="101" name=""/>
          <p:cNvSpPr/>
          <p:nvPr/>
        </p:nvSpPr>
        <p:spPr>
          <a:xfrm>
            <a:off x="685800" y="304920"/>
            <a:ext cx="739152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Attributes of a Lease</a:t>
            </a: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4337C19E-9C12-4B20-8F0C-DD181D380A95}"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914040" y="457200"/>
            <a:ext cx="762012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Enron Lease Matrix</a:t>
            </a:r>
            <a:endParaRPr b="1" lang="en-US" sz="2400" strike="noStrike" u="none">
              <a:solidFill>
                <a:srgbClr val="006600"/>
              </a:solidFill>
              <a:effectLst/>
              <a:uFillTx/>
              <a:latin typeface="Arial"/>
            </a:endParaRPr>
          </a:p>
        </p:txBody>
      </p:sp>
      <p:sp>
        <p:nvSpPr>
          <p:cNvPr id="103" name="PlaceHolder 2"/>
          <p:cNvSpPr>
            <a:spLocks noGrp="1"/>
          </p:cNvSpPr>
          <p:nvPr>
            <p:ph/>
          </p:nvPr>
        </p:nvSpPr>
        <p:spPr>
          <a:xfrm>
            <a:off x="914400" y="1600200"/>
            <a:ext cx="784872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specific literature/ guidance on lease vs. non-lease </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Important to determine if contract qualifies as an Executory Contract</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Firm liquidated damage terms are indicative of a normal trading Executory Contract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Unit/ System contingent contract - must look to other factors</a:t>
            </a:r>
            <a:endParaRPr b="0" lang="en-US" sz="1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 Unit/System contingent, other factors need to be assessed to determine risks/ rewards of ownership</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Factors must be viewed in total, weighing “bad” facts against “good” facts</a:t>
            </a:r>
            <a:endParaRPr b="0" lang="en-US" sz="1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Typically, lease offtake or the assumption of plant risk through other contractual agreements around the plant may cause adverse accounting implications:</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Balance sheet - Deal is “on-credit”.  Plant and related Debt are on balance sheet (capital lease) or minimum lease payments (operating lease) will require disclosure in footnotes.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P&amp;L - In general, no MTM on power contract.  All earnings accrue to Enron over the lease term.</a:t>
            </a:r>
            <a:endParaRPr b="0" lang="en-US" sz="1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B2753AAF-4A2E-4EF1-BB79-ED8BD6A201EE}"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21578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1998-04-06T15:40:33Z</dcterms:created>
  <dc:creator>Ron Bolen</dc:creator>
  <dc:description/>
  <dc:language>en-US</dc:language>
  <cp:lastModifiedBy>dleboe</cp:lastModifiedBy>
  <cp:lastPrinted>2000-10-17T16:28:31Z</cp:lastPrinted>
  <dcterms:modified xsi:type="dcterms:W3CDTF">2000-10-17T17:50:56Z</dcterms:modified>
  <cp:revision>443</cp:revision>
  <dc:subject/>
  <dc:title>Presentation to Goodrich Petroleum</dc:title>
</cp:coreProperties>
</file>