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558E0A8-6195-4DFA-9ED8-B86F19379A1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CDE4121-4E1D-422A-8F0A-B129198E17EE}"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9C0726F-5428-4FAC-86C7-3035FE53DB4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0115E6C-C389-4716-995B-5965CEF29F3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7" name=""/>
          <p:cNvGrpSpPr/>
          <p:nvPr/>
        </p:nvGrpSpPr>
        <p:grpSpPr>
          <a:xfrm>
            <a:off x="3816360" y="685800"/>
            <a:ext cx="1288800" cy="1294920"/>
            <a:chOff x="3816360" y="685800"/>
            <a:chExt cx="1288800" cy="1294920"/>
          </a:xfrm>
        </p:grpSpPr>
        <p:sp>
          <p:nvSpPr>
            <p:cNvPr id="8"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 name=""/>
          <p:cNvSpPr/>
          <p:nvPr/>
        </p:nvSpPr>
        <p:spPr>
          <a:xfrm>
            <a:off x="1523880" y="2971800"/>
            <a:ext cx="6172200" cy="16002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99"/>
                </a:solidFill>
                <a:effectLst/>
                <a:uFillTx/>
                <a:latin typeface="Arial Black"/>
              </a:rPr>
              <a:t>Enron North America</a:t>
            </a:r>
            <a:endParaRPr b="0" lang="en-US" sz="3200" strike="noStrike" u="none">
              <a:solidFill>
                <a:srgbClr val="000000"/>
              </a:solidFill>
              <a:effectLst/>
              <a:uFillTx/>
              <a:latin typeface="Times New Roman"/>
            </a:endParaRPr>
          </a:p>
          <a:p>
            <a:pPr algn="ct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dc5900"/>
                </a:solidFill>
                <a:effectLst/>
                <a:uFillTx/>
                <a:latin typeface="Arial Black"/>
              </a:rPr>
              <a:t>Project Doorstep</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333399"/>
                </a:solidFill>
                <a:effectLst/>
                <a:uFillTx/>
                <a:latin typeface="Arial Black"/>
              </a:rPr>
              <a:t>Portland West Power &amp;</a:t>
            </a:r>
            <a:r>
              <a:rPr b="0" lang="en-US" sz="2400" strike="noStrike" u="none">
                <a:solidFill>
                  <a:srgbClr val="333399"/>
                </a:solidFill>
                <a:effectLst/>
                <a:uFillTx/>
                <a:latin typeface="Arial Black"/>
              </a:rPr>
              <a:t> </a:t>
            </a:r>
            <a:r>
              <a:rPr b="0" lang="en-US" sz="2400" strike="noStrike" u="sng">
                <a:solidFill>
                  <a:srgbClr val="333399"/>
                </a:solidFill>
                <a:effectLst/>
                <a:uFillTx/>
                <a:latin typeface="Arial Black"/>
              </a:rPr>
              <a:t>Origination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Portland, OR</a:t>
            </a:r>
            <a:r>
              <a:rPr b="0" lang="en-US" sz="2800" strike="noStrike" u="none">
                <a:solidFill>
                  <a:srgbClr val="3939cd"/>
                </a:solidFill>
                <a:effectLst/>
                <a:uFillTx/>
                <a:latin typeface="Arial Black"/>
              </a:rPr>
              <a:t>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99"/>
                </a:solidFill>
                <a:effectLst/>
                <a:uFillTx/>
                <a:latin typeface="Arial Black"/>
              </a:rPr>
              <a:t>August 2001</a:t>
            </a:r>
            <a:endParaRPr b="0" lang="en-US" sz="1800" strike="noStrike" u="none">
              <a:solidFill>
                <a:srgbClr val="000000"/>
              </a:solidFill>
              <a:effectLst/>
              <a:uFillTx/>
              <a:latin typeface="Times New Roman"/>
            </a:endParaRPr>
          </a:p>
        </p:txBody>
      </p:sp>
      <p:sp>
        <p:nvSpPr>
          <p:cNvPr id="16"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457200" y="5257800"/>
            <a:ext cx="8001000" cy="60948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457200" y="2743200"/>
            <a:ext cx="8001000" cy="38088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457200" y="1219320"/>
            <a:ext cx="8001000" cy="121896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2425680" y="1460520"/>
            <a:ext cx="4114800" cy="457200"/>
          </a:xfrm>
          <a:prstGeom prst="rect">
            <a:avLst/>
          </a:prstGeom>
          <a:noFill/>
          <a:ln w="0">
            <a:noFill/>
          </a:ln>
        </p:spPr>
        <p:style>
          <a:lnRef idx="0"/>
          <a:fillRef idx="0"/>
          <a:effectRef idx="0"/>
          <a:fontRef idx="minor"/>
        </p:style>
        <p:txBody>
          <a:bodyPr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7340760" y="1967040"/>
            <a:ext cx="1301760" cy="45720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 name=""/>
          <p:cNvSpPr/>
          <p:nvPr/>
        </p:nvSpPr>
        <p:spPr>
          <a:xfrm>
            <a:off x="566640" y="1665360"/>
            <a:ext cx="18432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020600" y="1427040"/>
            <a:ext cx="41616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4" name="" descr=""/>
          <p:cNvPicPr/>
          <p:nvPr/>
        </p:nvPicPr>
        <p:blipFill>
          <a:blip r:embed="rId1"/>
          <a:stretch/>
        </p:blipFill>
        <p:spPr>
          <a:xfrm>
            <a:off x="542880" y="76320"/>
            <a:ext cx="523800" cy="552240"/>
          </a:xfrm>
          <a:prstGeom prst="rect">
            <a:avLst/>
          </a:prstGeom>
          <a:noFill/>
          <a:ln w="0">
            <a:noFill/>
          </a:ln>
        </p:spPr>
      </p:pic>
      <p:sp>
        <p:nvSpPr>
          <p:cNvPr id="25" name=""/>
          <p:cNvSpPr/>
          <p:nvPr/>
        </p:nvSpPr>
        <p:spPr>
          <a:xfrm>
            <a:off x="4952880" y="0"/>
            <a:ext cx="3581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6" name=""/>
          <p:cNvSpPr/>
          <p:nvPr/>
        </p:nvSpPr>
        <p:spPr>
          <a:xfrm>
            <a:off x="762120" y="7632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27" name=""/>
          <p:cNvSpPr/>
          <p:nvPr/>
        </p:nvSpPr>
        <p:spPr>
          <a:xfrm>
            <a:off x="609480" y="60199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380880" y="914400"/>
            <a:ext cx="41148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29" name=""/>
          <p:cNvSpPr/>
          <p:nvPr/>
        </p:nvSpPr>
        <p:spPr>
          <a:xfrm>
            <a:off x="380880" y="2438280"/>
            <a:ext cx="335304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30" name=""/>
          <p:cNvSpPr/>
          <p:nvPr/>
        </p:nvSpPr>
        <p:spPr>
          <a:xfrm>
            <a:off x="380880" y="4952880"/>
            <a:ext cx="38862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
        <p:nvSpPr>
          <p:cNvPr id="31" name=""/>
          <p:cNvSpPr/>
          <p:nvPr/>
        </p:nvSpPr>
        <p:spPr>
          <a:xfrm>
            <a:off x="533520" y="1252440"/>
            <a:ext cx="7772400" cy="14860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 performed an on-site review of processes, procedures and controls that support the trading and origination business activities within West Power Trading and Originations office  presently located in Portland, OR.  Our procedures included interviews with key office personnel on August 20 - 23.  We also performed a test of commodity transactions from deal execution through settlement.</a:t>
            </a:r>
            <a:endParaRPr b="0" lang="en-US" sz="1400" strike="noStrike" u="none">
              <a:solidFill>
                <a:srgbClr val="000000"/>
              </a:solidFill>
              <a:effectLst/>
              <a:uFillTx/>
              <a:latin typeface="Times New Roman"/>
            </a:endParaRPr>
          </a:p>
          <a:p>
            <a:pPr algn="just">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32" name=""/>
          <p:cNvSpPr/>
          <p:nvPr/>
        </p:nvSpPr>
        <p:spPr>
          <a:xfrm>
            <a:off x="380880" y="5410080"/>
            <a:ext cx="769644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For further understanding of objectives or observations, please contact Michelle Bruce at</a:t>
            </a:r>
            <a:endParaRPr b="0" lang="en-US" sz="1400" strike="noStrike" u="none">
              <a:solidFill>
                <a:srgbClr val="000000"/>
              </a:solidFill>
              <a:effectLst/>
              <a:uFillTx/>
              <a:latin typeface="Times New Roman"/>
            </a:endParaRPr>
          </a:p>
        </p:txBody>
      </p:sp>
      <p:sp>
        <p:nvSpPr>
          <p:cNvPr id="33" name=""/>
          <p:cNvSpPr/>
          <p:nvPr/>
        </p:nvSpPr>
        <p:spPr>
          <a:xfrm>
            <a:off x="685800" y="60199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34" name=""/>
          <p:cNvSpPr/>
          <p:nvPr/>
        </p:nvSpPr>
        <p:spPr>
          <a:xfrm>
            <a:off x="457200" y="3429000"/>
            <a:ext cx="8001000" cy="198108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457200" y="3124080"/>
            <a:ext cx="380988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36" name=""/>
          <p:cNvSpPr/>
          <p:nvPr/>
        </p:nvSpPr>
        <p:spPr>
          <a:xfrm>
            <a:off x="609480" y="2743200"/>
            <a:ext cx="8153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Michelle Bruce, Enron Net Works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Minal Dalia, Risk Assessment &amp; Controls</a:t>
            </a:r>
            <a:endParaRPr b="0" lang="en-US" sz="1400" strike="noStrike" u="none">
              <a:solidFill>
                <a:srgbClr val="000000"/>
              </a:solidFill>
              <a:effectLst/>
              <a:uFillTx/>
              <a:latin typeface="Times New Roman"/>
            </a:endParaRPr>
          </a:p>
        </p:txBody>
      </p:sp>
      <p:sp>
        <p:nvSpPr>
          <p:cNvPr id="37" name=""/>
          <p:cNvSpPr/>
          <p:nvPr/>
        </p:nvSpPr>
        <p:spPr>
          <a:xfrm>
            <a:off x="380880" y="3429000"/>
            <a:ext cx="7772400" cy="4497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 Belden - MD West Power Trading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Phil Platter - Logistics – California</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Chris Calger - ENA West Origination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John Postlethwaite - Risk Management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Chris Foster - Middle Market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Murray O’Neil – Volume Management</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Stacey White - Houston Risk Management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Melissa Ratnala – Houston Settlements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Cara Semperger - Logistics -NW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Tim Heizenrader – Fundamental Analysis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Elliot Mainzer – Renewables Trading</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Caroline Emmert – Volume Management</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Melissa Murphy – Houston Documentation</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8" name=""/>
          <p:cNvSpPr/>
          <p:nvPr/>
        </p:nvSpPr>
        <p:spPr>
          <a:xfrm>
            <a:off x="5562720" y="304920"/>
            <a:ext cx="35812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&amp; Objectives</a:t>
            </a:r>
            <a:endParaRPr b="0" lang="en-US" sz="2400" strike="noStrike" u="none">
              <a:solidFill>
                <a:srgbClr val="000000"/>
              </a:solidFill>
              <a:effectLst/>
              <a:uFillTx/>
              <a:latin typeface="Times New Roman"/>
            </a:endParaRPr>
          </a:p>
        </p:txBody>
      </p:sp>
      <p:sp>
        <p:nvSpPr>
          <p:cNvPr id="39" name=""/>
          <p:cNvSpPr/>
          <p:nvPr/>
        </p:nvSpPr>
        <p:spPr>
          <a:xfrm>
            <a:off x="3581280" y="60958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40" name=""/>
          <p:cNvSpPr/>
          <p:nvPr/>
        </p:nvSpPr>
        <p:spPr>
          <a:xfrm>
            <a:off x="609480" y="5638680"/>
            <a:ext cx="769644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713-345-7532 or </a:t>
            </a:r>
            <a:r>
              <a:rPr b="0" i="1" lang="en-US" sz="1400" strike="noStrike" u="none">
                <a:solidFill>
                  <a:srgbClr val="000000"/>
                </a:solidFill>
                <a:effectLst/>
                <a:uFillTx/>
                <a:latin typeface="Arial"/>
              </a:rPr>
              <a:t>michelle.bruce</a:t>
            </a:r>
            <a:r>
              <a:rPr b="0" lang="en-US" sz="1400" strike="noStrike" u="none">
                <a:solidFill>
                  <a:srgbClr val="000000"/>
                </a:solidFill>
                <a:effectLst/>
                <a:uFillTx/>
                <a:latin typeface="Arial"/>
              </a:rPr>
              <a:t>@</a:t>
            </a:r>
            <a:r>
              <a:rPr b="0" i="1" lang="en-US" sz="1400" strike="noStrike" u="none">
                <a:solidFill>
                  <a:srgbClr val="000000"/>
                </a:solidFill>
                <a:effectLst/>
                <a:uFillTx/>
                <a:latin typeface="Arial"/>
              </a:rPr>
              <a:t>enron.com</a:t>
            </a:r>
            <a:endParaRPr b="0" lang="en-US" sz="1400" strike="noStrike" u="none">
              <a:solidFill>
                <a:srgbClr val="000000"/>
              </a:solidFill>
              <a:effectLst/>
              <a:uFillTx/>
              <a:latin typeface="Times New Roman"/>
            </a:endParaRPr>
          </a:p>
        </p:txBody>
      </p:sp>
      <p:sp>
        <p:nvSpPr>
          <p:cNvPr id="41" name=""/>
          <p:cNvSpPr/>
          <p:nvPr/>
        </p:nvSpPr>
        <p:spPr>
          <a:xfrm>
            <a:off x="6095880" y="61261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89F5337-68E6-45D8-893A-7E2048DB50FC}"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2" name="" descr=""/>
          <p:cNvPicPr/>
          <p:nvPr/>
        </p:nvPicPr>
        <p:blipFill>
          <a:blip r:embed="rId1"/>
          <a:stretch/>
        </p:blipFill>
        <p:spPr>
          <a:xfrm>
            <a:off x="771480" y="304920"/>
            <a:ext cx="523800" cy="552240"/>
          </a:xfrm>
          <a:prstGeom prst="rect">
            <a:avLst/>
          </a:prstGeom>
          <a:noFill/>
          <a:ln w="0">
            <a:noFill/>
          </a:ln>
        </p:spPr>
      </p:pic>
      <p:sp>
        <p:nvSpPr>
          <p:cNvPr id="43" name=""/>
          <p:cNvSpPr/>
          <p:nvPr/>
        </p:nvSpPr>
        <p:spPr>
          <a:xfrm>
            <a:off x="5638680" y="22860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44"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46" name=""/>
          <p:cNvSpPr/>
          <p:nvPr/>
        </p:nvSpPr>
        <p:spPr>
          <a:xfrm>
            <a:off x="5867280" y="53352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sp>
        <p:nvSpPr>
          <p:cNvPr id="47"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48" name=""/>
          <p:cNvSpPr/>
          <p:nvPr/>
        </p:nvSpPr>
        <p:spPr>
          <a:xfrm>
            <a:off x="380880" y="5715000"/>
            <a:ext cx="8382240" cy="30492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85800" y="5715000"/>
            <a:ext cx="4038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Gross Margin from Gas Originations__________</a:t>
            </a:r>
            <a:endParaRPr b="0" lang="en-US" sz="1400" strike="noStrike" u="none">
              <a:solidFill>
                <a:srgbClr val="000000"/>
              </a:solidFill>
              <a:effectLst/>
              <a:uFillTx/>
              <a:latin typeface="Times New Roman"/>
            </a:endParaRPr>
          </a:p>
        </p:txBody>
      </p:sp>
      <p:sp>
        <p:nvSpPr>
          <p:cNvPr id="50" name=""/>
          <p:cNvSpPr/>
          <p:nvPr/>
        </p:nvSpPr>
        <p:spPr>
          <a:xfrm>
            <a:off x="2438280" y="5105520"/>
            <a:ext cx="381024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Personnel</a:t>
            </a:r>
            <a:endParaRPr b="0" lang="en-US" sz="1600" strike="noStrike" u="none">
              <a:solidFill>
                <a:srgbClr val="000000"/>
              </a:solidFill>
              <a:effectLst/>
              <a:uFillTx/>
              <a:latin typeface="Times New Roman"/>
            </a:endParaRPr>
          </a:p>
        </p:txBody>
      </p:sp>
      <p:sp>
        <p:nvSpPr>
          <p:cNvPr id="51" name=""/>
          <p:cNvSpPr/>
          <p:nvPr/>
        </p:nvSpPr>
        <p:spPr>
          <a:xfrm>
            <a:off x="990720" y="30492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380880" y="1371600"/>
            <a:ext cx="8382240" cy="480060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04920" y="1066680"/>
            <a:ext cx="380988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Profile</a:t>
            </a:r>
            <a:endParaRPr b="0" lang="en-US" sz="1600" strike="noStrike" u="none">
              <a:solidFill>
                <a:srgbClr val="000000"/>
              </a:solidFill>
              <a:effectLst/>
              <a:uFillTx/>
              <a:latin typeface="Times New Roman"/>
            </a:endParaRPr>
          </a:p>
        </p:txBody>
      </p:sp>
      <p:sp>
        <p:nvSpPr>
          <p:cNvPr id="54" name=""/>
          <p:cNvSpPr/>
          <p:nvPr/>
        </p:nvSpPr>
        <p:spPr>
          <a:xfrm>
            <a:off x="380880" y="1600200"/>
            <a:ext cx="419112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 name=""/>
          <p:cNvSpPr/>
          <p:nvPr/>
        </p:nvSpPr>
        <p:spPr>
          <a:xfrm>
            <a:off x="380880" y="1447920"/>
            <a:ext cx="8382240" cy="4228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Portland Power group is broken down into two primary groups:  West Power Trading and West Origination.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 Belden manages the West Power Trading group which is broken down into various groups:  Volume Management, Middle Market, Fundamental Analysis, Pre-Scheduling, Cash Desk, Northwest, California and Southwest trading, Services desk and Renewables trading.  Most recently, Tim has been given responsibility for EES Power activities as they relate to the West.  The majority of Tim’s leaders have been with Enron for 5 - 10 years as well as being with the Portland office since its inception in 1997.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Portland Power deals in the trading of physical and financial instruments, e.g., options, swaps, forwards, etc.  The past year has presented unprecedented volatility in the Power market as well as a move to slow deregulation.</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Deals are captured by a trader in a deal blotter which then feeds EnPower.  The Risk Management function is then performed in Portland via EnPower. The nomination of product, scheduling and logistics of the physical moves are all performed in Portland via Excel, Access and various Websites.  The confirmations and settlements are fed from the data captured in EnPower to DCAF and Unify, respectively.  The confirmations, settlements and financial reporting functions are performed Houston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Chris Calger manages the West Power Origination group which is more asset driven.  There are approximately 40 employees in the Origination group with half residing in the San Francisco office.  The San Francisco office is primarily focused on obtaining permits for construction of power plants.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Portland origination group is broken down into Generation Investments, Development, Public Utilities, Transaction and Structuring.  The group focuses on identifying projects where minimal Enron cash is outlayed in relation to expected ROI once asset is developed and then sold.  As deals are developed, they are properly reviewed by RAC, Credit and Legal as well as each deal over $1MM is “mini-dashed” so that the Office of the Chair is made aware.  </a:t>
            </a:r>
            <a:endParaRPr b="0" lang="en-US" sz="1200" strike="noStrike" u="none">
              <a:solidFill>
                <a:srgbClr val="000000"/>
              </a:solidFill>
              <a:effectLst/>
              <a:uFillTx/>
              <a:latin typeface="Times New Roman"/>
            </a:endParaRPr>
          </a:p>
        </p:txBody>
      </p:sp>
      <p:sp>
        <p:nvSpPr>
          <p:cNvPr id="56" name=""/>
          <p:cNvSpPr/>
          <p:nvPr/>
        </p:nvSpPr>
        <p:spPr>
          <a:xfrm>
            <a:off x="380880" y="1828800"/>
            <a:ext cx="426744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 name=""/>
          <p:cNvSpPr/>
          <p:nvPr/>
        </p:nvSpPr>
        <p:spPr>
          <a:xfrm>
            <a:off x="609480" y="2057400"/>
            <a:ext cx="381024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59" name=""/>
          <p:cNvSpPr/>
          <p:nvPr/>
        </p:nvSpPr>
        <p:spPr>
          <a:xfrm>
            <a:off x="6019920" y="6248520"/>
            <a:ext cx="259056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0" name="" descr=""/>
          <p:cNvPicPr/>
          <p:nvPr/>
        </p:nvPicPr>
        <p:blipFill>
          <a:blip r:embed="rId1"/>
          <a:stretch/>
        </p:blipFill>
        <p:spPr>
          <a:xfrm>
            <a:off x="771480" y="304920"/>
            <a:ext cx="523800" cy="552240"/>
          </a:xfrm>
          <a:prstGeom prst="rect">
            <a:avLst/>
          </a:prstGeom>
          <a:noFill/>
          <a:ln w="0">
            <a:noFill/>
          </a:ln>
        </p:spPr>
      </p:pic>
      <p:sp>
        <p:nvSpPr>
          <p:cNvPr id="61" name=""/>
          <p:cNvSpPr/>
          <p:nvPr/>
        </p:nvSpPr>
        <p:spPr>
          <a:xfrm>
            <a:off x="5638680" y="22860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62"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3"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64" name=""/>
          <p:cNvSpPr/>
          <p:nvPr/>
        </p:nvSpPr>
        <p:spPr>
          <a:xfrm>
            <a:off x="5867280" y="53352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sp>
        <p:nvSpPr>
          <p:cNvPr id="65"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66" name=""/>
          <p:cNvSpPr/>
          <p:nvPr/>
        </p:nvSpPr>
        <p:spPr>
          <a:xfrm>
            <a:off x="152280" y="5486400"/>
            <a:ext cx="8382240" cy="68580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228600" y="5181480"/>
            <a:ext cx="41148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Financial Data (as of 07/31/2001)</a:t>
            </a:r>
            <a:endParaRPr b="0" lang="en-US" sz="1600" strike="noStrike" u="none">
              <a:solidFill>
                <a:srgbClr val="000000"/>
              </a:solidFill>
              <a:effectLst/>
              <a:uFillTx/>
              <a:latin typeface="Times New Roman"/>
            </a:endParaRPr>
          </a:p>
        </p:txBody>
      </p:sp>
      <p:sp>
        <p:nvSpPr>
          <p:cNvPr id="68" name=""/>
          <p:cNvSpPr/>
          <p:nvPr/>
        </p:nvSpPr>
        <p:spPr>
          <a:xfrm>
            <a:off x="380880" y="1600200"/>
            <a:ext cx="419112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 name=""/>
          <p:cNvSpPr/>
          <p:nvPr/>
        </p:nvSpPr>
        <p:spPr>
          <a:xfrm>
            <a:off x="380880" y="1828800"/>
            <a:ext cx="426744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0" name=""/>
          <p:cNvSpPr/>
          <p:nvPr/>
        </p:nvSpPr>
        <p:spPr>
          <a:xfrm>
            <a:off x="609480" y="2057400"/>
            <a:ext cx="381024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1" name=""/>
          <p:cNvSpPr/>
          <p:nvPr/>
        </p:nvSpPr>
        <p:spPr>
          <a:xfrm>
            <a:off x="228600" y="1752480"/>
            <a:ext cx="8381880" cy="68580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61,961 Power trades were executed through 07/31/01 with the majority of the trades being physical.</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 of these trades were Renewables trades. </a:t>
            </a:r>
            <a:endParaRPr b="0" lang="en-US" sz="1200" strike="noStrike" u="none">
              <a:solidFill>
                <a:srgbClr val="000000"/>
              </a:solidFill>
              <a:effectLst/>
              <a:uFillTx/>
              <a:latin typeface="Times New Roman"/>
            </a:endParaRPr>
          </a:p>
        </p:txBody>
      </p:sp>
      <p:sp>
        <p:nvSpPr>
          <p:cNvPr id="72" name=""/>
          <p:cNvSpPr/>
          <p:nvPr/>
        </p:nvSpPr>
        <p:spPr>
          <a:xfrm>
            <a:off x="304920" y="1295280"/>
            <a:ext cx="59436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Transaction Data (As of 07/31/2001)</a:t>
            </a:r>
            <a:endParaRPr b="0" lang="en-US" sz="1600" strike="noStrike" u="none">
              <a:solidFill>
                <a:srgbClr val="000000"/>
              </a:solidFill>
              <a:effectLst/>
              <a:uFillTx/>
              <a:latin typeface="Times New Roman"/>
            </a:endParaRPr>
          </a:p>
        </p:txBody>
      </p:sp>
      <p:sp>
        <p:nvSpPr>
          <p:cNvPr id="73" name=""/>
          <p:cNvSpPr/>
          <p:nvPr/>
        </p:nvSpPr>
        <p:spPr>
          <a:xfrm>
            <a:off x="228600" y="2895480"/>
            <a:ext cx="8381880" cy="221004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80880" y="2514600"/>
            <a:ext cx="563904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Major Projects</a:t>
            </a:r>
            <a:endParaRPr b="0" lang="en-US" sz="1600" strike="noStrike" u="none">
              <a:solidFill>
                <a:srgbClr val="000000"/>
              </a:solidFill>
              <a:effectLst/>
              <a:uFillTx/>
              <a:latin typeface="Times New Roman"/>
            </a:endParaRPr>
          </a:p>
        </p:txBody>
      </p:sp>
      <p:sp>
        <p:nvSpPr>
          <p:cNvPr id="75" name=""/>
          <p:cNvSpPr/>
          <p:nvPr/>
        </p:nvSpPr>
        <p:spPr>
          <a:xfrm>
            <a:off x="228600" y="2971800"/>
            <a:ext cx="8305920" cy="2018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group is primarily focused on trading as well as the development of assets in the California region.  Several deals are currently under review yet no major deals have been executed during the 2001 period.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Renewables trading is a new market under development for the current period.  “Renewables” are simply using “green” power (environmentally safe) in place of typical power sources (e.g., gas, coal, etc.).  Portland Power has booked 4 renewable deals to date all of which were “BIO”.  The renewables market currently consist of 4 commodities:  wind, hydro, geo and bio mass.  The current process is to capture the renewable trades in the same manner as the power trades, however, the goal is to manage them in the same manner as Enron manages emission credits (using annual curves and “credit” as a unit of measure).  One of the deals booked to date is a 5 year position with total exposure of $211,000.  As society is becoming more environmentally safe, legislation is forcing manufacturers to use a percentage of “green” energy which, in time, should make it a more liquid market. </a:t>
            </a:r>
            <a:endParaRPr b="0" lang="en-US" sz="1200" strike="noStrike" u="none">
              <a:solidFill>
                <a:srgbClr val="000000"/>
              </a:solidFill>
              <a:effectLst/>
              <a:uFillTx/>
              <a:latin typeface="Times New Roman"/>
            </a:endParaRPr>
          </a:p>
        </p:txBody>
      </p:sp>
      <p:sp>
        <p:nvSpPr>
          <p:cNvPr id="76" name=""/>
          <p:cNvSpPr/>
          <p:nvPr/>
        </p:nvSpPr>
        <p:spPr>
          <a:xfrm>
            <a:off x="304920" y="5562720"/>
            <a:ext cx="7924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Year-to-date income through 07/31/01 from power trading operations was $685MM.  P&amp;L is primarily impacted by new deals and curve shift.</a:t>
            </a:r>
            <a:endParaRPr b="0" lang="en-US" sz="1200" strike="noStrike" u="none">
              <a:solidFill>
                <a:srgbClr val="000000"/>
              </a:solidFill>
              <a:effectLst/>
              <a:uFillTx/>
              <a:latin typeface="Times New Roman"/>
            </a:endParaRPr>
          </a:p>
        </p:txBody>
      </p:sp>
      <p:sp>
        <p:nvSpPr>
          <p:cNvPr id="77" name=""/>
          <p:cNvSpPr/>
          <p:nvPr/>
        </p:nvSpPr>
        <p:spPr>
          <a:xfrm>
            <a:off x="5943600" y="62485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
        <p:nvSpPr>
          <p:cNvPr id="78"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9" name="" descr=""/>
          <p:cNvPicPr/>
          <p:nvPr/>
        </p:nvPicPr>
        <p:blipFill>
          <a:blip r:embed="rId1"/>
          <a:stretch/>
        </p:blipFill>
        <p:spPr>
          <a:xfrm>
            <a:off x="771480" y="304920"/>
            <a:ext cx="523800" cy="552240"/>
          </a:xfrm>
          <a:prstGeom prst="rect">
            <a:avLst/>
          </a:prstGeom>
          <a:noFill/>
          <a:ln w="0">
            <a:noFill/>
          </a:ln>
        </p:spPr>
      </p:pic>
      <p:sp>
        <p:nvSpPr>
          <p:cNvPr id="80"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82"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83" name=""/>
          <p:cNvSpPr/>
          <p:nvPr/>
        </p:nvSpPr>
        <p:spPr>
          <a:xfrm>
            <a:off x="380880" y="1752480"/>
            <a:ext cx="8001000" cy="213372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4" name=""/>
          <p:cNvSpPr/>
          <p:nvPr/>
        </p:nvSpPr>
        <p:spPr>
          <a:xfrm>
            <a:off x="380880" y="1219320"/>
            <a:ext cx="41148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85" name=""/>
          <p:cNvSpPr/>
          <p:nvPr/>
        </p:nvSpPr>
        <p:spPr>
          <a:xfrm>
            <a:off x="5715000" y="30492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86" name=""/>
          <p:cNvSpPr/>
          <p:nvPr/>
        </p:nvSpPr>
        <p:spPr>
          <a:xfrm>
            <a:off x="5943600" y="60948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87" name=""/>
          <p:cNvSpPr/>
          <p:nvPr/>
        </p:nvSpPr>
        <p:spPr>
          <a:xfrm>
            <a:off x="533520" y="1981080"/>
            <a:ext cx="7696080" cy="1922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Portland office has recently added 2 personnel from Houston in Credit and the Risk Assessment and Controls (RAC) groups.  </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Stacey White, Director of Power Risk Management also visits the office approximately each six weeks as well as maintaining daily contact with the Portland risk team.</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 cash and general ledger functions are maintained in the Houston office. </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Strong employee base with many years of industry and Enron experience in both commercial and commercial support.</a:t>
            </a:r>
            <a:endParaRPr b="0" lang="en-US" sz="1400" strike="noStrike" u="none">
              <a:solidFill>
                <a:srgbClr val="000000"/>
              </a:solidFill>
              <a:effectLst/>
              <a:uFillTx/>
              <a:latin typeface="Times New Roman"/>
            </a:endParaRPr>
          </a:p>
        </p:txBody>
      </p:sp>
      <p:sp>
        <p:nvSpPr>
          <p:cNvPr id="88"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89" name=""/>
          <p:cNvSpPr/>
          <p:nvPr/>
        </p:nvSpPr>
        <p:spPr>
          <a:xfrm>
            <a:off x="5943600" y="62485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0" name="" descr=""/>
          <p:cNvPicPr/>
          <p:nvPr/>
        </p:nvPicPr>
        <p:blipFill>
          <a:blip r:embed="rId1"/>
          <a:stretch/>
        </p:blipFill>
        <p:spPr>
          <a:xfrm>
            <a:off x="771480" y="304920"/>
            <a:ext cx="523800" cy="552240"/>
          </a:xfrm>
          <a:prstGeom prst="rect">
            <a:avLst/>
          </a:prstGeom>
          <a:noFill/>
          <a:ln w="0">
            <a:noFill/>
          </a:ln>
        </p:spPr>
      </p:pic>
      <p:sp>
        <p:nvSpPr>
          <p:cNvPr id="91" name=""/>
          <p:cNvSpPr/>
          <p:nvPr/>
        </p:nvSpPr>
        <p:spPr>
          <a:xfrm>
            <a:off x="5715000" y="30492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a:t>
            </a:r>
            <a:endParaRPr b="0" lang="en-US" sz="2400" strike="noStrike" u="none">
              <a:solidFill>
                <a:srgbClr val="000000"/>
              </a:solidFill>
              <a:effectLst/>
              <a:uFillTx/>
              <a:latin typeface="Times New Roman"/>
            </a:endParaRPr>
          </a:p>
        </p:txBody>
      </p:sp>
      <p:sp>
        <p:nvSpPr>
          <p:cNvPr id="92"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3"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94" name=""/>
          <p:cNvSpPr/>
          <p:nvPr/>
        </p:nvSpPr>
        <p:spPr>
          <a:xfrm>
            <a:off x="5943600" y="60948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95"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96" name=""/>
          <p:cNvSpPr/>
          <p:nvPr/>
        </p:nvSpPr>
        <p:spPr>
          <a:xfrm>
            <a:off x="838080" y="1219320"/>
            <a:ext cx="213372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2971800" y="1219320"/>
            <a:ext cx="213372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105520" y="1219320"/>
            <a:ext cx="213336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7238880" y="1219320"/>
            <a:ext cx="129564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121932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01" name=""/>
          <p:cNvSpPr/>
          <p:nvPr/>
        </p:nvSpPr>
        <p:spPr>
          <a:xfrm>
            <a:off x="34290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02" name=""/>
          <p:cNvSpPr/>
          <p:nvPr/>
        </p:nvSpPr>
        <p:spPr>
          <a:xfrm>
            <a:off x="556272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03" name=""/>
          <p:cNvSpPr/>
          <p:nvPr/>
        </p:nvSpPr>
        <p:spPr>
          <a:xfrm>
            <a:off x="7162920" y="1219320"/>
            <a:ext cx="1447560" cy="45684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Owner &amp; Target Date</a:t>
            </a:r>
            <a:endParaRPr b="0" lang="en-US" sz="1400" strike="noStrike" u="none">
              <a:solidFill>
                <a:srgbClr val="000000"/>
              </a:solidFill>
              <a:effectLst/>
              <a:uFillTx/>
              <a:latin typeface="Times New Roman"/>
            </a:endParaRPr>
          </a:p>
        </p:txBody>
      </p:sp>
      <p:sp>
        <p:nvSpPr>
          <p:cNvPr id="104" name=""/>
          <p:cNvSpPr/>
          <p:nvPr/>
        </p:nvSpPr>
        <p:spPr>
          <a:xfrm>
            <a:off x="838080" y="1676520"/>
            <a:ext cx="2133720" cy="1218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2971800" y="1676520"/>
            <a:ext cx="2133720" cy="1218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5105520" y="1676520"/>
            <a:ext cx="2133360" cy="1218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7238880" y="1676520"/>
            <a:ext cx="1295640" cy="1218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838080" y="289548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2971800" y="289548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5105520" y="289548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7238880" y="2895480"/>
            <a:ext cx="12956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838080" y="1676520"/>
            <a:ext cx="19814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Support from Risk Management for deals entered into more than 2 months prior are not easily accessible.  </a:t>
            </a:r>
            <a:endParaRPr b="0" lang="en-US" sz="1200" strike="noStrike" u="none">
              <a:solidFill>
                <a:srgbClr val="000000"/>
              </a:solidFill>
              <a:effectLst/>
              <a:uFillTx/>
              <a:latin typeface="Times New Roman"/>
            </a:endParaRPr>
          </a:p>
        </p:txBody>
      </p:sp>
      <p:sp>
        <p:nvSpPr>
          <p:cNvPr id="113" name=""/>
          <p:cNvSpPr/>
          <p:nvPr/>
        </p:nvSpPr>
        <p:spPr>
          <a:xfrm>
            <a:off x="2971800" y="1663560"/>
            <a:ext cx="2209680" cy="1009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volume of deals running through the system requires that activity be archived.  However, 3 weeks after the close of the review, support for 4 deals in the deal test have not yet been received.</a:t>
            </a:r>
            <a:endParaRPr b="0" lang="en-US" sz="1000" strike="noStrike" u="none">
              <a:solidFill>
                <a:srgbClr val="000000"/>
              </a:solidFill>
              <a:effectLst/>
              <a:uFillTx/>
              <a:latin typeface="Times New Roman"/>
            </a:endParaRPr>
          </a:p>
        </p:txBody>
      </p:sp>
      <p:sp>
        <p:nvSpPr>
          <p:cNvPr id="114" name=""/>
          <p:cNvSpPr/>
          <p:nvPr/>
        </p:nvSpPr>
        <p:spPr>
          <a:xfrm>
            <a:off x="838080" y="2895480"/>
            <a:ext cx="198144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Trades made with Portland General Electric (PGE) have not been invoiced during the period.</a:t>
            </a:r>
            <a:endParaRPr b="0" lang="en-US" sz="1200" strike="noStrike" u="none">
              <a:solidFill>
                <a:srgbClr val="000000"/>
              </a:solidFill>
              <a:effectLst/>
              <a:uFillTx/>
              <a:latin typeface="Times New Roman"/>
            </a:endParaRPr>
          </a:p>
        </p:txBody>
      </p:sp>
      <p:sp>
        <p:nvSpPr>
          <p:cNvPr id="115" name=""/>
          <p:cNvSpPr/>
          <p:nvPr/>
        </p:nvSpPr>
        <p:spPr>
          <a:xfrm>
            <a:off x="2971800" y="2895480"/>
            <a:ext cx="1981080" cy="1103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Invoicing has not been necessary as EPMI has been in a net payable position with PGE.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16" name=""/>
          <p:cNvSpPr/>
          <p:nvPr/>
        </p:nvSpPr>
        <p:spPr>
          <a:xfrm>
            <a:off x="838080" y="4267080"/>
            <a:ext cx="2133720" cy="1905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2971800" y="4267080"/>
            <a:ext cx="2133720" cy="1905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5105520" y="4267080"/>
            <a:ext cx="2133360" cy="1905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7238880" y="4267080"/>
            <a:ext cx="1295640" cy="1905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5105520" y="4268880"/>
            <a:ext cx="198108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 Tim Belden, the Renewables trader does only a few trades each year.  While he does not have a recorded line, he does make certain to use a recorded line when a trade is done.</a:t>
            </a:r>
            <a:endParaRPr b="0" lang="en-US" sz="1200" strike="noStrike" u="none">
              <a:solidFill>
                <a:srgbClr val="000000"/>
              </a:solidFill>
              <a:effectLst/>
              <a:uFillTx/>
              <a:latin typeface="Times New Roman"/>
            </a:endParaRPr>
          </a:p>
        </p:txBody>
      </p:sp>
      <p:sp>
        <p:nvSpPr>
          <p:cNvPr id="121" name=""/>
          <p:cNvSpPr/>
          <p:nvPr/>
        </p:nvSpPr>
        <p:spPr>
          <a:xfrm>
            <a:off x="838080" y="4254480"/>
            <a:ext cx="22100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Renewables trader currently does not have a recorded phone line.</a:t>
            </a:r>
            <a:endParaRPr b="0" lang="en-US" sz="1200" strike="noStrike" u="none">
              <a:solidFill>
                <a:srgbClr val="000000"/>
              </a:solidFill>
              <a:effectLst/>
              <a:uFillTx/>
              <a:latin typeface="Times New Roman"/>
            </a:endParaRPr>
          </a:p>
        </p:txBody>
      </p:sp>
      <p:sp>
        <p:nvSpPr>
          <p:cNvPr id="122" name=""/>
          <p:cNvSpPr/>
          <p:nvPr/>
        </p:nvSpPr>
        <p:spPr>
          <a:xfrm>
            <a:off x="2971800" y="4284720"/>
            <a:ext cx="19810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 ENA Risk Management Policy, anyone entering into a transaction on behalf of Enron must must do so on a recorded line.</a:t>
            </a:r>
            <a:endParaRPr b="0" lang="en-US" sz="1200" strike="noStrike" u="none">
              <a:solidFill>
                <a:srgbClr val="000000"/>
              </a:solidFill>
              <a:effectLst/>
              <a:uFillTx/>
              <a:latin typeface="Times New Roman"/>
            </a:endParaRPr>
          </a:p>
        </p:txBody>
      </p:sp>
      <p:sp>
        <p:nvSpPr>
          <p:cNvPr id="123" name=""/>
          <p:cNvSpPr/>
          <p:nvPr/>
        </p:nvSpPr>
        <p:spPr>
          <a:xfrm>
            <a:off x="457200" y="1219320"/>
            <a:ext cx="38088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457200" y="1676520"/>
            <a:ext cx="380880" cy="1218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457200" y="289548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457200" y="4267080"/>
            <a:ext cx="380880" cy="1905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457200" y="1706400"/>
            <a:ext cx="380880" cy="13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1</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M</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28" name=""/>
          <p:cNvSpPr/>
          <p:nvPr/>
        </p:nvSpPr>
        <p:spPr>
          <a:xfrm>
            <a:off x="457200" y="2925720"/>
            <a:ext cx="380880" cy="83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2</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L</a:t>
            </a:r>
            <a:endParaRPr b="0" lang="en-US" sz="1200" strike="noStrike" u="none">
              <a:solidFill>
                <a:srgbClr val="000000"/>
              </a:solidFill>
              <a:effectLst/>
              <a:uFillTx/>
              <a:latin typeface="Times New Roman"/>
            </a:endParaRPr>
          </a:p>
        </p:txBody>
      </p:sp>
      <p:sp>
        <p:nvSpPr>
          <p:cNvPr id="129" name=""/>
          <p:cNvSpPr/>
          <p:nvPr/>
        </p:nvSpPr>
        <p:spPr>
          <a:xfrm>
            <a:off x="457200" y="4297320"/>
            <a:ext cx="380880" cy="83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L</a:t>
            </a:r>
            <a:endParaRPr b="0" lang="en-US" sz="1200" strike="noStrike" u="none">
              <a:solidFill>
                <a:srgbClr val="000000"/>
              </a:solidFill>
              <a:effectLst/>
              <a:uFillTx/>
              <a:latin typeface="Times New Roman"/>
            </a:endParaRPr>
          </a:p>
        </p:txBody>
      </p:sp>
      <p:sp>
        <p:nvSpPr>
          <p:cNvPr id="130"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131" name=""/>
          <p:cNvSpPr/>
          <p:nvPr/>
        </p:nvSpPr>
        <p:spPr>
          <a:xfrm>
            <a:off x="7238880" y="4267080"/>
            <a:ext cx="137160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 Belden</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32" name=""/>
          <p:cNvSpPr/>
          <p:nvPr/>
        </p:nvSpPr>
        <p:spPr>
          <a:xfrm>
            <a:off x="7238880" y="167652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p:txBody>
      </p:sp>
      <p:sp>
        <p:nvSpPr>
          <p:cNvPr id="133" name=""/>
          <p:cNvSpPr/>
          <p:nvPr/>
        </p:nvSpPr>
        <p:spPr>
          <a:xfrm>
            <a:off x="7238880" y="220968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12/31/01</a:t>
            </a:r>
            <a:endParaRPr b="0" lang="en-US" sz="1200" strike="noStrike" u="none">
              <a:solidFill>
                <a:srgbClr val="000000"/>
              </a:solidFill>
              <a:effectLst/>
              <a:uFillTx/>
              <a:latin typeface="Times New Roman"/>
            </a:endParaRPr>
          </a:p>
        </p:txBody>
      </p:sp>
      <p:sp>
        <p:nvSpPr>
          <p:cNvPr id="134" name=""/>
          <p:cNvSpPr/>
          <p:nvPr/>
        </p:nvSpPr>
        <p:spPr>
          <a:xfrm>
            <a:off x="7238880" y="2895480"/>
            <a:ext cx="1447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Melissa Ratnala</a:t>
            </a:r>
            <a:endParaRPr b="0" lang="en-US" sz="1200" strike="noStrike" u="none">
              <a:solidFill>
                <a:srgbClr val="000000"/>
              </a:solidFill>
              <a:effectLst/>
              <a:uFillTx/>
              <a:latin typeface="Times New Roman"/>
            </a:endParaRPr>
          </a:p>
        </p:txBody>
      </p:sp>
      <p:sp>
        <p:nvSpPr>
          <p:cNvPr id="135" name=""/>
          <p:cNvSpPr/>
          <p:nvPr/>
        </p:nvSpPr>
        <p:spPr>
          <a:xfrm>
            <a:off x="7238880" y="323064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10/31/01</a:t>
            </a:r>
            <a:endParaRPr b="0" lang="en-US" sz="1200" strike="noStrike" u="none">
              <a:solidFill>
                <a:srgbClr val="000000"/>
              </a:solidFill>
              <a:effectLst/>
              <a:uFillTx/>
              <a:latin typeface="Times New Roman"/>
            </a:endParaRPr>
          </a:p>
        </p:txBody>
      </p:sp>
      <p:sp>
        <p:nvSpPr>
          <p:cNvPr id="136" name=""/>
          <p:cNvSpPr/>
          <p:nvPr/>
        </p:nvSpPr>
        <p:spPr>
          <a:xfrm>
            <a:off x="5943600" y="62485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
        <p:nvSpPr>
          <p:cNvPr id="137"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138" name=""/>
          <p:cNvSpPr/>
          <p:nvPr/>
        </p:nvSpPr>
        <p:spPr>
          <a:xfrm>
            <a:off x="5181480" y="1676520"/>
            <a:ext cx="16765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I/T group has improved on gathering historical data from the system yet improvements are still needed.</a:t>
            </a:r>
            <a:endParaRPr b="0" lang="en-US" sz="1200" strike="noStrike" u="none">
              <a:solidFill>
                <a:srgbClr val="000000"/>
              </a:solidFill>
              <a:effectLst/>
              <a:uFillTx/>
              <a:latin typeface="Times New Roman"/>
            </a:endParaRPr>
          </a:p>
        </p:txBody>
      </p:sp>
      <p:sp>
        <p:nvSpPr>
          <p:cNvPr id="139" name=""/>
          <p:cNvSpPr/>
          <p:nvPr/>
        </p:nvSpPr>
        <p:spPr>
          <a:xfrm>
            <a:off x="5181480" y="2971800"/>
            <a:ext cx="17528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EPMI to make payment to PGE once discrepancies are resolved and invoice from PGE is received.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0" name="" descr=""/>
          <p:cNvPicPr/>
          <p:nvPr/>
        </p:nvPicPr>
        <p:blipFill>
          <a:blip r:embed="rId1"/>
          <a:stretch/>
        </p:blipFill>
        <p:spPr>
          <a:xfrm>
            <a:off x="771480" y="304920"/>
            <a:ext cx="523800" cy="552240"/>
          </a:xfrm>
          <a:prstGeom prst="rect">
            <a:avLst/>
          </a:prstGeom>
          <a:noFill/>
          <a:ln w="0">
            <a:noFill/>
          </a:ln>
        </p:spPr>
      </p:pic>
      <p:sp>
        <p:nvSpPr>
          <p:cNvPr id="141" name=""/>
          <p:cNvSpPr/>
          <p:nvPr/>
        </p:nvSpPr>
        <p:spPr>
          <a:xfrm>
            <a:off x="5715000" y="30492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a:t>
            </a:r>
            <a:endParaRPr b="0" lang="en-US" sz="2400" strike="noStrike" u="none">
              <a:solidFill>
                <a:srgbClr val="000000"/>
              </a:solidFill>
              <a:effectLst/>
              <a:uFillTx/>
              <a:latin typeface="Times New Roman"/>
            </a:endParaRPr>
          </a:p>
        </p:txBody>
      </p:sp>
      <p:sp>
        <p:nvSpPr>
          <p:cNvPr id="142"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3"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144" name=""/>
          <p:cNvSpPr/>
          <p:nvPr/>
        </p:nvSpPr>
        <p:spPr>
          <a:xfrm>
            <a:off x="5943600" y="60948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145"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146" name=""/>
          <p:cNvSpPr/>
          <p:nvPr/>
        </p:nvSpPr>
        <p:spPr>
          <a:xfrm>
            <a:off x="838080" y="1295280"/>
            <a:ext cx="213372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2971800" y="1295280"/>
            <a:ext cx="213372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5105520" y="1295280"/>
            <a:ext cx="213336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7238880" y="1295280"/>
            <a:ext cx="129564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1219320" y="137160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51" name=""/>
          <p:cNvSpPr/>
          <p:nvPr/>
        </p:nvSpPr>
        <p:spPr>
          <a:xfrm>
            <a:off x="3429000" y="137160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52" name=""/>
          <p:cNvSpPr/>
          <p:nvPr/>
        </p:nvSpPr>
        <p:spPr>
          <a:xfrm>
            <a:off x="5562720" y="137160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53" name=""/>
          <p:cNvSpPr/>
          <p:nvPr/>
        </p:nvSpPr>
        <p:spPr>
          <a:xfrm>
            <a:off x="838080" y="3276720"/>
            <a:ext cx="2133720" cy="2971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2971800" y="3276720"/>
            <a:ext cx="2133720" cy="2971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5105520" y="3276720"/>
            <a:ext cx="2133360" cy="2971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7238880" y="3276720"/>
            <a:ext cx="1295640" cy="2971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7162920" y="1295280"/>
            <a:ext cx="1447560" cy="45684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Owner &amp; Target Date</a:t>
            </a:r>
            <a:endParaRPr b="0" lang="en-US" sz="1400" strike="noStrike" u="none">
              <a:solidFill>
                <a:srgbClr val="000000"/>
              </a:solidFill>
              <a:effectLst/>
              <a:uFillTx/>
              <a:latin typeface="Times New Roman"/>
            </a:endParaRPr>
          </a:p>
        </p:txBody>
      </p:sp>
      <p:sp>
        <p:nvSpPr>
          <p:cNvPr id="158" name=""/>
          <p:cNvSpPr/>
          <p:nvPr/>
        </p:nvSpPr>
        <p:spPr>
          <a:xfrm>
            <a:off x="457200" y="1295280"/>
            <a:ext cx="38088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457200" y="3276720"/>
            <a:ext cx="380880" cy="2971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457200" y="3306600"/>
            <a:ext cx="380880" cy="83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5</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M</a:t>
            </a:r>
            <a:endParaRPr b="0" lang="en-US" sz="1200" strike="noStrike" u="none">
              <a:solidFill>
                <a:srgbClr val="000000"/>
              </a:solidFill>
              <a:effectLst/>
              <a:uFillTx/>
              <a:latin typeface="Times New Roman"/>
            </a:endParaRPr>
          </a:p>
        </p:txBody>
      </p:sp>
      <p:sp>
        <p:nvSpPr>
          <p:cNvPr id="161" name=""/>
          <p:cNvSpPr/>
          <p:nvPr/>
        </p:nvSpPr>
        <p:spPr>
          <a:xfrm>
            <a:off x="838080" y="3276720"/>
            <a:ext cx="213372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Excel spreadsheets are used extensively for volume management and scheduling.</a:t>
            </a:r>
            <a:endParaRPr b="0" lang="en-US" sz="1200" strike="noStrike" u="none">
              <a:solidFill>
                <a:srgbClr val="000000"/>
              </a:solidFill>
              <a:effectLst/>
              <a:uFillTx/>
              <a:latin typeface="Times New Roman"/>
            </a:endParaRPr>
          </a:p>
        </p:txBody>
      </p:sp>
      <p:sp>
        <p:nvSpPr>
          <p:cNvPr id="162" name=""/>
          <p:cNvSpPr/>
          <p:nvPr/>
        </p:nvSpPr>
        <p:spPr>
          <a:xfrm>
            <a:off x="3124080" y="3276720"/>
            <a:ext cx="1981440" cy="302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currently developing a scheduling system yet the server will reside in Houston.  Schedulers are wary of this as if connection between Houston and Portland is cut, potential daily exposure for LD’s (if trades can’t be scheduled) is $500MM.  Excel is a valid tool until adequate system can be developed and implemented with precautions taken to mitigate system failure.</a:t>
            </a:r>
            <a:endParaRPr b="0" lang="en-US" sz="1200" strike="noStrike" u="none">
              <a:solidFill>
                <a:srgbClr val="000000"/>
              </a:solidFill>
              <a:effectLst/>
              <a:uFillTx/>
              <a:latin typeface="Times New Roman"/>
            </a:endParaRPr>
          </a:p>
        </p:txBody>
      </p:sp>
      <p:sp>
        <p:nvSpPr>
          <p:cNvPr id="163" name=""/>
          <p:cNvSpPr/>
          <p:nvPr/>
        </p:nvSpPr>
        <p:spPr>
          <a:xfrm>
            <a:off x="5105520" y="3276720"/>
            <a:ext cx="213336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to review with Portland office to determine cost/benefit of maintaining separate server within Portland office.  Operational risk  will be reviewed with appropriate personnel and determination will be made as to feasibility of developing new systems versus continuing with an extensive Excel based process.</a:t>
            </a:r>
            <a:endParaRPr b="0" lang="en-US" sz="1200" strike="noStrike" u="none">
              <a:solidFill>
                <a:srgbClr val="000000"/>
              </a:solidFill>
              <a:effectLst/>
              <a:uFillTx/>
              <a:latin typeface="Times New Roman"/>
            </a:endParaRPr>
          </a:p>
        </p:txBody>
      </p:sp>
      <p:sp>
        <p:nvSpPr>
          <p:cNvPr id="164" name=""/>
          <p:cNvSpPr/>
          <p:nvPr/>
        </p:nvSpPr>
        <p:spPr>
          <a:xfrm>
            <a:off x="838080" y="1752480"/>
            <a:ext cx="213372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2971800" y="1752480"/>
            <a:ext cx="213372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5105520" y="1752480"/>
            <a:ext cx="213336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7238880" y="1752480"/>
            <a:ext cx="129564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457200" y="1752480"/>
            <a:ext cx="38088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457200" y="1828800"/>
            <a:ext cx="380880" cy="83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L</a:t>
            </a:r>
            <a:endParaRPr b="0" lang="en-US" sz="1200" strike="noStrike" u="none">
              <a:solidFill>
                <a:srgbClr val="000000"/>
              </a:solidFill>
              <a:effectLst/>
              <a:uFillTx/>
              <a:latin typeface="Times New Roman"/>
            </a:endParaRPr>
          </a:p>
        </p:txBody>
      </p:sp>
      <p:sp>
        <p:nvSpPr>
          <p:cNvPr id="170" name=""/>
          <p:cNvSpPr/>
          <p:nvPr/>
        </p:nvSpPr>
        <p:spPr>
          <a:xfrm>
            <a:off x="838080" y="1798560"/>
            <a:ext cx="1981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Spot trades are not confirmed with PGE.</a:t>
            </a:r>
            <a:endParaRPr b="0" lang="en-US" sz="1200" strike="noStrike" u="none">
              <a:solidFill>
                <a:srgbClr val="000000"/>
              </a:solidFill>
              <a:effectLst/>
              <a:uFillTx/>
              <a:latin typeface="Times New Roman"/>
            </a:endParaRPr>
          </a:p>
        </p:txBody>
      </p:sp>
      <p:sp>
        <p:nvSpPr>
          <p:cNvPr id="171" name=""/>
          <p:cNvSpPr/>
          <p:nvPr/>
        </p:nvSpPr>
        <p:spPr>
          <a:xfrm>
            <a:off x="2971800" y="1754280"/>
            <a:ext cx="2209680" cy="1835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Traders and PGE determined that a confirm was not needed on the spot deals as this would create much paper flow.  However, master agreement currently states that a confirm should be issued.</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72" name=""/>
          <p:cNvSpPr/>
          <p:nvPr/>
        </p:nvSpPr>
        <p:spPr>
          <a:xfrm>
            <a:off x="5105520" y="175248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Legal is reviewing the original agreement and will determine if amendment should be drafted.</a:t>
            </a:r>
            <a:endParaRPr b="0" lang="en-US" sz="1200" strike="noStrike" u="none">
              <a:solidFill>
                <a:srgbClr val="000000"/>
              </a:solidFill>
              <a:effectLst/>
              <a:uFillTx/>
              <a:latin typeface="Times New Roman"/>
            </a:endParaRPr>
          </a:p>
        </p:txBody>
      </p:sp>
      <p:sp>
        <p:nvSpPr>
          <p:cNvPr id="173" name=""/>
          <p:cNvSpPr/>
          <p:nvPr/>
        </p:nvSpPr>
        <p:spPr>
          <a:xfrm>
            <a:off x="380880" y="137160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174" name=""/>
          <p:cNvSpPr/>
          <p:nvPr/>
        </p:nvSpPr>
        <p:spPr>
          <a:xfrm>
            <a:off x="7238880" y="175248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Melissa Murphy</a:t>
            </a:r>
            <a:endParaRPr b="0" lang="en-US" sz="1200" strike="noStrike" u="none">
              <a:solidFill>
                <a:srgbClr val="000000"/>
              </a:solidFill>
              <a:effectLst/>
              <a:uFillTx/>
              <a:latin typeface="Times New Roman"/>
            </a:endParaRPr>
          </a:p>
        </p:txBody>
      </p:sp>
      <p:sp>
        <p:nvSpPr>
          <p:cNvPr id="175" name=""/>
          <p:cNvSpPr/>
          <p:nvPr/>
        </p:nvSpPr>
        <p:spPr>
          <a:xfrm>
            <a:off x="7238880" y="251460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11/01/01</a:t>
            </a:r>
            <a:endParaRPr b="0" lang="en-US" sz="1200" strike="noStrike" u="none">
              <a:solidFill>
                <a:srgbClr val="000000"/>
              </a:solidFill>
              <a:effectLst/>
              <a:uFillTx/>
              <a:latin typeface="Times New Roman"/>
            </a:endParaRPr>
          </a:p>
        </p:txBody>
      </p:sp>
      <p:sp>
        <p:nvSpPr>
          <p:cNvPr id="176" name=""/>
          <p:cNvSpPr/>
          <p:nvPr/>
        </p:nvSpPr>
        <p:spPr>
          <a:xfrm>
            <a:off x="7238880" y="3276720"/>
            <a:ext cx="137160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Cara Semperger</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Murray O’Neil</a:t>
            </a:r>
            <a:endParaRPr b="0" lang="en-US" sz="1200" strike="noStrike" u="none">
              <a:solidFill>
                <a:srgbClr val="000000"/>
              </a:solidFill>
              <a:effectLst/>
              <a:uFillTx/>
              <a:latin typeface="Times New Roman"/>
            </a:endParaRPr>
          </a:p>
        </p:txBody>
      </p:sp>
      <p:sp>
        <p:nvSpPr>
          <p:cNvPr id="177" name=""/>
          <p:cNvSpPr/>
          <p:nvPr/>
        </p:nvSpPr>
        <p:spPr>
          <a:xfrm>
            <a:off x="7238880" y="4267080"/>
            <a:ext cx="1371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cc0000"/>
                </a:solidFill>
                <a:effectLst/>
                <a:uFillTx/>
                <a:latin typeface="Arial"/>
              </a:rPr>
              <a:t>DATE finding to be completed</a:t>
            </a:r>
            <a:endParaRPr b="0" lang="en-US" sz="1200" strike="noStrike" u="none">
              <a:solidFill>
                <a:srgbClr val="000000"/>
              </a:solidFill>
              <a:effectLst/>
              <a:uFillTx/>
              <a:latin typeface="Times New Roman"/>
            </a:endParaRPr>
          </a:p>
        </p:txBody>
      </p:sp>
      <p:sp>
        <p:nvSpPr>
          <p:cNvPr id="178"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179" name=""/>
          <p:cNvSpPr/>
          <p:nvPr/>
        </p:nvSpPr>
        <p:spPr>
          <a:xfrm>
            <a:off x="5943600" y="62485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0" name="" descr=""/>
          <p:cNvPicPr/>
          <p:nvPr/>
        </p:nvPicPr>
        <p:blipFill>
          <a:blip r:embed="rId1"/>
          <a:stretch/>
        </p:blipFill>
        <p:spPr>
          <a:xfrm>
            <a:off x="771480" y="304920"/>
            <a:ext cx="523800" cy="552240"/>
          </a:xfrm>
          <a:prstGeom prst="rect">
            <a:avLst/>
          </a:prstGeom>
          <a:noFill/>
          <a:ln w="0">
            <a:noFill/>
          </a:ln>
        </p:spPr>
      </p:pic>
      <p:sp>
        <p:nvSpPr>
          <p:cNvPr id="181" name=""/>
          <p:cNvSpPr/>
          <p:nvPr/>
        </p:nvSpPr>
        <p:spPr>
          <a:xfrm>
            <a:off x="5715000" y="30492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a:t>
            </a:r>
            <a:endParaRPr b="0" lang="en-US" sz="2400" strike="noStrike" u="none">
              <a:solidFill>
                <a:srgbClr val="000000"/>
              </a:solidFill>
              <a:effectLst/>
              <a:uFillTx/>
              <a:latin typeface="Times New Roman"/>
            </a:endParaRPr>
          </a:p>
        </p:txBody>
      </p:sp>
      <p:sp>
        <p:nvSpPr>
          <p:cNvPr id="182"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3"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184" name=""/>
          <p:cNvSpPr/>
          <p:nvPr/>
        </p:nvSpPr>
        <p:spPr>
          <a:xfrm>
            <a:off x="5943600" y="60948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185"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186" name=""/>
          <p:cNvSpPr/>
          <p:nvPr/>
        </p:nvSpPr>
        <p:spPr>
          <a:xfrm>
            <a:off x="838080" y="1295280"/>
            <a:ext cx="213372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2971800" y="1295280"/>
            <a:ext cx="213372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5105520" y="1295280"/>
            <a:ext cx="213336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7238880" y="1295280"/>
            <a:ext cx="129564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1219320" y="137160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91" name=""/>
          <p:cNvSpPr/>
          <p:nvPr/>
        </p:nvSpPr>
        <p:spPr>
          <a:xfrm>
            <a:off x="3429000" y="137160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92" name=""/>
          <p:cNvSpPr/>
          <p:nvPr/>
        </p:nvSpPr>
        <p:spPr>
          <a:xfrm>
            <a:off x="5562720" y="137160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93" name=""/>
          <p:cNvSpPr/>
          <p:nvPr/>
        </p:nvSpPr>
        <p:spPr>
          <a:xfrm>
            <a:off x="7162920" y="1295280"/>
            <a:ext cx="1447560" cy="45684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Owner &amp; Target Date</a:t>
            </a:r>
            <a:endParaRPr b="0" lang="en-US" sz="1400" strike="noStrike" u="none">
              <a:solidFill>
                <a:srgbClr val="000000"/>
              </a:solidFill>
              <a:effectLst/>
              <a:uFillTx/>
              <a:latin typeface="Times New Roman"/>
            </a:endParaRPr>
          </a:p>
        </p:txBody>
      </p:sp>
      <p:sp>
        <p:nvSpPr>
          <p:cNvPr id="194" name=""/>
          <p:cNvSpPr/>
          <p:nvPr/>
        </p:nvSpPr>
        <p:spPr>
          <a:xfrm>
            <a:off x="457200" y="1295280"/>
            <a:ext cx="380880" cy="4572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838080" y="1752480"/>
            <a:ext cx="213372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2971800" y="1752480"/>
            <a:ext cx="213372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5105520" y="1752480"/>
            <a:ext cx="213336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7238880" y="1752480"/>
            <a:ext cx="129564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457200" y="1752480"/>
            <a:ext cx="380880" cy="1524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457200" y="1828800"/>
            <a:ext cx="380880" cy="83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6</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L</a:t>
            </a:r>
            <a:endParaRPr b="0" lang="en-US" sz="1200" strike="noStrike" u="none">
              <a:solidFill>
                <a:srgbClr val="000000"/>
              </a:solidFill>
              <a:effectLst/>
              <a:uFillTx/>
              <a:latin typeface="Times New Roman"/>
            </a:endParaRPr>
          </a:p>
        </p:txBody>
      </p:sp>
      <p:sp>
        <p:nvSpPr>
          <p:cNvPr id="201" name=""/>
          <p:cNvSpPr/>
          <p:nvPr/>
        </p:nvSpPr>
        <p:spPr>
          <a:xfrm>
            <a:off x="838080" y="1798560"/>
            <a:ext cx="198144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Renewables trades booked in EnPower as MWH and marked against hourly curves. </a:t>
            </a:r>
            <a:endParaRPr b="0" lang="en-US" sz="1200" strike="noStrike" u="none">
              <a:solidFill>
                <a:srgbClr val="000000"/>
              </a:solidFill>
              <a:effectLst/>
              <a:uFillTx/>
              <a:latin typeface="Times New Roman"/>
            </a:endParaRPr>
          </a:p>
        </p:txBody>
      </p:sp>
      <p:sp>
        <p:nvSpPr>
          <p:cNvPr id="202" name=""/>
          <p:cNvSpPr/>
          <p:nvPr/>
        </p:nvSpPr>
        <p:spPr>
          <a:xfrm>
            <a:off x="2971800" y="1754280"/>
            <a:ext cx="2209680" cy="920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System (EnPower) is not currently set up to handle renewables as credits.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03" name=""/>
          <p:cNvSpPr/>
          <p:nvPr/>
        </p:nvSpPr>
        <p:spPr>
          <a:xfrm>
            <a:off x="380880" y="137160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04" name=""/>
          <p:cNvSpPr/>
          <p:nvPr/>
        </p:nvSpPr>
        <p:spPr>
          <a:xfrm>
            <a:off x="7238880" y="175248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p:txBody>
      </p:sp>
      <p:sp>
        <p:nvSpPr>
          <p:cNvPr id="205" name=""/>
          <p:cNvSpPr/>
          <p:nvPr/>
        </p:nvSpPr>
        <p:spPr>
          <a:xfrm>
            <a:off x="7238880" y="2057400"/>
            <a:ext cx="137160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10/31/01</a:t>
            </a:r>
            <a:endParaRPr b="0" lang="en-US" sz="1200" strike="noStrike" u="none">
              <a:solidFill>
                <a:srgbClr val="000000"/>
              </a:solidFill>
              <a:effectLst/>
              <a:uFillTx/>
              <a:latin typeface="Times New Roman"/>
            </a:endParaRPr>
          </a:p>
        </p:txBody>
      </p:sp>
      <p:sp>
        <p:nvSpPr>
          <p:cNvPr id="206" name=""/>
          <p:cNvSpPr/>
          <p:nvPr/>
        </p:nvSpPr>
        <p:spPr>
          <a:xfrm>
            <a:off x="5943600" y="62485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
        <p:nvSpPr>
          <p:cNvPr id="207"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208" name=""/>
          <p:cNvSpPr/>
          <p:nvPr/>
        </p:nvSpPr>
        <p:spPr>
          <a:xfrm>
            <a:off x="5105520" y="1752480"/>
            <a:ext cx="19810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Management group is currently addressing the issue by setting up new risk books, creating new curves and changing unit of measure to Credits.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9" name=""/>
          <p:cNvSpPr/>
          <p:nvPr/>
        </p:nvSpPr>
        <p:spPr>
          <a:xfrm>
            <a:off x="685800" y="1371600"/>
            <a:ext cx="8001000" cy="121932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10" name="" descr=""/>
          <p:cNvPicPr/>
          <p:nvPr/>
        </p:nvPicPr>
        <p:blipFill>
          <a:blip r:embed="rId1"/>
          <a:stretch/>
        </p:blipFill>
        <p:spPr>
          <a:xfrm>
            <a:off x="771480" y="304920"/>
            <a:ext cx="523800" cy="552240"/>
          </a:xfrm>
          <a:prstGeom prst="rect">
            <a:avLst/>
          </a:prstGeom>
          <a:noFill/>
          <a:ln w="0">
            <a:noFill/>
          </a:ln>
        </p:spPr>
      </p:pic>
      <p:sp>
        <p:nvSpPr>
          <p:cNvPr id="211" name=""/>
          <p:cNvSpPr/>
          <p:nvPr/>
        </p:nvSpPr>
        <p:spPr>
          <a:xfrm>
            <a:off x="838080" y="6248520"/>
            <a:ext cx="533520" cy="380880"/>
          </a:xfrm>
          <a:prstGeom prst="ellipse">
            <a:avLst/>
          </a:prstGeom>
          <a:solidFill>
            <a:srgbClr val="b2b2b2"/>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2" name=""/>
          <p:cNvSpPr/>
          <p:nvPr/>
        </p:nvSpPr>
        <p:spPr>
          <a:xfrm>
            <a:off x="609480" y="1066680"/>
            <a:ext cx="48006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Deal Test Sample</a:t>
            </a:r>
            <a:endParaRPr b="0" lang="en-US" sz="1600" strike="noStrike" u="none">
              <a:solidFill>
                <a:srgbClr val="000000"/>
              </a:solidFill>
              <a:effectLst/>
              <a:uFillTx/>
              <a:latin typeface="Times New Roman"/>
            </a:endParaRPr>
          </a:p>
        </p:txBody>
      </p:sp>
      <p:sp>
        <p:nvSpPr>
          <p:cNvPr id="213" name=""/>
          <p:cNvSpPr/>
          <p:nvPr/>
        </p:nvSpPr>
        <p:spPr>
          <a:xfrm>
            <a:off x="762120" y="1413000"/>
            <a:ext cx="327636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 Power Trades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 Renewables trade</a:t>
            </a:r>
            <a:endParaRPr b="0" lang="en-US" sz="1400" strike="noStrike" u="none">
              <a:solidFill>
                <a:srgbClr val="000000"/>
              </a:solidFill>
              <a:effectLst/>
              <a:uFillTx/>
              <a:latin typeface="Times New Roman"/>
            </a:endParaRPr>
          </a:p>
        </p:txBody>
      </p:sp>
      <p:sp>
        <p:nvSpPr>
          <p:cNvPr id="214" name=""/>
          <p:cNvSpPr/>
          <p:nvPr/>
        </p:nvSpPr>
        <p:spPr>
          <a:xfrm>
            <a:off x="914400" y="624852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215" name=""/>
          <p:cNvSpPr/>
          <p:nvPr/>
        </p:nvSpPr>
        <p:spPr>
          <a:xfrm>
            <a:off x="3809880" y="6324480"/>
            <a:ext cx="2362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216" name=""/>
          <p:cNvSpPr/>
          <p:nvPr/>
        </p:nvSpPr>
        <p:spPr>
          <a:xfrm>
            <a:off x="5715000" y="304920"/>
            <a:ext cx="3429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217" name=""/>
          <p:cNvSpPr/>
          <p:nvPr/>
        </p:nvSpPr>
        <p:spPr>
          <a:xfrm>
            <a:off x="5943600" y="609480"/>
            <a:ext cx="3200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sp>
        <p:nvSpPr>
          <p:cNvPr id="218" name=""/>
          <p:cNvSpPr/>
          <p:nvPr/>
        </p:nvSpPr>
        <p:spPr>
          <a:xfrm>
            <a:off x="685800" y="2895480"/>
            <a:ext cx="8001000" cy="160020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609480" y="2590920"/>
            <a:ext cx="480060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Summary of Findings</a:t>
            </a:r>
            <a:endParaRPr b="0" lang="en-US" sz="1600" strike="noStrike" u="none">
              <a:solidFill>
                <a:srgbClr val="000000"/>
              </a:solidFill>
              <a:effectLst/>
              <a:uFillTx/>
              <a:latin typeface="Times New Roman"/>
            </a:endParaRPr>
          </a:p>
        </p:txBody>
      </p:sp>
      <p:sp>
        <p:nvSpPr>
          <p:cNvPr id="220" name=""/>
          <p:cNvSpPr/>
          <p:nvPr/>
        </p:nvSpPr>
        <p:spPr>
          <a:xfrm>
            <a:off x="762120" y="2936880"/>
            <a:ext cx="8001000" cy="1281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PGE trades not currently being invoiced.</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PGE spot trades not being confirmed.</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 risk management support received for 4 deals tested.</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Extensive use of Excel spreadsheets could lend itself to potential human errors.</a:t>
            </a:r>
            <a:endParaRPr b="0" lang="en-US" sz="1400" strike="noStrike" u="none">
              <a:solidFill>
                <a:srgbClr val="000000"/>
              </a:solidFill>
              <a:effectLst/>
              <a:uFillTx/>
              <a:latin typeface="Times New Roman"/>
            </a:endParaRPr>
          </a:p>
        </p:txBody>
      </p:sp>
      <p:sp>
        <p:nvSpPr>
          <p:cNvPr id="221" name=""/>
          <p:cNvSpPr/>
          <p:nvPr/>
        </p:nvSpPr>
        <p:spPr>
          <a:xfrm>
            <a:off x="685800" y="4800600"/>
            <a:ext cx="8001000" cy="838080"/>
          </a:xfrm>
          <a:prstGeom prst="rect">
            <a:avLst/>
          </a:prstGeom>
          <a:solidFill>
            <a:srgbClr val="ffffff"/>
          </a:soli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609480" y="4495680"/>
            <a:ext cx="5181840" cy="337680"/>
          </a:xfrm>
          <a:prstGeom prst="rect">
            <a:avLst/>
          </a:prstGeom>
          <a:noFill/>
          <a:ln w="0">
            <a:noFill/>
          </a:ln>
          <a:effectLst>
            <a:outerShdw dist="17819" dir="2700000" blurRad="0" rotWithShape="0">
              <a:srgbClr val="9933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Conclusion</a:t>
            </a:r>
            <a:endParaRPr b="0" lang="en-US" sz="1600" strike="noStrike" u="none">
              <a:solidFill>
                <a:srgbClr val="000000"/>
              </a:solidFill>
              <a:effectLst/>
              <a:uFillTx/>
              <a:latin typeface="Times New Roman"/>
            </a:endParaRPr>
          </a:p>
        </p:txBody>
      </p:sp>
      <p:sp>
        <p:nvSpPr>
          <p:cNvPr id="223" name=""/>
          <p:cNvSpPr/>
          <p:nvPr/>
        </p:nvSpPr>
        <p:spPr>
          <a:xfrm>
            <a:off x="762120" y="4842000"/>
            <a:ext cx="77724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Overall, the feel of the office is that it is very well run and controls are evident.  There is a high priority placed on segregation of duties as well as constant interaction with the Houston office.</a:t>
            </a:r>
            <a:endParaRPr b="0" lang="en-US" sz="1400" strike="noStrike" u="none">
              <a:solidFill>
                <a:srgbClr val="000000"/>
              </a:solidFill>
              <a:effectLst/>
              <a:uFillTx/>
              <a:latin typeface="Times New Roman"/>
            </a:endParaRPr>
          </a:p>
        </p:txBody>
      </p:sp>
      <p:sp>
        <p:nvSpPr>
          <p:cNvPr id="224" name=""/>
          <p:cNvSpPr/>
          <p:nvPr/>
        </p:nvSpPr>
        <p:spPr>
          <a:xfrm>
            <a:off x="990720" y="228600"/>
            <a:ext cx="35812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North America</a:t>
            </a:r>
            <a:endParaRPr b="0" lang="en-US" sz="2400" strike="noStrike" u="none">
              <a:solidFill>
                <a:srgbClr val="000000"/>
              </a:solidFill>
              <a:effectLst/>
              <a:uFillTx/>
              <a:latin typeface="Times New Roman"/>
            </a:endParaRPr>
          </a:p>
        </p:txBody>
      </p:sp>
      <p:sp>
        <p:nvSpPr>
          <p:cNvPr id="225" name=""/>
          <p:cNvSpPr/>
          <p:nvPr/>
        </p:nvSpPr>
        <p:spPr>
          <a:xfrm>
            <a:off x="5943600" y="6248520"/>
            <a:ext cx="25909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28289e"/>
                </a:solidFill>
                <a:effectLst/>
                <a:uFillTx/>
                <a:latin typeface="Arial Black"/>
              </a:rPr>
              <a:t>ENA Power - Portland Doorstep - August 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5610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2000-10-03T18:31:15Z</dcterms:created>
  <dc:creator>mbarrett</dc:creator>
  <dc:description/>
  <dc:language>en-US</dc:language>
  <cp:lastModifiedBy>mbruce</cp:lastModifiedBy>
  <cp:lastPrinted>2001-03-09T12:44:59Z</cp:lastPrinted>
  <dcterms:modified xsi:type="dcterms:W3CDTF">2001-09-27T19:23:36Z</dcterms:modified>
  <cp:revision>98</cp:revision>
  <dc:subject/>
  <dc:title>No Slide Title</dc:title>
</cp:coreProperties>
</file>