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embeddings/oleObject1.docx" ContentType="application/vnd.openxmlformats-officedocument.wordprocessingml.documen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9197975" cy="6858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sp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Arial"/>
            </a:endParaRPr>
          </a:p>
        </p:txBody>
      </p:sp>
      <p:sp>
        <p:nvSpPr>
          <p:cNvPr id="9" name="PlaceHolder 2"/>
          <p:cNvSpPr>
            <a:spLocks noGrp="1"/>
          </p:cNvSpPr>
          <p:nvPr>
            <p:ph/>
          </p:nvPr>
        </p:nvSpPr>
        <p:spPr>
          <a:xfrm>
            <a:off x="762120" y="1447920"/>
            <a:ext cx="7772400" cy="3504960"/>
          </a:xfrm>
          <a:prstGeom prst="rect">
            <a:avLst/>
          </a:prstGeom>
          <a:noFill/>
          <a:ln w="0">
            <a:noFill/>
          </a:ln>
        </p:spPr>
        <p:txBody>
          <a:bodyPr lIns="90000" rIns="90000" tIns="46800" bIns="46800" anchor="t">
            <a:normAutofit/>
          </a:bodyPr>
          <a:p>
            <a:pPr indent="0">
              <a:spcBef>
                <a:spcPts val="550"/>
              </a:spcBef>
              <a:spcAft>
                <a:spcPts val="68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4E43612-EEB8-429D-A342-4A131FDF0072}"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sp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200" strike="noStrike" u="none">
              <a:solidFill>
                <a:srgbClr val="3333cc"/>
              </a:solidFill>
              <a:effectLst/>
              <a:uFillTx/>
              <a:latin typeface="Arial"/>
            </a:endParaRPr>
          </a:p>
        </p:txBody>
      </p:sp>
      <p:sp>
        <p:nvSpPr>
          <p:cNvPr id="3" name="PlaceHolder 2"/>
          <p:cNvSpPr>
            <a:spLocks noGrp="1"/>
          </p:cNvSpPr>
          <p:nvPr>
            <p:ph type="sldNum" idx="1"/>
          </p:nvPr>
        </p:nvSpPr>
        <p:spPr/>
        <p:txBody>
          <a:bodyPr/>
          <a:p>
            <a:fld id="{DFABE525-34A1-467A-89F5-776BF2CB2D7A}"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D4F33C6E-9815-4867-9E88-D27C19927A7D}"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Click to edit the title text format</a:t>
            </a:r>
            <a:endParaRPr b="1" lang="en-US" sz="3200" strike="noStrike" u="none">
              <a:solidFill>
                <a:srgbClr val="3333cc"/>
              </a:solidFill>
              <a:effectLst/>
              <a:uFillTx/>
              <a:latin typeface="Arial"/>
            </a:endParaRPr>
          </a:p>
        </p:txBody>
      </p:sp>
      <p:sp>
        <p:nvSpPr>
          <p:cNvPr id="1" name="PlaceHolder 2"/>
          <p:cNvSpPr>
            <a:spLocks noGrp="1"/>
          </p:cNvSpPr>
          <p:nvPr>
            <p:ph type="body"/>
          </p:nvPr>
        </p:nvSpPr>
        <p:spPr>
          <a:xfrm>
            <a:off x="762120" y="1447920"/>
            <a:ext cx="7772400" cy="3504960"/>
          </a:xfrm>
          <a:prstGeom prst="rect">
            <a:avLst/>
          </a:prstGeom>
          <a:noFill/>
          <a:ln w="0">
            <a:noFill/>
          </a:ln>
        </p:spPr>
        <p:txBody>
          <a:bodyPr lIns="90000" rIns="90000" tIns="46800" bIns="46800" anchor="t">
            <a:normAutofit/>
          </a:bodyPr>
          <a:p>
            <a:pPr marL="343080" indent="-343080">
              <a:spcBef>
                <a:spcPts val="550"/>
              </a:spcBef>
              <a:spcAft>
                <a:spcPts val="689"/>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Click to edit the outline text format</a:t>
            </a:r>
            <a:endParaRPr b="0" lang="en-US" sz="2200" strike="noStrike" u="none">
              <a:solidFill>
                <a:srgbClr val="000000"/>
              </a:solidFill>
              <a:effectLst/>
              <a:uFillTx/>
              <a:latin typeface="Arial"/>
            </a:endParaRPr>
          </a:p>
          <a:p>
            <a:pPr lvl="1" marL="743040" indent="-285840">
              <a:spcBef>
                <a:spcPts val="550"/>
              </a:spcBef>
              <a:spcAft>
                <a:spcPts val="689"/>
              </a:spcAft>
              <a:buClr>
                <a:srgbClr val="ff0000"/>
              </a:buClr>
              <a:buSzPct val="9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Second Outline Level</a:t>
            </a:r>
            <a:endParaRPr b="0" lang="en-US" sz="2200" strike="noStrike" u="none">
              <a:solidFill>
                <a:srgbClr val="000000"/>
              </a:solidFill>
              <a:effectLst/>
              <a:uFillTx/>
              <a:latin typeface="Arial"/>
            </a:endParaRPr>
          </a:p>
          <a:p>
            <a:pPr lvl="2" marL="1143000" indent="-228600">
              <a:spcBef>
                <a:spcPts val="550"/>
              </a:spcBef>
              <a:spcAft>
                <a:spcPts val="68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Third Outline Level</a:t>
            </a:r>
            <a:endParaRPr b="0" lang="en-US" sz="2200" strike="noStrike" u="none">
              <a:solidFill>
                <a:srgbClr val="000000"/>
              </a:solidFill>
              <a:effectLst/>
              <a:uFillTx/>
              <a:latin typeface="Arial"/>
            </a:endParaRPr>
          </a:p>
          <a:p>
            <a:pPr lvl="3" marL="1600200" indent="-228600">
              <a:spcBef>
                <a:spcPts val="550"/>
              </a:spcBef>
              <a:spcAft>
                <a:spcPts val="68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Fourth Outline Level</a:t>
            </a:r>
            <a:endParaRPr b="0" lang="en-US" sz="2200" strike="noStrike" u="none">
              <a:solidFill>
                <a:srgbClr val="000000"/>
              </a:solidFill>
              <a:effectLst/>
              <a:uFillTx/>
              <a:latin typeface="Arial"/>
            </a:endParaRPr>
          </a:p>
          <a:p>
            <a:pPr lvl="4" marL="2057400" indent="-228600">
              <a:spcBef>
                <a:spcPts val="550"/>
              </a:spcBef>
              <a:spcAft>
                <a:spcPts val="68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Fifth Outline Level</a:t>
            </a:r>
            <a:endParaRPr b="0" lang="en-US" sz="2200" strike="noStrike" u="none">
              <a:solidFill>
                <a:srgbClr val="000000"/>
              </a:solidFill>
              <a:effectLst/>
              <a:uFillTx/>
              <a:latin typeface="Arial"/>
            </a:endParaRPr>
          </a:p>
          <a:p>
            <a:pPr lvl="5" marL="2057400" indent="-228600">
              <a:spcBef>
                <a:spcPts val="550"/>
              </a:spcBef>
              <a:spcAft>
                <a:spcPts val="68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Sixth Outline Level</a:t>
            </a:r>
            <a:endParaRPr b="0" lang="en-US" sz="2200" strike="noStrike" u="none">
              <a:solidFill>
                <a:srgbClr val="000000"/>
              </a:solidFill>
              <a:effectLst/>
              <a:uFillTx/>
              <a:latin typeface="Arial"/>
            </a:endParaRPr>
          </a:p>
          <a:p>
            <a:pPr lvl="6" marL="2057400" indent="-228600">
              <a:spcBef>
                <a:spcPts val="550"/>
              </a:spcBef>
              <a:spcAft>
                <a:spcPts val="68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Seventh Outline Level</a:t>
            </a:r>
            <a:endParaRPr b="0" lang="en-US" sz="2200" strike="noStrike" u="none">
              <a:solidFill>
                <a:srgbClr val="000000"/>
              </a:solidFill>
              <a:effectLst/>
              <a:uFillTx/>
              <a:latin typeface="Arial"/>
            </a:endParaRPr>
          </a:p>
        </p:txBody>
      </p:sp>
      <p:sp>
        <p:nvSpPr>
          <p:cNvPr id="2" name="PlaceHolder 3"/>
          <p:cNvSpPr>
            <a:spLocks noGrp="1"/>
          </p:cNvSpPr>
          <p:nvPr>
            <p:ph type="sldNum" idx="1"/>
          </p:nvPr>
        </p:nvSpPr>
        <p:spPr>
          <a:xfrm>
            <a:off x="0" y="6629040"/>
            <a:ext cx="9144000" cy="15228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882DA72-F02A-42AC-A113-8994B2063E7A}"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3" name=""/>
          <p:cNvSpPr/>
          <p:nvPr/>
        </p:nvSpPr>
        <p:spPr>
          <a:xfrm flipH="1">
            <a:off x="609120" y="914400"/>
            <a:ext cx="853452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pic>
        <p:nvPicPr>
          <p:cNvPr id="4" name="E_COLOR_R" descr=""/>
          <p:cNvPicPr/>
          <p:nvPr/>
        </p:nvPicPr>
        <p:blipFill>
          <a:blip r:embed="rId2"/>
          <a:stretch/>
        </p:blipFill>
        <p:spPr>
          <a:xfrm>
            <a:off x="8381880" y="6248520"/>
            <a:ext cx="603360" cy="595080"/>
          </a:xfrm>
          <a:prstGeom prst="rect">
            <a:avLst/>
          </a:prstGeom>
          <a:noFill/>
          <a:ln w="0">
            <a:noFill/>
          </a:ln>
        </p:spPr>
      </p:pic>
      <p:sp>
        <p:nvSpPr>
          <p:cNvPr id="5" name=""/>
          <p:cNvSpPr/>
          <p:nvPr/>
        </p:nvSpPr>
        <p:spPr>
          <a:xfrm flipH="1">
            <a:off x="761760" y="985680"/>
            <a:ext cx="8381880" cy="0"/>
          </a:xfrm>
          <a:prstGeom prst="line">
            <a:avLst/>
          </a:prstGeom>
          <a:ln w="38160">
            <a:solidFill>
              <a:srgbClr val="9d9de7"/>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 name=""/>
          <p:cNvSpPr/>
          <p:nvPr/>
        </p:nvSpPr>
        <p:spPr>
          <a:xfrm flipH="1">
            <a:off x="-360" y="6477120"/>
            <a:ext cx="8280360" cy="0"/>
          </a:xfrm>
          <a:prstGeom prst="line">
            <a:avLst/>
          </a:prstGeom>
          <a:ln w="381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 name=""/>
          <p:cNvSpPr/>
          <p:nvPr/>
        </p:nvSpPr>
        <p:spPr>
          <a:xfrm flipH="1">
            <a:off x="0" y="6548400"/>
            <a:ext cx="8175600" cy="0"/>
          </a:xfrm>
          <a:prstGeom prst="line">
            <a:avLst/>
          </a:prstGeom>
          <a:ln w="28440">
            <a:solidFill>
              <a:srgbClr val="9d9de7"/>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0" y="2362320"/>
            <a:ext cx="9144000" cy="23799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3333cc"/>
                </a:solidFill>
                <a:effectLst/>
                <a:uFillTx/>
                <a:latin typeface="Arial"/>
              </a:rPr>
              <a:t>Project Doorstep</a:t>
            </a:r>
            <a:endParaRPr b="0" lang="en-US" sz="5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3333cc"/>
                </a:solidFill>
                <a:effectLst/>
                <a:uFillTx/>
                <a:latin typeface="Arial"/>
              </a:rPr>
              <a:t>Portland West Power &amp; Origination</a:t>
            </a:r>
            <a:endParaRPr b="0" lang="en-US" sz="4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9d9de7"/>
                </a:solidFill>
                <a:effectLst/>
                <a:uFillTx/>
                <a:latin typeface="Arial"/>
              </a:rPr>
              <a:t>Office Visit October 2 - 4, 2000</a:t>
            </a:r>
            <a:endParaRPr b="0" lang="en-US" sz="2400" strike="noStrike" u="none">
              <a:solidFill>
                <a:srgbClr val="000000"/>
              </a:solidFill>
              <a:effectLst/>
              <a:uFillTx/>
              <a:latin typeface="Arial"/>
            </a:endParaRPr>
          </a:p>
        </p:txBody>
      </p:sp>
      <p:sp>
        <p:nvSpPr>
          <p:cNvPr id="12"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pic>
        <p:nvPicPr>
          <p:cNvPr id="13" name="E_RGB_R" descr=""/>
          <p:cNvPicPr/>
          <p:nvPr/>
        </p:nvPicPr>
        <p:blipFill>
          <a:blip r:embed="rId1"/>
          <a:stretch/>
        </p:blipFill>
        <p:spPr>
          <a:xfrm>
            <a:off x="3780000" y="533520"/>
            <a:ext cx="1398600" cy="1380960"/>
          </a:xfrm>
          <a:prstGeom prst="rect">
            <a:avLst/>
          </a:prstGeom>
          <a:noFill/>
          <a:ln w="0">
            <a:noFill/>
          </a:ln>
        </p:spPr>
      </p:pic>
      <p:sp>
        <p:nvSpPr>
          <p:cNvPr id="14" name=""/>
          <p:cNvSpPr/>
          <p:nvPr/>
        </p:nvSpPr>
        <p:spPr>
          <a:xfrm flipH="1">
            <a:off x="609120" y="322200"/>
            <a:ext cx="853452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 name=""/>
          <p:cNvSpPr/>
          <p:nvPr/>
        </p:nvSpPr>
        <p:spPr>
          <a:xfrm flipH="1" flipV="1">
            <a:off x="761760" y="393480"/>
            <a:ext cx="8381880" cy="14040"/>
          </a:xfrm>
          <a:prstGeom prst="line">
            <a:avLst/>
          </a:prstGeom>
          <a:ln w="38160">
            <a:solidFill>
              <a:srgbClr val="9d9de7"/>
            </a:solidFill>
            <a:miter/>
          </a:ln>
        </p:spPr>
        <p:style>
          <a:lnRef idx="0"/>
          <a:fillRef idx="0"/>
          <a:effectRef idx="0"/>
          <a:fontRef idx="minor"/>
        </p:style>
        <p:txBody>
          <a:bodyPr lIns="90000" rIns="90000" tIns="-32760" bIns="-32760" anchor="ctr">
            <a:noAutofit/>
          </a:bodyPr>
          <a:p>
            <a:endParaRPr b="0" lang="en-US" sz="2400" strike="noStrike" u="none">
              <a:solidFill>
                <a:srgbClr val="000000"/>
              </a:solidFill>
              <a:effectLst/>
              <a:uFillTx/>
              <a:latin typeface="Arial"/>
            </a:endParaRPr>
          </a:p>
        </p:txBody>
      </p:sp>
      <p:sp>
        <p:nvSpPr>
          <p:cNvPr id="16" name=""/>
          <p:cNvSpPr/>
          <p:nvPr/>
        </p:nvSpPr>
        <p:spPr>
          <a:xfrm flipH="1">
            <a:off x="-360" y="6566040"/>
            <a:ext cx="83818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 name=""/>
          <p:cNvSpPr/>
          <p:nvPr/>
        </p:nvSpPr>
        <p:spPr>
          <a:xfrm flipH="1">
            <a:off x="-360" y="6637320"/>
            <a:ext cx="8534520" cy="0"/>
          </a:xfrm>
          <a:prstGeom prst="line">
            <a:avLst/>
          </a:prstGeom>
          <a:ln w="38160">
            <a:solidFill>
              <a:srgbClr val="9d9de7"/>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7DD30795-C658-4107-8B46-B08AA9FEB655}"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685800" y="1295280"/>
            <a:ext cx="8077320" cy="4537080"/>
          </a:xfrm>
          <a:prstGeom prst="rect">
            <a:avLst/>
          </a:prstGeom>
          <a:noFill/>
          <a:ln w="0">
            <a:noFill/>
          </a:ln>
        </p:spPr>
        <p:style>
          <a:lnRef idx="0"/>
          <a:fillRef idx="0"/>
          <a:effectRef idx="0"/>
          <a:fontRef idx="minor"/>
        </p:style>
        <p:txBody>
          <a:bodyPr lIns="92160" rIns="92160" tIns="46080" bIns="46080" anchor="t">
            <a:noAutofit/>
          </a:bodyPr>
          <a:p>
            <a:pPr>
              <a:spcAft>
                <a:spcPts val="825"/>
              </a:spcAft>
              <a:tabLst>
                <a:tab algn="l" pos="0"/>
                <a:tab algn="ctr" pos="6913440"/>
                <a:tab algn="l" pos="7315200"/>
                <a:tab algn="l" pos="8229600"/>
                <a:tab algn="l" pos="9144000"/>
                <a:tab algn="l" pos="10058400"/>
              </a:tabLst>
            </a:pPr>
            <a:r>
              <a:rPr b="1" lang="en-US" sz="2200" strike="noStrike" u="none">
                <a:solidFill>
                  <a:srgbClr val="000000"/>
                </a:solidFill>
                <a:effectLst/>
                <a:uFillTx/>
                <a:latin typeface="Arial"/>
              </a:rPr>
              <a:t>Topic</a:t>
            </a:r>
            <a:r>
              <a:rPr b="1" lang="en-US" sz="2200" strike="noStrike" u="none">
                <a:solidFill>
                  <a:srgbClr val="000000"/>
                </a:solidFill>
                <a:effectLst/>
                <a:uFillTx/>
                <a:latin typeface="Arial"/>
              </a:rPr>
              <a:t>	</a:t>
            </a:r>
            <a:r>
              <a:rPr b="1" lang="en-US" sz="2200" strike="noStrike" u="none">
                <a:solidFill>
                  <a:srgbClr val="000000"/>
                </a:solidFill>
                <a:effectLst/>
                <a:uFillTx/>
                <a:latin typeface="Arial"/>
              </a:rPr>
              <a:t>Page Number</a:t>
            </a:r>
            <a:endParaRPr b="0" lang="en-US" sz="2200" strike="noStrike" u="none">
              <a:solidFill>
                <a:srgbClr val="000000"/>
              </a:solidFill>
              <a:effectLst/>
              <a:uFillTx/>
              <a:latin typeface="Arial"/>
            </a:endParaRPr>
          </a:p>
          <a:p>
            <a:pPr>
              <a:spcAft>
                <a:spcPts val="1250"/>
              </a:spcAft>
              <a:tabLst>
                <a:tab algn="l" pos="0"/>
                <a:tab algn="ctr" pos="6913440"/>
                <a:tab algn="l" pos="7315200"/>
                <a:tab algn="l" pos="8229600"/>
                <a:tab algn="l" pos="9144000"/>
                <a:tab algn="l" pos="10058400"/>
              </a:tabLst>
            </a:pPr>
            <a:r>
              <a:rPr b="0" lang="en-US" sz="2000" strike="noStrike" u="none">
                <a:solidFill>
                  <a:srgbClr val="000000"/>
                </a:solidFill>
                <a:effectLst/>
                <a:uFillTx/>
                <a:latin typeface="Arial"/>
              </a:rPr>
              <a:t>Executive Summary</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3</a:t>
            </a:r>
            <a:endParaRPr b="0" lang="en-US" sz="2000" strike="noStrike" u="none">
              <a:solidFill>
                <a:srgbClr val="000000"/>
              </a:solidFill>
              <a:effectLst/>
              <a:uFillTx/>
              <a:latin typeface="Arial"/>
            </a:endParaRPr>
          </a:p>
          <a:p>
            <a:pPr>
              <a:spcAft>
                <a:spcPts val="1250"/>
              </a:spcAft>
              <a:tabLst>
                <a:tab algn="l" pos="0"/>
                <a:tab algn="ctr" pos="6913440"/>
                <a:tab algn="l" pos="7315200"/>
                <a:tab algn="l" pos="8229600"/>
                <a:tab algn="l" pos="9144000"/>
                <a:tab algn="l" pos="10058400"/>
              </a:tabLst>
            </a:pPr>
            <a:r>
              <a:rPr b="0" lang="en-US" sz="2000" strike="noStrike" u="none">
                <a:solidFill>
                  <a:srgbClr val="000000"/>
                </a:solidFill>
                <a:effectLst/>
                <a:uFillTx/>
                <a:latin typeface="Arial"/>
              </a:rPr>
              <a:t>Personnel Involved</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4</a:t>
            </a:r>
            <a:endParaRPr b="0" lang="en-US" sz="2000" strike="noStrike" u="none">
              <a:solidFill>
                <a:srgbClr val="000000"/>
              </a:solidFill>
              <a:effectLst/>
              <a:uFillTx/>
              <a:latin typeface="Arial"/>
            </a:endParaRPr>
          </a:p>
          <a:p>
            <a:pPr>
              <a:spcAft>
                <a:spcPts val="1250"/>
              </a:spcAft>
              <a:tabLst>
                <a:tab algn="l" pos="0"/>
                <a:tab algn="ctr" pos="6913440"/>
                <a:tab algn="l" pos="7315200"/>
                <a:tab algn="l" pos="8229600"/>
                <a:tab algn="l" pos="9144000"/>
                <a:tab algn="l" pos="10058400"/>
              </a:tabLst>
            </a:pPr>
            <a:r>
              <a:rPr b="0" lang="en-US" sz="2000" strike="noStrike" u="none">
                <a:solidFill>
                  <a:srgbClr val="000000"/>
                </a:solidFill>
                <a:effectLst/>
                <a:uFillTx/>
                <a:latin typeface="Arial"/>
              </a:rPr>
              <a:t>General Office Information</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5 - 6</a:t>
            </a:r>
            <a:endParaRPr b="0" lang="en-US" sz="2000" strike="noStrike" u="none">
              <a:solidFill>
                <a:srgbClr val="000000"/>
              </a:solidFill>
              <a:effectLst/>
              <a:uFillTx/>
              <a:latin typeface="Arial"/>
            </a:endParaRPr>
          </a:p>
          <a:p>
            <a:pPr>
              <a:spcAft>
                <a:spcPts val="1250"/>
              </a:spcAft>
              <a:tabLst>
                <a:tab algn="l" pos="0"/>
                <a:tab algn="ctr" pos="6913440"/>
                <a:tab algn="l" pos="7315200"/>
                <a:tab algn="l" pos="8229600"/>
                <a:tab algn="l" pos="9144000"/>
                <a:tab algn="l" pos="10058400"/>
              </a:tabLst>
            </a:pPr>
            <a:r>
              <a:rPr b="0" lang="en-US" sz="2000" strike="noStrike" u="none">
                <a:solidFill>
                  <a:srgbClr val="000000"/>
                </a:solidFill>
                <a:effectLst/>
                <a:uFillTx/>
                <a:latin typeface="Arial"/>
              </a:rPr>
              <a:t>Finding</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7</a:t>
            </a:r>
            <a:endParaRPr b="0" lang="en-US" sz="2000" strike="noStrike" u="none">
              <a:solidFill>
                <a:srgbClr val="000000"/>
              </a:solidFill>
              <a:effectLst/>
              <a:uFillTx/>
              <a:latin typeface="Arial"/>
            </a:endParaRPr>
          </a:p>
        </p:txBody>
      </p:sp>
      <p:sp>
        <p:nvSpPr>
          <p:cNvPr id="19"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Index</a:t>
            </a:r>
            <a:endParaRPr b="1" lang="en-US" sz="3200" strike="noStrike" u="none">
              <a:solidFill>
                <a:srgbClr val="3333cc"/>
              </a:solidFill>
              <a:effectLst/>
              <a:uFillTx/>
              <a:latin typeface="Arial"/>
            </a:endParaRPr>
          </a:p>
        </p:txBody>
      </p:sp>
      <p:sp>
        <p:nvSpPr>
          <p:cNvPr id="3" name="PlaceHolder 2"/>
          <p:cNvSpPr>
            <a:spLocks noGrp="1"/>
          </p:cNvSpPr>
          <p:nvPr>
            <p:ph type="sldNum" idx="1"/>
          </p:nvPr>
        </p:nvSpPr>
        <p:spPr/>
        <p:txBody>
          <a:bodyPr/>
          <a:p>
            <a:fld id="{C8CC4CFC-A08C-4835-8408-BFF89CE82640}"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457200" y="1143000"/>
            <a:ext cx="8458200" cy="3886200"/>
          </a:xfrm>
          <a:prstGeom prst="rect">
            <a:avLst/>
          </a:prstGeom>
          <a:noFill/>
          <a:ln w="0">
            <a:noFill/>
          </a:ln>
        </p:spPr>
        <p:style>
          <a:lnRef idx="0"/>
          <a:fillRef idx="0"/>
          <a:effectRef idx="0"/>
          <a:fontRef idx="minor"/>
        </p:style>
        <p:txBody>
          <a:bodyPr lIns="92160" rIns="92160" tIns="46080" bIns="46080" anchor="t">
            <a:noAutofit/>
          </a:bodyPr>
          <a:p>
            <a:pPr marL="115920" indent="-115920">
              <a:buClr>
                <a:srgbClr val="000000"/>
              </a:buClr>
              <a:buFont typeface="Arial"/>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1"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Executive Summary</a:t>
            </a:r>
            <a:endParaRPr b="1" lang="en-US" sz="3200" strike="noStrike" u="none">
              <a:solidFill>
                <a:srgbClr val="3333cc"/>
              </a:solidFill>
              <a:effectLst/>
              <a:uFillTx/>
              <a:latin typeface="Arial"/>
            </a:endParaRPr>
          </a:p>
        </p:txBody>
      </p:sp>
      <p:sp>
        <p:nvSpPr>
          <p:cNvPr id="22" name="PlaceHolder 2"/>
          <p:cNvSpPr>
            <a:spLocks noGrp="1"/>
          </p:cNvSpPr>
          <p:nvPr>
            <p:ph/>
          </p:nvPr>
        </p:nvSpPr>
        <p:spPr>
          <a:xfrm>
            <a:off x="685440" y="1091880"/>
            <a:ext cx="8077320" cy="5148360"/>
          </a:xfrm>
          <a:prstGeom prst="rect">
            <a:avLst/>
          </a:prstGeom>
          <a:noFill/>
          <a:ln w="0">
            <a:noFill/>
          </a:ln>
        </p:spPr>
        <p:txBody>
          <a:bodyPr lIns="91440" rIns="91440" tIns="45720" bIns="45720" anchor="t">
            <a:normAutofit/>
          </a:bodyPr>
          <a:p>
            <a:pPr marL="343080" indent="-343080">
              <a:spcBef>
                <a:spcPts val="476"/>
              </a:spcBef>
              <a:spcAft>
                <a:spcPts val="1063"/>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Overall, effective controls are in place.  Portland commercial personnel, as well as Portland and Houston commercial support personnel have an adequate understanding of Enron processes, controls, and required protocols.  Proper segregation of duties between commercial and Energy Operations departments exist.</a:t>
            </a:r>
            <a:endParaRPr b="0" lang="en-US" sz="1900" strike="noStrike" u="none">
              <a:solidFill>
                <a:srgbClr val="000000"/>
              </a:solidFill>
              <a:effectLst/>
              <a:uFillTx/>
              <a:latin typeface="Arial"/>
            </a:endParaRPr>
          </a:p>
          <a:p>
            <a:pPr marL="343080" indent="-343080">
              <a:spcBef>
                <a:spcPts val="476"/>
              </a:spcBef>
              <a:spcAft>
                <a:spcPts val="1063"/>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The Portland office has not provided contracts for five other “non-standard” deals, which were on October 2.</a:t>
            </a:r>
            <a:endParaRPr b="0" lang="en-US" sz="19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D532B755-0E92-4F77-A9ED-CAA247E6534A}"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Personnel involved</a:t>
            </a:r>
            <a:endParaRPr b="1" lang="en-US" sz="3200" strike="noStrike" u="none">
              <a:solidFill>
                <a:srgbClr val="3333cc"/>
              </a:solidFill>
              <a:effectLst/>
              <a:uFillTx/>
              <a:latin typeface="Arial"/>
            </a:endParaRPr>
          </a:p>
        </p:txBody>
      </p:sp>
      <p:sp>
        <p:nvSpPr>
          <p:cNvPr id="24" name="PlaceHolder 2"/>
          <p:cNvSpPr>
            <a:spLocks noGrp="1"/>
          </p:cNvSpPr>
          <p:nvPr>
            <p:ph/>
          </p:nvPr>
        </p:nvSpPr>
        <p:spPr>
          <a:xfrm>
            <a:off x="673200" y="990720"/>
            <a:ext cx="3619440" cy="4813200"/>
          </a:xfrm>
          <a:prstGeom prst="rect">
            <a:avLst/>
          </a:prstGeom>
          <a:noFill/>
          <a:ln w="0">
            <a:noFill/>
          </a:ln>
        </p:spPr>
        <p:txBody>
          <a:bodyPr lIns="90000" rIns="90000" tIns="46800" bIns="46800" anchor="t">
            <a:normAutofit/>
          </a:bodyPr>
          <a:p>
            <a:pPr marL="343080" indent="-343080">
              <a:spcBef>
                <a:spcPts val="400"/>
              </a:spcBef>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Doorstep Personnel:</a:t>
            </a:r>
            <a:endParaRPr b="0" lang="en-US" sz="16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Ken Horton, RAC</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Maribel Mata, RAC</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Rebecca Phillips, RAC</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Shona Wilson, ENA</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Tracy Ngo, RAC</a:t>
            </a:r>
            <a:endParaRPr b="0" lang="en-US" sz="1400" strike="noStrike" u="none">
              <a:solidFill>
                <a:srgbClr val="000000"/>
              </a:solidFill>
              <a:effectLst/>
              <a:uFillTx/>
              <a:latin typeface="Arial"/>
            </a:endParaRPr>
          </a:p>
        </p:txBody>
      </p:sp>
      <p:sp>
        <p:nvSpPr>
          <p:cNvPr id="25" name=""/>
          <p:cNvSpPr/>
          <p:nvPr/>
        </p:nvSpPr>
        <p:spPr>
          <a:xfrm>
            <a:off x="4978440" y="1143000"/>
            <a:ext cx="3619440" cy="2984400"/>
          </a:xfrm>
          <a:prstGeom prst="rect">
            <a:avLst/>
          </a:prstGeom>
          <a:noFill/>
          <a:ln w="0">
            <a:noFill/>
          </a:ln>
        </p:spPr>
        <p:style>
          <a:lnRef idx="0"/>
          <a:fillRef idx="0"/>
          <a:effectRef idx="0"/>
          <a:fontRef idx="minor"/>
        </p:style>
        <p:txBody>
          <a:bodyPr lIns="90000" rIns="90000" tIns="46800" bIns="46800" anchor="t">
            <a:normAutofit fontScale="40000" lnSpcReduction="19999"/>
          </a:bodyPr>
          <a:p>
            <a:pPr marL="343080" indent="-343080">
              <a:spcBef>
                <a:spcPts val="400"/>
              </a:spcBef>
              <a:spcAft>
                <a:spcPts val="9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Portland Personnel interviewed:</a:t>
            </a:r>
            <a:endParaRPr b="0" lang="en-US" sz="16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Tim Belden - VP West Power Trading</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Michael Swerzbin - Northwest Term</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Chris Calger - ENA West Origination</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Smith Day - Cash - California</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Cara Semperger - Logistics - NW</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Monica Lande - Transaction Support</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Carla Hoffman - Staff California</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Chris Foster - Middle Market</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Greg Wolfe - Services Desk</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Jeff Richter - Cash - California</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Phil Platter - Cash - California</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Murray O’Neil - Volume Management</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Chris Stokely - Volume Management</a:t>
            </a:r>
            <a:endParaRPr b="0" lang="en-US" sz="1400" strike="noStrike" u="none">
              <a:solidFill>
                <a:srgbClr val="000000"/>
              </a:solidFill>
              <a:effectLst/>
              <a:uFillTx/>
              <a:latin typeface="Arial"/>
            </a:endParaRPr>
          </a:p>
        </p:txBody>
      </p:sp>
      <p:sp>
        <p:nvSpPr>
          <p:cNvPr id="26" name=""/>
          <p:cNvSpPr/>
          <p:nvPr/>
        </p:nvSpPr>
        <p:spPr>
          <a:xfrm>
            <a:off x="660240" y="3213000"/>
            <a:ext cx="3619800" cy="481356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00"/>
              </a:spcBef>
              <a:spcAft>
                <a:spcPts val="9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Houston Personnel interviewed:</a:t>
            </a:r>
            <a:endParaRPr b="0" lang="en-US" sz="16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Stacy White - Risk Management</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 Hunter - Confirmations</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Kyle Gibson - Settlements</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Dan Houston - Settlements</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Tracy Greene - Accounting</a:t>
            </a:r>
            <a:endParaRPr b="0" lang="en-US" sz="1400" strike="noStrike" u="none">
              <a:solidFill>
                <a:srgbClr val="000000"/>
              </a:solidFill>
              <a:effectLst/>
              <a:uFillTx/>
              <a:latin typeface="Arial"/>
            </a:endParaRPr>
          </a:p>
          <a:p>
            <a:pPr marL="343080" indent="-343080">
              <a:spcBef>
                <a:spcPts val="349"/>
              </a:spcBef>
              <a:spcAft>
                <a:spcPts val="788"/>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Rhonda Denton - Legal</a:t>
            </a: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33CCF88-A7CD-48D7-BC68-FA1D62AB63CB}"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General Office Information</a:t>
            </a:r>
            <a:endParaRPr b="1" lang="en-US" sz="3200" strike="noStrike" u="none">
              <a:solidFill>
                <a:srgbClr val="3333cc"/>
              </a:solidFill>
              <a:effectLst/>
              <a:uFillTx/>
              <a:latin typeface="Arial"/>
            </a:endParaRPr>
          </a:p>
        </p:txBody>
      </p:sp>
      <p:sp>
        <p:nvSpPr>
          <p:cNvPr id="28" name="PlaceHolder 2"/>
          <p:cNvSpPr>
            <a:spLocks noGrp="1"/>
          </p:cNvSpPr>
          <p:nvPr>
            <p:ph/>
          </p:nvPr>
        </p:nvSpPr>
        <p:spPr>
          <a:xfrm>
            <a:off x="685440" y="1117080"/>
            <a:ext cx="8077320" cy="5148360"/>
          </a:xfrm>
          <a:prstGeom prst="rect">
            <a:avLst/>
          </a:prstGeom>
          <a:noFill/>
          <a:ln w="0">
            <a:noFill/>
          </a:ln>
        </p:spPr>
        <p:txBody>
          <a:bodyPr lIns="90000" rIns="90000" tIns="46800" bIns="46800" anchor="t">
            <a:normAutofit/>
          </a:bodyPr>
          <a:p>
            <a:pPr marL="343080" indent="-343080" algn="just">
              <a:spcBef>
                <a:spcPts val="476"/>
              </a:spcBef>
              <a:spcAft>
                <a:spcPts val="587"/>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The Portland Power Group can be broken down into two groups: West Power Trading and West Origination.</a:t>
            </a:r>
            <a:endParaRPr b="0" lang="en-US" sz="1900" strike="noStrike" u="none">
              <a:solidFill>
                <a:srgbClr val="000000"/>
              </a:solidFill>
              <a:effectLst/>
              <a:uFillTx/>
              <a:latin typeface="Arial"/>
            </a:endParaRPr>
          </a:p>
          <a:p>
            <a:pPr marL="343080" indent="-343080" algn="just">
              <a:spcBef>
                <a:spcPts val="476"/>
              </a:spcBef>
              <a:spcAft>
                <a:spcPts val="587"/>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Tim Belden manages the West Power Trading group.  West Power is broken down into Volume Management, Middle Market, Northwest, California, Southwest, Real Time, Fundamental Analysis, and the Services Desk.  The NW, California, and SW desks are further broken down into Short-Term and Long-Term.  Traders are free to trade a product from any desk, but each area is headed by one expert and market maker.</a:t>
            </a:r>
            <a:endParaRPr b="0" lang="en-US" sz="1900" strike="noStrike" u="none">
              <a:solidFill>
                <a:srgbClr val="000000"/>
              </a:solidFill>
              <a:effectLst/>
              <a:uFillTx/>
              <a:latin typeface="Arial"/>
            </a:endParaRPr>
          </a:p>
          <a:p>
            <a:pPr marL="343080" indent="-343080" algn="just">
              <a:spcBef>
                <a:spcPts val="476"/>
              </a:spcBef>
              <a:spcAft>
                <a:spcPts val="587"/>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Portland Power deals essentially in basic commodity physical and financial products, e.g. options, swaps, forward contracts, etc.</a:t>
            </a:r>
            <a:endParaRPr b="0" lang="en-US" sz="1900" strike="noStrike" u="none">
              <a:solidFill>
                <a:srgbClr val="000000"/>
              </a:solidFill>
              <a:effectLst/>
              <a:uFillTx/>
              <a:latin typeface="Arial"/>
            </a:endParaRPr>
          </a:p>
          <a:p>
            <a:pPr marL="343080" indent="-343080" algn="just">
              <a:spcBef>
                <a:spcPts val="476"/>
              </a:spcBef>
              <a:spcAft>
                <a:spcPts val="587"/>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Deals are entered into EnPower in Portland, and nominations, scheduling, and logistics are handled out of Portland.  Confirmations, settlements, and reporting are handled out of Houston.</a:t>
            </a:r>
            <a:endParaRPr b="0" lang="en-US" sz="19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01ED9BF-86A7-426C-95DE-A4EE01C48E53}"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0"/>
            <a:ext cx="830592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General Office Information</a:t>
            </a:r>
            <a:endParaRPr b="1" lang="en-US" sz="3200" strike="noStrike" u="none">
              <a:solidFill>
                <a:srgbClr val="3333cc"/>
              </a:solidFill>
              <a:effectLst/>
              <a:uFillTx/>
              <a:latin typeface="Arial"/>
            </a:endParaRPr>
          </a:p>
        </p:txBody>
      </p:sp>
      <p:sp>
        <p:nvSpPr>
          <p:cNvPr id="30" name="PlaceHolder 2"/>
          <p:cNvSpPr>
            <a:spLocks noGrp="1"/>
          </p:cNvSpPr>
          <p:nvPr>
            <p:ph/>
          </p:nvPr>
        </p:nvSpPr>
        <p:spPr>
          <a:xfrm>
            <a:off x="685440" y="1219320"/>
            <a:ext cx="8077320" cy="5148000"/>
          </a:xfrm>
          <a:prstGeom prst="rect">
            <a:avLst/>
          </a:prstGeom>
          <a:noFill/>
          <a:ln w="0">
            <a:noFill/>
          </a:ln>
        </p:spPr>
        <p:txBody>
          <a:bodyPr lIns="90000" rIns="90000" tIns="46800" bIns="46800" anchor="t">
            <a:normAutofit/>
          </a:bodyPr>
          <a:p>
            <a:pPr marL="343080" indent="-343080">
              <a:spcBef>
                <a:spcPts val="476"/>
              </a:spcBef>
              <a:spcAft>
                <a:spcPts val="587"/>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Portland Power also undertakes “non-standard” deals, e.g. energy delivery and marketing to generation facilities under profit-sharing schemes.</a:t>
            </a:r>
            <a:endParaRPr b="0" lang="en-US" sz="1900" strike="noStrike" u="none">
              <a:solidFill>
                <a:srgbClr val="000000"/>
              </a:solidFill>
              <a:effectLst/>
              <a:uFillTx/>
              <a:latin typeface="Arial"/>
            </a:endParaRPr>
          </a:p>
          <a:p>
            <a:pPr marL="343080" indent="-343080" algn="just">
              <a:spcBef>
                <a:spcPts val="476"/>
              </a:spcBef>
              <a:spcAft>
                <a:spcPts val="587"/>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Chris Calger heads up the West Origination effort in Portland.</a:t>
            </a:r>
            <a:endParaRPr b="0" lang="en-US" sz="1900" strike="noStrike" u="none">
              <a:solidFill>
                <a:srgbClr val="000000"/>
              </a:solidFill>
              <a:effectLst/>
              <a:uFillTx/>
              <a:latin typeface="Arial"/>
            </a:endParaRPr>
          </a:p>
          <a:p>
            <a:pPr marL="343080" indent="-343080" algn="just">
              <a:spcBef>
                <a:spcPts val="476"/>
              </a:spcBef>
              <a:spcAft>
                <a:spcPts val="587"/>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The group is broken down into Generation Investments, Generation Development, IOU/LDC Origination, Public Utilities, Transaction, and Structuring.</a:t>
            </a:r>
            <a:endParaRPr b="0" lang="en-US" sz="1900" strike="noStrike" u="none">
              <a:solidFill>
                <a:srgbClr val="000000"/>
              </a:solidFill>
              <a:effectLst/>
              <a:uFillTx/>
              <a:latin typeface="Arial"/>
            </a:endParaRPr>
          </a:p>
          <a:p>
            <a:pPr marL="343080" indent="-343080" algn="just">
              <a:spcBef>
                <a:spcPts val="476"/>
              </a:spcBef>
              <a:spcAft>
                <a:spcPts val="587"/>
              </a:spcAft>
              <a:buClr>
                <a:srgbClr val="3333cc"/>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Efforts are concentrated on municipalities, utilities, asset development, and emissions credits in San Francisco.</a:t>
            </a:r>
            <a:endParaRPr b="0" lang="en-US" sz="19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46919F3-C9AC-40D5-825F-0876D68F0338}"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279000" y="0"/>
            <a:ext cx="8636040" cy="914400"/>
          </a:xfrm>
          <a:prstGeom prst="rect">
            <a:avLst/>
          </a:prstGeom>
          <a:noFill/>
          <a:ln w="0">
            <a:noFill/>
          </a:ln>
        </p:spPr>
        <p:txBody>
          <a:bodyPr lIns="90000" rIns="90000" tIns="46800" bIns="46800" anchor="ctr">
            <a:noAutofit/>
          </a:bodyPr>
          <a:p>
            <a:pPr marL="457200" indent="-45720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Finding</a:t>
            </a:r>
            <a:endParaRPr b="1" lang="en-US" sz="3200" strike="noStrike" u="none">
              <a:solidFill>
                <a:srgbClr val="3333cc"/>
              </a:solidFill>
              <a:effectLst/>
              <a:uFillTx/>
              <a:latin typeface="Arial"/>
            </a:endParaRPr>
          </a:p>
        </p:txBody>
      </p:sp>
      <p:graphicFrame>
        <p:nvGraphicFramePr>
          <p:cNvPr id="32" name=""/>
          <p:cNvGraphicFramePr/>
          <p:nvPr/>
        </p:nvGraphicFramePr>
        <p:xfrm>
          <a:off x="558720" y="990720"/>
          <a:ext cx="8102520" cy="7607160"/>
        </p:xfrm>
        <a:graphic>
          <a:graphicData uri="http://schemas.openxmlformats.org/presentationml/2006/ole">
            <p:oleObj progId="Word.Document.12" r:id="rId1" spid="">
              <p:embed/>
              <p:pic>
                <p:nvPicPr>
                  <p:cNvPr id="33" name="" descr=""/>
                  <p:cNvPicPr/>
                  <p:nvPr/>
                </p:nvPicPr>
                <p:blipFill>
                  <a:blip r:embed="rId2"/>
                  <a:stretch/>
                </p:blipFill>
                <p:spPr>
                  <a:xfrm>
                    <a:off x="558720" y="990720"/>
                    <a:ext cx="8102520" cy="7607160"/>
                  </a:xfrm>
                  <a:prstGeom prst="rect">
                    <a:avLst/>
                  </a:prstGeom>
                  <a:noFill/>
                  <a:ln w="0">
                    <a:noFill/>
                  </a:ln>
                </p:spPr>
              </p:pic>
            </p:oleObj>
          </a:graphicData>
        </a:graphic>
      </p:graphicFrame>
      <p:sp>
        <p:nvSpPr>
          <p:cNvPr id="3" name="PlaceHolder 2"/>
          <p:cNvSpPr>
            <a:spLocks noGrp="1"/>
          </p:cNvSpPr>
          <p:nvPr>
            <p:ph type="sldNum" idx="1"/>
          </p:nvPr>
        </p:nvSpPr>
        <p:spPr/>
        <p:txBody>
          <a:bodyPr/>
          <a:p>
            <a:fld id="{46BFC649-5E6B-4D5E-807D-7316191D64F1}" type="slidenum">
              <a:t>7</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11148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2000-01-26T12:50:12Z</dcterms:created>
  <dc:creator>Dawn D. Rodriguez</dc:creator>
  <dc:description/>
  <dc:language>en-US</dc:language>
  <cp:lastModifiedBy>swilson5</cp:lastModifiedBy>
  <cp:lastPrinted>2000-10-13T14:48:47Z</cp:lastPrinted>
  <dcterms:modified xsi:type="dcterms:W3CDTF">2000-12-06T15:25:53Z</dcterms:modified>
  <cp:revision>376</cp:revision>
  <dc:subject/>
  <dc:title>No Slide Title</dc:title>
</cp:coreProperties>
</file>