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media/image8.jpeg" ContentType="image/jpeg"/>
  <Override PartName="/ppt/media/image5.wmf" ContentType="image/x-wmf"/>
  <Override PartName="/ppt/media/image6.wmf" ContentType="image/x-wmf"/>
  <Override PartName="/ppt/media/image7.wmf" ContentType="image/x-wmf"/>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2.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notesSlides/_rels/notesSlide6.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1" name="PlaceHolder 2"/>
          <p:cNvSpPr>
            <a:spLocks noGrp="1"/>
          </p:cNvSpPr>
          <p:nvPr>
            <p:ph type="dt" idx="2"/>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2"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move the slide</a:t>
            </a:r>
            <a:endParaRPr b="0" lang="en-US" sz="2800" strike="noStrike" u="none">
              <a:solidFill>
                <a:srgbClr val="000000"/>
              </a:solidFill>
              <a:effectLst/>
              <a:uFillTx/>
              <a:latin typeface="Arial"/>
            </a:endParaRPr>
          </a:p>
        </p:txBody>
      </p:sp>
      <p:sp>
        <p:nvSpPr>
          <p:cNvPr id="13"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4" name="PlaceHolder 5"/>
          <p:cNvSpPr>
            <a:spLocks noGrp="1"/>
          </p:cNvSpPr>
          <p:nvPr>
            <p:ph type="ftr" idx="3"/>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5" name="PlaceHolder 6"/>
          <p:cNvSpPr>
            <a:spLocks noGrp="1"/>
          </p:cNvSpPr>
          <p:nvPr>
            <p:ph type="sldNum" idx="4"/>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5720721-9D59-41F5-B8DB-B1902F1DBA7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sldImg"/>
          </p:nvPr>
        </p:nvSpPr>
        <p:spPr>
          <a:xfrm>
            <a:off x="1143000" y="685800"/>
            <a:ext cx="4572000" cy="3429000"/>
          </a:xfrm>
          <a:prstGeom prst="rect">
            <a:avLst/>
          </a:prstGeom>
          <a:ln w="0">
            <a:noFill/>
          </a:ln>
        </p:spPr>
      </p:sp>
      <p:sp>
        <p:nvSpPr>
          <p:cNvPr id="112" name="PlaceHolder 2"/>
          <p:cNvSpPr>
            <a:spLocks noGrp="1"/>
          </p:cNvSpPr>
          <p:nvPr>
            <p:ph type="body"/>
          </p:nvPr>
        </p:nvSpPr>
        <p:spPr>
          <a:xfrm>
            <a:off x="914400" y="4343400"/>
            <a:ext cx="5029200" cy="4114800"/>
          </a:xfrm>
          <a:prstGeom prst="rect">
            <a:avLst/>
          </a:prstGeom>
          <a:solidFill>
            <a:srgbClr val="ffffff"/>
          </a:solidFill>
          <a:ln w="9360">
            <a:solidFill>
              <a:srgbClr val="000000"/>
            </a:solidFill>
            <a:miter/>
          </a:ln>
        </p:spPr>
        <p:txBody>
          <a:bodyPr lIns="90000" rIns="90000" tIns="46800" bIns="4680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Only bank not downgraded was </a:t>
            </a:r>
            <a:r>
              <a:rPr b="0" lang="en-US" sz="1200" strike="noStrike" u="none">
                <a:solidFill>
                  <a:srgbClr val="000000"/>
                </a:solidFill>
                <a:effectLst/>
                <a:uFillTx/>
                <a:latin typeface="Arial"/>
                <a:ea typeface="Arial"/>
              </a:rPr>
              <a:t>Tokyo Trust &amp; Banking unit, which was left at D/E</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Unemployment at 3.8 million, but probably higher due underemployment, women not registering etc. Private estimates put unemployment as a result of foreclosing on bad loans at a further 1.5 million people.</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Merrill Lynch recently reported that unrecoverable amount of bad loans (at least 60 trillion yen) outweighed major banks’ capital by 20 trillion yen, meaning that public injection of funds is inevitable. Says AT LEAST another decade to deal with the problem.</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Bank shares also getting hammered – more important than falling of Nikkei as a whole.</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sldImg"/>
          </p:nvPr>
        </p:nvSpPr>
        <p:spPr>
          <a:xfrm>
            <a:off x="1143000" y="685800"/>
            <a:ext cx="4572000" cy="3429000"/>
          </a:xfrm>
          <a:prstGeom prst="rect">
            <a:avLst/>
          </a:prstGeom>
          <a:ln w="0">
            <a:noFill/>
          </a:ln>
        </p:spPr>
      </p:sp>
      <p:sp>
        <p:nvSpPr>
          <p:cNvPr id="114" name="PlaceHolder 2"/>
          <p:cNvSpPr>
            <a:spLocks noGrp="1"/>
          </p:cNvSpPr>
          <p:nvPr>
            <p:ph type="body"/>
          </p:nvPr>
        </p:nvSpPr>
        <p:spPr>
          <a:xfrm>
            <a:off x="914400" y="4343400"/>
            <a:ext cx="5029200" cy="4114800"/>
          </a:xfrm>
          <a:prstGeom prst="rect">
            <a:avLst/>
          </a:prstGeom>
          <a:solidFill>
            <a:srgbClr val="ffffff"/>
          </a:solidFill>
          <a:ln w="9360">
            <a:solidFill>
              <a:srgbClr val="000000"/>
            </a:solidFill>
            <a:miter/>
          </a:ln>
        </p:spPr>
        <p:txBody>
          <a:bodyPr lIns="90000" rIns="90000" tIns="46800" bIns="46800" anchor="t">
            <a:noAutofit/>
          </a:bodyPr>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July 24 Peak Demand</a:t>
            </a:r>
            <a:endParaRPr b="0" lang="en-US" sz="24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TEPCO demand:     64.3 gigawatts</a:t>
            </a:r>
            <a:endParaRPr b="0" lang="en-US" sz="24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Available capacity:  66.25 gigawatts</a:t>
            </a:r>
            <a:endParaRPr b="0" lang="en-US" sz="24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Reserve Margin:     1.95 gigawatts (3%)</a:t>
            </a:r>
            <a:endParaRPr b="0" lang="en-US" sz="24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Purchased 800MW from Tohoku, Hokuriku, Shikoku, giving reserve margin of  3.9 gigawatts, or 4.2%</a:t>
            </a:r>
            <a:endParaRPr b="0" lang="en-US" sz="2400" strike="noStrike" u="none">
              <a:solidFill>
                <a:srgbClr val="000000"/>
              </a:solidFill>
              <a:effectLst/>
              <a:uFillTx/>
              <a:latin typeface="Times New Roman"/>
            </a:endParaRPr>
          </a:p>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TEPCO sees overall demand increasing at 1.7% through to 2001. Demand increased 2.7% on ave. from 1990-2000</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response of 21.8 gigawatts (12 plants) currently under construction, TEPCO announced it would slow production on 11.8 gigawatts (10 plants) (e.g. 2 years for thermal units No.5 &amp; three years for No.6 in Hiroshima)</a:t>
            </a:r>
            <a:endParaRPr b="0" lang="en-US" sz="12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Actual vs. projected utility demand on regional/national basis</a:t>
            </a:r>
            <a:endParaRPr b="0" lang="en-US" sz="2400" strike="noStrike" u="none">
              <a:solidFill>
                <a:srgbClr val="000000"/>
              </a:solidFill>
              <a:effectLst/>
              <a:uFillTx/>
              <a:latin typeface="Times New Roman"/>
            </a:endParaRPr>
          </a:p>
          <a:p>
            <a:pPr indent="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sldImg"/>
          </p:nvPr>
        </p:nvSpPr>
        <p:spPr>
          <a:xfrm>
            <a:off x="1143000" y="685800"/>
            <a:ext cx="4572000" cy="3429000"/>
          </a:xfrm>
          <a:prstGeom prst="rect">
            <a:avLst/>
          </a:prstGeom>
          <a:ln w="0">
            <a:noFill/>
          </a:ln>
        </p:spPr>
      </p:sp>
      <p:sp>
        <p:nvSpPr>
          <p:cNvPr id="116" name="PlaceHolder 2"/>
          <p:cNvSpPr>
            <a:spLocks noGrp="1"/>
          </p:cNvSpPr>
          <p:nvPr>
            <p:ph type="body"/>
          </p:nvPr>
        </p:nvSpPr>
        <p:spPr>
          <a:xfrm>
            <a:off x="914400" y="4343400"/>
            <a:ext cx="5029200" cy="4114800"/>
          </a:xfrm>
          <a:prstGeom prst="rect">
            <a:avLst/>
          </a:prstGeom>
          <a:solidFill>
            <a:srgbClr val="ffffff"/>
          </a:solidFill>
          <a:ln w="9360">
            <a:solidFill>
              <a:srgbClr val="000000"/>
            </a:solidFill>
            <a:miter/>
          </a:ln>
        </p:spPr>
        <p:txBody>
          <a:bodyPr lIns="90000" rIns="90000" tIns="46800" bIns="4680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(77.8% in a  Yomiuri Shimbun poll, August 7)</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sldImg"/>
          </p:nvPr>
        </p:nvSpPr>
        <p:spPr>
          <a:xfrm>
            <a:off x="1143000" y="685800"/>
            <a:ext cx="4572000" cy="3429000"/>
          </a:xfrm>
          <a:prstGeom prst="rect">
            <a:avLst/>
          </a:prstGeom>
          <a:ln w="0">
            <a:noFill/>
          </a:ln>
        </p:spPr>
      </p:sp>
      <p:sp>
        <p:nvSpPr>
          <p:cNvPr id="118" name="PlaceHolder 2"/>
          <p:cNvSpPr>
            <a:spLocks noGrp="1"/>
          </p:cNvSpPr>
          <p:nvPr>
            <p:ph type="body"/>
          </p:nvPr>
        </p:nvSpPr>
        <p:spPr>
          <a:xfrm>
            <a:off x="914400" y="4343400"/>
            <a:ext cx="5029200" cy="4114800"/>
          </a:xfrm>
          <a:prstGeom prst="rect">
            <a:avLst/>
          </a:prstGeom>
          <a:solidFill>
            <a:srgbClr val="ffffff"/>
          </a:solidFill>
          <a:ln w="9360">
            <a:solidFill>
              <a:srgbClr val="000000"/>
            </a:solidFill>
            <a:miter/>
          </a:ln>
        </p:spPr>
        <p:txBody>
          <a:bodyPr lIns="90000" rIns="90000" tIns="46800" bIns="4680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 of Tepco's PR-related staff (headquarters plus branches) -- </a:t>
            </a:r>
            <a:r>
              <a:rPr b="1" lang="en-US" sz="1200" strike="noStrike" u="none">
                <a:solidFill>
                  <a:srgbClr val="000000"/>
                </a:solidFill>
                <a:effectLst/>
                <a:uFillTx/>
                <a:latin typeface="Arial"/>
                <a:ea typeface="MS PGothic"/>
              </a:rPr>
              <a:t>more than 100</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Including local community relations, corporate communications, media relations, operators of PR houses located nationwide</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Estimate of Tepco's annual PR expenditure -- </a:t>
            </a:r>
            <a:r>
              <a:rPr b="1" lang="en-US" sz="1200" strike="noStrike" u="none">
                <a:solidFill>
                  <a:srgbClr val="000000"/>
                </a:solidFill>
                <a:effectLst/>
                <a:uFillTx/>
                <a:latin typeface="Arial"/>
                <a:ea typeface="MS PGothic"/>
              </a:rPr>
              <a:t>between 5 and 10 billion yen</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(1) TV sponsorship -- probably between 1 and 3 billion yen /year</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It's expected that Tepco is providing main/sole sponsorship for several popular programs, and co-sponsorship for more than 20 programs a year. Main sponsorship for a popular TV program should usually cost more than 200 million yen per year.</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(2) Advertisement and paid articles on major/minor newspapers -- between 2 and 3 billion yen /year</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1-page advertisement on Nikkei should cost 20 million yen. 1-page advertisement on Yomiuri/Asahi should cost 50-80 million yen. Tepco regularly runs advertisements on a range of major newspapers, as well as on industrial papers including Denki Shimbun.</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(3) Advertisement and paid articles on magazines -- about 80-100 million yen</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(4) Production of Leaflet, brochures, promotional materials -- more than 1 billion</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Including leaflet of new power plants for local government &amp; people, nuclear power promotion books, statistics book for the media, etc. etc.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(5) Gifts -- ???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for example, fan with Tepco logo (3,000 yen per unit)</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(6) Cost of retainers (publicity agency, designers, PR firm, event organizer....) ---????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(7) Sponsorship for events --- ???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PGothic"/>
              </a:rPr>
              <a:t>Main sponsorship for a golf tournament should cost 200-500 million yen.</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902B8381-337B-40AA-81ED-B459854F09D6}"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0118BB7-9FF0-478F-BBF7-4E2E98B04D85}"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41C84A6-769B-49E8-84CF-02A5D69A5E58}"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title text format</a:t>
            </a:r>
            <a:endParaRPr b="0" lang="en-US" sz="28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sldNum" idx="1"/>
          </p:nvPr>
        </p:nvSpPr>
        <p:spPr>
          <a:xfrm>
            <a:off x="1447560" y="6476760"/>
            <a:ext cx="7543800" cy="2286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ea typeface="MS PGothic"/>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DCB6FE3-D887-433E-AF38-228BBC73294A}" type="slidenum">
              <a:rPr b="0" lang="en-US" sz="1400" strike="noStrike" u="none">
                <a:solidFill>
                  <a:srgbClr val="000000"/>
                </a:solidFill>
                <a:effectLst/>
                <a:uFillTx/>
                <a:latin typeface="Arial"/>
                <a:ea typeface="MS PGothic"/>
              </a:rPr>
              <a:t>&lt;number&gt;</a:t>
            </a:fld>
            <a:endParaRPr b="0" lang="en-US" sz="1400" strike="noStrike" u="none">
              <a:solidFill>
                <a:srgbClr val="000000"/>
              </a:solidFill>
              <a:effectLst/>
              <a:uFillTx/>
              <a:latin typeface="Times New Roman"/>
            </a:endParaRPr>
          </a:p>
        </p:txBody>
      </p:sp>
      <p:pic>
        <p:nvPicPr>
          <p:cNvPr id="3" name="" descr=""/>
          <p:cNvPicPr/>
          <p:nvPr/>
        </p:nvPicPr>
        <p:blipFill>
          <a:blip r:embed="rId2"/>
          <a:srcRect l="3459" t="0" r="0" b="2390"/>
          <a:stretch/>
        </p:blipFill>
        <p:spPr>
          <a:xfrm>
            <a:off x="0" y="0"/>
            <a:ext cx="1461960" cy="6805440"/>
          </a:xfrm>
          <a:prstGeom prst="rect">
            <a:avLst/>
          </a:prstGeom>
          <a:noFill/>
          <a:ln w="0">
            <a:noFill/>
          </a:ln>
        </p:spPr>
      </p:pic>
      <p:sp>
        <p:nvSpPr>
          <p:cNvPr id="4" name=""/>
          <p:cNvSpPr/>
          <p:nvPr/>
        </p:nvSpPr>
        <p:spPr>
          <a:xfrm>
            <a:off x="7253280" y="6552000"/>
            <a:ext cx="220968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ff0000"/>
                </a:solidFill>
                <a:effectLst/>
                <a:uFillTx/>
                <a:latin typeface="Arial"/>
              </a:rPr>
              <a:t>CONFIDENTIAL</a:t>
            </a:r>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package" Target="../embeddings/oleObject2.xlsx"/><Relationship Id="rId4" Type="http://schemas.openxmlformats.org/officeDocument/2006/relationships/image" Target="../media/image6.wmf"/><Relationship Id="rId5"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 Target="slide6.xml"/><Relationship Id="rId2"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 Target="slide10.xml"/><Relationship Id="rId2" Type="http://schemas.openxmlformats.org/officeDocument/2006/relationships/slide" Target="slide11.xml"/><Relationship Id="rId3" Type="http://schemas.openxmlformats.org/officeDocument/2006/relationships/slide" Target="slide11.xml"/><Relationship Id="rId4" Type="http://schemas.openxmlformats.org/officeDocument/2006/relationships/slide" Target="slide11.xml"/><Relationship Id="rId5" Type="http://schemas.openxmlformats.org/officeDocument/2006/relationships/slide" Target="slide15.xml"/><Relationship Id="rId6" Type="http://schemas.openxmlformats.org/officeDocument/2006/relationships/slideLayout" Target="../slideLayouts/slideLayout2.xml"/><Relationship Id="rId7"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 Target="slide16.xml"/><Relationship Id="rId2" Type="http://schemas.openxmlformats.org/officeDocument/2006/relationships/slide" Target="slide16.xml"/><Relationship Id="rId3" Type="http://schemas.openxmlformats.org/officeDocument/2006/relationships/slide" Target="slide14.xml"/><Relationship Id="rId4" Type="http://schemas.openxmlformats.org/officeDocument/2006/relationships/slideLayout" Target="../slideLayouts/slideLayout1.xml"/><Relationship Id="rId5"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 Target="slide12.xml"/><Relationship Id="rId2" Type="http://schemas.openxmlformats.org/officeDocument/2006/relationships/slide" Target="slide12.xml"/><Relationship Id="rId3" Type="http://schemas.openxmlformats.org/officeDocument/2006/relationships/slideLayout" Target="../slideLayouts/slideLayout2.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 Target="slide13.xml"/><Relationship Id="rId2" Type="http://schemas.openxmlformats.org/officeDocument/2006/relationships/slideLayout" Target="../slideLayouts/slideLayout2.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6" name=""/>
          <p:cNvGrpSpPr/>
          <p:nvPr/>
        </p:nvGrpSpPr>
        <p:grpSpPr>
          <a:xfrm>
            <a:off x="4038480" y="2521080"/>
            <a:ext cx="2071080" cy="2050920"/>
            <a:chOff x="4038480" y="2521080"/>
            <a:chExt cx="2071080" cy="2050920"/>
          </a:xfrm>
        </p:grpSpPr>
        <p:pic>
          <p:nvPicPr>
            <p:cNvPr id="17" name="ENE_C_WHI" descr=""/>
            <p:cNvPicPr/>
            <p:nvPr/>
          </p:nvPicPr>
          <p:blipFill>
            <a:blip r:embed="rId1"/>
            <a:stretch/>
          </p:blipFill>
          <p:spPr>
            <a:xfrm>
              <a:off x="4038480" y="2521080"/>
              <a:ext cx="1951560" cy="2050920"/>
            </a:xfrm>
            <a:prstGeom prst="rect">
              <a:avLst/>
            </a:prstGeom>
            <a:noFill/>
            <a:ln w="0">
              <a:noFill/>
            </a:ln>
          </p:spPr>
        </p:pic>
        <p:sp>
          <p:nvSpPr>
            <p:cNvPr id="18" name=""/>
            <p:cNvSpPr/>
            <p:nvPr/>
          </p:nvSpPr>
          <p:spPr>
            <a:xfrm>
              <a:off x="5816520" y="3592440"/>
              <a:ext cx="293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
        <p:nvSpPr>
          <p:cNvPr id="19" name=""/>
          <p:cNvSpPr/>
          <p:nvPr/>
        </p:nvSpPr>
        <p:spPr>
          <a:xfrm>
            <a:off x="2971800" y="5045040"/>
            <a:ext cx="41497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Arial"/>
                <a:ea typeface="MS PGothic"/>
              </a:rPr>
              <a:t>Enron Public Affairs, Japan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Arial"/>
                <a:ea typeface="MS PGothic"/>
              </a:rPr>
              <a:t>13 August 2001</a:t>
            </a:r>
            <a:endParaRPr b="0" lang="en-US" sz="2400" strike="noStrike" u="none">
              <a:solidFill>
                <a:srgbClr val="000000"/>
              </a:solidFill>
              <a:effectLst/>
              <a:uFillTx/>
              <a:latin typeface="Times New Roman"/>
            </a:endParaRPr>
          </a:p>
        </p:txBody>
      </p:sp>
      <p:sp>
        <p:nvSpPr>
          <p:cNvPr id="20" name=""/>
          <p:cNvSpPr/>
          <p:nvPr/>
        </p:nvSpPr>
        <p:spPr>
          <a:xfrm>
            <a:off x="1676520" y="914400"/>
            <a:ext cx="6629400" cy="129528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ea typeface="MS PGothic"/>
              </a:rPr>
              <a:t>Review of Economic &amp; Political Developments</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1523880" y="609120"/>
            <a:ext cx="693432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ea typeface="MS PGothic"/>
              </a:rPr>
              <a:t>Economic Problems</a:t>
            </a:r>
            <a:r>
              <a:rPr b="0" lang="en-US" sz="2800" strike="noStrike" u="none">
                <a:solidFill>
                  <a:srgbClr val="3333cc"/>
                </a:solidFill>
                <a:effectLst/>
                <a:uFillTx/>
                <a:latin typeface="Arial"/>
              </a:rPr>
              <a:t>  - GDP 1996 - 2001</a:t>
            </a:r>
            <a:endParaRPr b="0" lang="en-US" sz="2800" strike="noStrike" u="none">
              <a:solidFill>
                <a:srgbClr val="000000"/>
              </a:solidFill>
              <a:effectLst/>
              <a:uFillTx/>
              <a:latin typeface="Arial"/>
            </a:endParaRPr>
          </a:p>
        </p:txBody>
      </p:sp>
      <p:graphicFrame>
        <p:nvGraphicFramePr>
          <p:cNvPr id="43" name=""/>
          <p:cNvGraphicFramePr/>
          <p:nvPr/>
        </p:nvGraphicFramePr>
        <p:xfrm>
          <a:off x="1523880" y="1368360"/>
          <a:ext cx="7010640" cy="4727520"/>
        </p:xfrm>
        <a:graphic>
          <a:graphicData uri="http://schemas.openxmlformats.org/presentationml/2006/ole">
            <p:oleObj progId="Excel.Sheet.12" r:id="rId1" spid="">
              <p:embed/>
              <p:pic>
                <p:nvPicPr>
                  <p:cNvPr id="44" name="" descr=""/>
                  <p:cNvPicPr/>
                  <p:nvPr/>
                </p:nvPicPr>
                <p:blipFill>
                  <a:blip r:embed="rId2"/>
                  <a:stretch/>
                </p:blipFill>
                <p:spPr>
                  <a:xfrm>
                    <a:off x="1523880" y="1368360"/>
                    <a:ext cx="7010640" cy="4727520"/>
                  </a:xfrm>
                  <a:prstGeom prst="rect">
                    <a:avLst/>
                  </a:prstGeom>
                  <a:noFill/>
                  <a:ln w="0">
                    <a:noFill/>
                  </a:ln>
                </p:spPr>
              </p:pic>
            </p:oleObj>
          </a:graphicData>
        </a:graphic>
      </p:graphicFrame>
      <p:sp>
        <p:nvSpPr>
          <p:cNvPr id="45" name=""/>
          <p:cNvSpPr/>
          <p:nvPr/>
        </p:nvSpPr>
        <p:spPr>
          <a:xfrm>
            <a:off x="2362320" y="5181480"/>
            <a:ext cx="21333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“Hashimoto” Recession</a:t>
            </a:r>
            <a:endParaRPr b="0" lang="en-US" sz="1400" strike="noStrike" u="none">
              <a:solidFill>
                <a:srgbClr val="000000"/>
              </a:solidFill>
              <a:effectLst/>
              <a:uFillTx/>
              <a:latin typeface="Times New Roman"/>
            </a:endParaRPr>
          </a:p>
        </p:txBody>
      </p:sp>
      <p:sp>
        <p:nvSpPr>
          <p:cNvPr id="46" name=""/>
          <p:cNvSpPr/>
          <p:nvPr/>
        </p:nvSpPr>
        <p:spPr>
          <a:xfrm flipV="1">
            <a:off x="3200400" y="4800600"/>
            <a:ext cx="53352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4648320" y="1600200"/>
            <a:ext cx="28191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Effects of supplemental budgets</a:t>
            </a:r>
            <a:endParaRPr b="0" lang="en-US" sz="1400" strike="noStrike" u="none">
              <a:solidFill>
                <a:srgbClr val="000000"/>
              </a:solidFill>
              <a:effectLst/>
              <a:uFillTx/>
              <a:latin typeface="Times New Roman"/>
            </a:endParaRPr>
          </a:p>
        </p:txBody>
      </p:sp>
      <p:sp>
        <p:nvSpPr>
          <p:cNvPr id="48" name=""/>
          <p:cNvSpPr/>
          <p:nvPr/>
        </p:nvSpPr>
        <p:spPr>
          <a:xfrm flipH="1">
            <a:off x="3581280" y="1905120"/>
            <a:ext cx="18288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flipH="1">
            <a:off x="4343400" y="1905120"/>
            <a:ext cx="1295280" cy="1295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5867280" y="1905120"/>
            <a:ext cx="22860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6172200" y="1905120"/>
            <a:ext cx="762120" cy="533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a:hlinkClick r:id="" action="ppaction://hlinkshowjump?jump=previousslide"/>
          </p:cNvPr>
          <p:cNvSpPr/>
          <p:nvPr/>
        </p:nvSpPr>
        <p:spPr>
          <a:xfrm>
            <a:off x="8458200" y="6095880"/>
            <a:ext cx="380880" cy="381240"/>
          </a:xfrm>
          <a:custGeom>
            <a:avLst/>
            <a:gdLst>
              <a:gd name="textAreaLeft" fmla="*/ 24480 w 380880"/>
              <a:gd name="textAreaRight" fmla="*/ 356400 w 380880"/>
              <a:gd name="textAreaTop" fmla="*/ 24480 h 381240"/>
              <a:gd name="textAreaBottom" fmla="*/ 356760 h 381240"/>
            </a:gdLst>
            <a:ahLst/>
            <a:cxnLst/>
            <a:rect l="textAreaLeft" t="textAreaTop" r="textAreaRight" b="textAreaBottom"/>
            <a:pathLst>
              <a:path w="21600" h="21620">
                <a:moveTo>
                  <a:pt x="0" y="0"/>
                </a:moveTo>
                <a:lnTo>
                  <a:pt x="21600" y="0"/>
                </a:lnTo>
                <a:lnTo>
                  <a:pt x="21600" y="21620"/>
                </a:lnTo>
                <a:lnTo>
                  <a:pt x="0" y="21620"/>
                </a:lnTo>
                <a:close/>
              </a:path>
              <a:path fill="lightenLess" w="21600" h="21620">
                <a:moveTo>
                  <a:pt x="0" y="0"/>
                </a:moveTo>
                <a:lnTo>
                  <a:pt x="21600" y="0"/>
                </a:lnTo>
                <a:lnTo>
                  <a:pt x="20200" y="1400"/>
                </a:lnTo>
                <a:lnTo>
                  <a:pt x="1400" y="1400"/>
                </a:lnTo>
                <a:close/>
              </a:path>
              <a:path fill="darken" w="21600" h="21620">
                <a:moveTo>
                  <a:pt x="21600" y="0"/>
                </a:moveTo>
                <a:lnTo>
                  <a:pt x="21600" y="21620"/>
                </a:lnTo>
                <a:lnTo>
                  <a:pt x="20200" y="20220"/>
                </a:lnTo>
                <a:lnTo>
                  <a:pt x="20200" y="1400"/>
                </a:lnTo>
                <a:close/>
              </a:path>
              <a:path fill="darkenLess" w="21600" h="21620">
                <a:moveTo>
                  <a:pt x="21600" y="21620"/>
                </a:moveTo>
                <a:lnTo>
                  <a:pt x="0" y="21620"/>
                </a:lnTo>
                <a:lnTo>
                  <a:pt x="1400" y="20220"/>
                </a:lnTo>
                <a:lnTo>
                  <a:pt x="20200" y="20220"/>
                </a:lnTo>
                <a:close/>
              </a:path>
              <a:path fill="lighten" w="21600" h="21620">
                <a:moveTo>
                  <a:pt x="0" y="21620"/>
                </a:moveTo>
                <a:lnTo>
                  <a:pt x="0" y="0"/>
                </a:lnTo>
                <a:lnTo>
                  <a:pt x="1400" y="1400"/>
                </a:lnTo>
                <a:lnTo>
                  <a:pt x="1400" y="20220"/>
                </a:lnTo>
                <a:close/>
              </a:path>
              <a:path fill="darken" w="21600" h="21620">
                <a:moveTo>
                  <a:pt x="3794" y="7503"/>
                </a:moveTo>
                <a:lnTo>
                  <a:pt x="7301" y="7503"/>
                </a:lnTo>
                <a:lnTo>
                  <a:pt x="7301" y="12838"/>
                </a:lnTo>
                <a:cubicBezTo>
                  <a:pt x="7301" y="13761"/>
                  <a:pt x="8102" y="14492"/>
                  <a:pt x="9138" y="14492"/>
                </a:cubicBezTo>
                <a:lnTo>
                  <a:pt x="10800" y="14492"/>
                </a:lnTo>
                <a:cubicBezTo>
                  <a:pt x="11836" y="14492"/>
                  <a:pt x="12636" y="13761"/>
                  <a:pt x="12636" y="12838"/>
                </a:cubicBezTo>
                <a:lnTo>
                  <a:pt x="12636" y="7503"/>
                </a:lnTo>
                <a:lnTo>
                  <a:pt x="10800" y="7503"/>
                </a:lnTo>
                <a:lnTo>
                  <a:pt x="14308" y="3995"/>
                </a:lnTo>
                <a:lnTo>
                  <a:pt x="17981" y="7503"/>
                </a:lnTo>
                <a:lnTo>
                  <a:pt x="16144" y="7503"/>
                </a:lnTo>
                <a:lnTo>
                  <a:pt x="16144" y="12838"/>
                </a:lnTo>
                <a:cubicBezTo>
                  <a:pt x="16144" y="15606"/>
                  <a:pt x="13568" y="18165"/>
                  <a:pt x="10800" y="18165"/>
                </a:cubicBezTo>
                <a:lnTo>
                  <a:pt x="9138" y="18165"/>
                </a:lnTo>
                <a:cubicBezTo>
                  <a:pt x="6370" y="18165"/>
                  <a:pt x="3794" y="15606"/>
                  <a:pt x="3794" y="12838"/>
                </a:cubicBez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6CC4766-A792-4024-B9F1-595D8B8562D8}"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609120"/>
            <a:ext cx="693432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ea typeface="MS PGothic"/>
              </a:rPr>
              <a:t>Economic Problems</a:t>
            </a:r>
            <a:r>
              <a:rPr b="0" lang="en-US" sz="2800" strike="noStrike" u="none">
                <a:solidFill>
                  <a:srgbClr val="3333cc"/>
                </a:solidFill>
                <a:effectLst/>
                <a:uFillTx/>
                <a:latin typeface="Arial"/>
              </a:rPr>
              <a:t> - Nikkei Index</a:t>
            </a:r>
            <a:endParaRPr b="0" lang="en-US" sz="2800" strike="noStrike" u="none">
              <a:solidFill>
                <a:srgbClr val="000000"/>
              </a:solidFill>
              <a:effectLst/>
              <a:uFillTx/>
              <a:latin typeface="Arial"/>
            </a:endParaRPr>
          </a:p>
        </p:txBody>
      </p:sp>
      <p:graphicFrame>
        <p:nvGraphicFramePr>
          <p:cNvPr id="54" name=""/>
          <p:cNvGraphicFramePr/>
          <p:nvPr/>
        </p:nvGraphicFramePr>
        <p:xfrm>
          <a:off x="1447920" y="1212840"/>
          <a:ext cx="7219800" cy="5187960"/>
        </p:xfrm>
        <a:graphic>
          <a:graphicData uri="http://schemas.openxmlformats.org/presentationml/2006/ole">
            <p:oleObj progId="Excel.Sheet.12" r:id="rId1" spid="">
              <p:embed/>
              <p:pic>
                <p:nvPicPr>
                  <p:cNvPr id="55" name="" descr=""/>
                  <p:cNvPicPr/>
                  <p:nvPr/>
                </p:nvPicPr>
                <p:blipFill>
                  <a:blip r:embed="rId2"/>
                  <a:stretch/>
                </p:blipFill>
                <p:spPr>
                  <a:xfrm>
                    <a:off x="1447920" y="1212840"/>
                    <a:ext cx="7219800" cy="5187960"/>
                  </a:xfrm>
                  <a:prstGeom prst="rect">
                    <a:avLst/>
                  </a:prstGeom>
                  <a:noFill/>
                  <a:ln w="0">
                    <a:noFill/>
                  </a:ln>
                </p:spPr>
              </p:pic>
            </p:oleObj>
          </a:graphicData>
        </a:graphic>
      </p:graphicFrame>
      <p:sp>
        <p:nvSpPr>
          <p:cNvPr id="56" name="">
            <a:hlinkClick r:id="" action="ppaction://hlinkshowjump?jump=previousslide"/>
          </p:cNvPr>
          <p:cNvSpPr/>
          <p:nvPr/>
        </p:nvSpPr>
        <p:spPr>
          <a:xfrm>
            <a:off x="8458200" y="6095880"/>
            <a:ext cx="380880" cy="381240"/>
          </a:xfrm>
          <a:custGeom>
            <a:avLst/>
            <a:gdLst>
              <a:gd name="textAreaLeft" fmla="*/ 24480 w 380880"/>
              <a:gd name="textAreaRight" fmla="*/ 356400 w 380880"/>
              <a:gd name="textAreaTop" fmla="*/ 24480 h 381240"/>
              <a:gd name="textAreaBottom" fmla="*/ 356760 h 381240"/>
            </a:gdLst>
            <a:ahLst/>
            <a:cxnLst/>
            <a:rect l="textAreaLeft" t="textAreaTop" r="textAreaRight" b="textAreaBottom"/>
            <a:pathLst>
              <a:path w="21600" h="21620">
                <a:moveTo>
                  <a:pt x="0" y="0"/>
                </a:moveTo>
                <a:lnTo>
                  <a:pt x="21600" y="0"/>
                </a:lnTo>
                <a:lnTo>
                  <a:pt x="21600" y="21620"/>
                </a:lnTo>
                <a:lnTo>
                  <a:pt x="0" y="21620"/>
                </a:lnTo>
                <a:close/>
              </a:path>
              <a:path fill="lightenLess" w="21600" h="21620">
                <a:moveTo>
                  <a:pt x="0" y="0"/>
                </a:moveTo>
                <a:lnTo>
                  <a:pt x="21600" y="0"/>
                </a:lnTo>
                <a:lnTo>
                  <a:pt x="20200" y="1400"/>
                </a:lnTo>
                <a:lnTo>
                  <a:pt x="1400" y="1400"/>
                </a:lnTo>
                <a:close/>
              </a:path>
              <a:path fill="darken" w="21600" h="21620">
                <a:moveTo>
                  <a:pt x="21600" y="0"/>
                </a:moveTo>
                <a:lnTo>
                  <a:pt x="21600" y="21620"/>
                </a:lnTo>
                <a:lnTo>
                  <a:pt x="20200" y="20220"/>
                </a:lnTo>
                <a:lnTo>
                  <a:pt x="20200" y="1400"/>
                </a:lnTo>
                <a:close/>
              </a:path>
              <a:path fill="darkenLess" w="21600" h="21620">
                <a:moveTo>
                  <a:pt x="21600" y="21620"/>
                </a:moveTo>
                <a:lnTo>
                  <a:pt x="0" y="21620"/>
                </a:lnTo>
                <a:lnTo>
                  <a:pt x="1400" y="20220"/>
                </a:lnTo>
                <a:lnTo>
                  <a:pt x="20200" y="20220"/>
                </a:lnTo>
                <a:close/>
              </a:path>
              <a:path fill="lighten" w="21600" h="21620">
                <a:moveTo>
                  <a:pt x="0" y="21620"/>
                </a:moveTo>
                <a:lnTo>
                  <a:pt x="0" y="0"/>
                </a:lnTo>
                <a:lnTo>
                  <a:pt x="1400" y="1400"/>
                </a:lnTo>
                <a:lnTo>
                  <a:pt x="1400" y="20220"/>
                </a:lnTo>
                <a:close/>
              </a:path>
              <a:path fill="darken" w="21600" h="21620">
                <a:moveTo>
                  <a:pt x="3794" y="7503"/>
                </a:moveTo>
                <a:lnTo>
                  <a:pt x="7301" y="7503"/>
                </a:lnTo>
                <a:lnTo>
                  <a:pt x="7301" y="12838"/>
                </a:lnTo>
                <a:cubicBezTo>
                  <a:pt x="7301" y="13761"/>
                  <a:pt x="8102" y="14492"/>
                  <a:pt x="9138" y="14492"/>
                </a:cubicBezTo>
                <a:lnTo>
                  <a:pt x="10800" y="14492"/>
                </a:lnTo>
                <a:cubicBezTo>
                  <a:pt x="11836" y="14492"/>
                  <a:pt x="12636" y="13761"/>
                  <a:pt x="12636" y="12838"/>
                </a:cubicBezTo>
                <a:lnTo>
                  <a:pt x="12636" y="7503"/>
                </a:lnTo>
                <a:lnTo>
                  <a:pt x="10800" y="7503"/>
                </a:lnTo>
                <a:lnTo>
                  <a:pt x="14308" y="3995"/>
                </a:lnTo>
                <a:lnTo>
                  <a:pt x="17981" y="7503"/>
                </a:lnTo>
                <a:lnTo>
                  <a:pt x="16144" y="7503"/>
                </a:lnTo>
                <a:lnTo>
                  <a:pt x="16144" y="12838"/>
                </a:lnTo>
                <a:cubicBezTo>
                  <a:pt x="16144" y="15606"/>
                  <a:pt x="13568" y="18165"/>
                  <a:pt x="10800" y="18165"/>
                </a:cubicBezTo>
                <a:lnTo>
                  <a:pt x="9138" y="18165"/>
                </a:lnTo>
                <a:cubicBezTo>
                  <a:pt x="6370" y="18165"/>
                  <a:pt x="3794" y="15606"/>
                  <a:pt x="3794" y="12838"/>
                </a:cubicBez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E6225B0-588B-42D5-90C5-8F3E012A061B}"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7" name=""/>
          <p:cNvGraphicFramePr/>
          <p:nvPr/>
        </p:nvGraphicFramePr>
        <p:xfrm>
          <a:off x="1752480" y="4037040"/>
          <a:ext cx="4876920" cy="2820960"/>
        </p:xfrm>
        <a:graphic>
          <a:graphicData uri="http://schemas.openxmlformats.org/presentationml/2006/ole">
            <p:oleObj progId="Excel.Sheet.12" r:id="rId1" spid="">
              <p:embed/>
              <p:pic>
                <p:nvPicPr>
                  <p:cNvPr id="58" name="" descr=""/>
                  <p:cNvPicPr/>
                  <p:nvPr/>
                </p:nvPicPr>
                <p:blipFill>
                  <a:blip r:embed="rId2"/>
                  <a:stretch/>
                </p:blipFill>
                <p:spPr>
                  <a:xfrm>
                    <a:off x="1752480" y="4037040"/>
                    <a:ext cx="4876920" cy="2820960"/>
                  </a:xfrm>
                  <a:prstGeom prst="rect">
                    <a:avLst/>
                  </a:prstGeom>
                  <a:noFill/>
                  <a:ln w="0">
                    <a:noFill/>
                  </a:ln>
                </p:spPr>
              </p:pic>
            </p:oleObj>
          </a:graphicData>
        </a:graphic>
      </p:graphicFrame>
      <p:graphicFrame>
        <p:nvGraphicFramePr>
          <p:cNvPr id="59" name=""/>
          <p:cNvGraphicFramePr/>
          <p:nvPr/>
        </p:nvGraphicFramePr>
        <p:xfrm>
          <a:off x="1295280" y="762120"/>
          <a:ext cx="5943600" cy="3436920"/>
        </p:xfrm>
        <a:graphic>
          <a:graphicData uri="http://schemas.openxmlformats.org/presentationml/2006/ole">
            <p:oleObj progId="Excel.Sheet.12" r:id="rId3" spid="">
              <p:embed/>
              <p:pic>
                <p:nvPicPr>
                  <p:cNvPr id="60" name="" descr=""/>
                  <p:cNvPicPr/>
                  <p:nvPr/>
                </p:nvPicPr>
                <p:blipFill>
                  <a:blip r:embed="rId4"/>
                  <a:stretch/>
                </p:blipFill>
                <p:spPr>
                  <a:xfrm>
                    <a:off x="1295280" y="762120"/>
                    <a:ext cx="5943600" cy="3436920"/>
                  </a:xfrm>
                  <a:prstGeom prst="rect">
                    <a:avLst/>
                  </a:prstGeom>
                  <a:noFill/>
                  <a:ln w="0">
                    <a:noFill/>
                  </a:ln>
                </p:spPr>
              </p:pic>
            </p:oleObj>
          </a:graphicData>
        </a:graphic>
      </p:graphicFrame>
      <p:sp>
        <p:nvSpPr>
          <p:cNvPr id="61" name="PlaceHolder 1"/>
          <p:cNvSpPr>
            <a:spLocks noGrp="1"/>
          </p:cNvSpPr>
          <p:nvPr>
            <p:ph type="title"/>
          </p:nvPr>
        </p:nvSpPr>
        <p:spPr>
          <a:xfrm>
            <a:off x="1371600" y="6091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Party Strengths in Diet</a:t>
            </a:r>
            <a:br>
              <a:rPr sz="2800"/>
            </a:br>
            <a:endParaRPr b="0" lang="en-US" sz="2800" strike="noStrike" u="none">
              <a:solidFill>
                <a:srgbClr val="000000"/>
              </a:solidFill>
              <a:effectLst/>
              <a:uFillTx/>
              <a:latin typeface="Arial"/>
            </a:endParaRPr>
          </a:p>
        </p:txBody>
      </p:sp>
      <p:grpSp>
        <p:nvGrpSpPr>
          <p:cNvPr id="62" name=""/>
          <p:cNvGrpSpPr/>
          <p:nvPr/>
        </p:nvGrpSpPr>
        <p:grpSpPr>
          <a:xfrm>
            <a:off x="6172200" y="1660680"/>
            <a:ext cx="2666880" cy="932400"/>
            <a:chOff x="6172200" y="1660680"/>
            <a:chExt cx="2666880" cy="932400"/>
          </a:xfrm>
        </p:grpSpPr>
        <p:sp>
          <p:nvSpPr>
            <p:cNvPr id="63" name=""/>
            <p:cNvSpPr/>
            <p:nvPr/>
          </p:nvSpPr>
          <p:spPr>
            <a:xfrm>
              <a:off x="6324480" y="1660680"/>
              <a:ext cx="9907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Lower</a:t>
              </a:r>
              <a:endParaRPr b="0" lang="en-US" sz="2000" strike="noStrike" u="none">
                <a:solidFill>
                  <a:srgbClr val="000000"/>
                </a:solidFill>
                <a:effectLst/>
                <a:uFillTx/>
                <a:latin typeface="Times New Roman"/>
              </a:endParaRPr>
            </a:p>
          </p:txBody>
        </p:sp>
        <p:sp>
          <p:nvSpPr>
            <p:cNvPr id="64" name=""/>
            <p:cNvSpPr/>
            <p:nvPr/>
          </p:nvSpPr>
          <p:spPr>
            <a:xfrm>
              <a:off x="7238880" y="1660680"/>
              <a:ext cx="9907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House</a:t>
              </a:r>
              <a:endParaRPr b="0" lang="en-US" sz="2000" strike="noStrike" u="none">
                <a:solidFill>
                  <a:srgbClr val="000000"/>
                </a:solidFill>
                <a:effectLst/>
                <a:uFillTx/>
                <a:latin typeface="Times New Roman"/>
              </a:endParaRPr>
            </a:p>
          </p:txBody>
        </p:sp>
        <p:sp>
          <p:nvSpPr>
            <p:cNvPr id="65" name=""/>
            <p:cNvSpPr/>
            <p:nvPr/>
          </p:nvSpPr>
          <p:spPr>
            <a:xfrm>
              <a:off x="6172200" y="2194200"/>
              <a:ext cx="26668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Coalition: 276/480</a:t>
              </a:r>
              <a:endParaRPr b="0" lang="en-US" sz="2000" strike="noStrike" u="none">
                <a:solidFill>
                  <a:srgbClr val="000000"/>
                </a:solidFill>
                <a:effectLst/>
                <a:uFillTx/>
                <a:latin typeface="Times New Roman"/>
              </a:endParaRPr>
            </a:p>
          </p:txBody>
        </p:sp>
      </p:grpSp>
      <p:grpSp>
        <p:nvGrpSpPr>
          <p:cNvPr id="66" name=""/>
          <p:cNvGrpSpPr/>
          <p:nvPr/>
        </p:nvGrpSpPr>
        <p:grpSpPr>
          <a:xfrm>
            <a:off x="6248520" y="4784760"/>
            <a:ext cx="2666880" cy="932400"/>
            <a:chOff x="6248520" y="4784760"/>
            <a:chExt cx="2666880" cy="932400"/>
          </a:xfrm>
        </p:grpSpPr>
        <p:sp>
          <p:nvSpPr>
            <p:cNvPr id="67" name=""/>
            <p:cNvSpPr/>
            <p:nvPr/>
          </p:nvSpPr>
          <p:spPr>
            <a:xfrm>
              <a:off x="6400800" y="4784760"/>
              <a:ext cx="9907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Upper</a:t>
              </a:r>
              <a:endParaRPr b="0" lang="en-US" sz="2000" strike="noStrike" u="none">
                <a:solidFill>
                  <a:srgbClr val="000000"/>
                </a:solidFill>
                <a:effectLst/>
                <a:uFillTx/>
                <a:latin typeface="Times New Roman"/>
              </a:endParaRPr>
            </a:p>
          </p:txBody>
        </p:sp>
        <p:sp>
          <p:nvSpPr>
            <p:cNvPr id="68" name=""/>
            <p:cNvSpPr/>
            <p:nvPr/>
          </p:nvSpPr>
          <p:spPr>
            <a:xfrm>
              <a:off x="7315200" y="4784760"/>
              <a:ext cx="9907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House</a:t>
              </a:r>
              <a:endParaRPr b="0" lang="en-US" sz="2000" strike="noStrike" u="none">
                <a:solidFill>
                  <a:srgbClr val="000000"/>
                </a:solidFill>
                <a:effectLst/>
                <a:uFillTx/>
                <a:latin typeface="Times New Roman"/>
              </a:endParaRPr>
            </a:p>
          </p:txBody>
        </p:sp>
        <p:sp>
          <p:nvSpPr>
            <p:cNvPr id="69" name=""/>
            <p:cNvSpPr/>
            <p:nvPr/>
          </p:nvSpPr>
          <p:spPr>
            <a:xfrm>
              <a:off x="6248520" y="5318280"/>
              <a:ext cx="26668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Coalition: 136/247</a:t>
              </a:r>
              <a:endParaRPr b="0" lang="en-US" sz="2000" strike="noStrike" u="none">
                <a:solidFill>
                  <a:srgbClr val="000000"/>
                </a:solidFill>
                <a:effectLst/>
                <a:uFillTx/>
                <a:latin typeface="Times New Roman"/>
              </a:endParaRPr>
            </a:p>
          </p:txBody>
        </p:sp>
      </p:grpSp>
      <p:sp>
        <p:nvSpPr>
          <p:cNvPr id="70" name=""/>
          <p:cNvSpPr/>
          <p:nvPr/>
        </p:nvSpPr>
        <p:spPr>
          <a:xfrm>
            <a:off x="1371600" y="3429000"/>
            <a:ext cx="5562720" cy="762120"/>
          </a:xfrm>
          <a:prstGeom prst="roundRect">
            <a:avLst>
              <a:gd name="adj" fmla="val 16667"/>
            </a:avLst>
          </a:prstGeom>
          <a:no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1" name="">
            <a:hlinkClick r:id="" action="ppaction://hlinkshowjump?jump=previousslide"/>
          </p:cNvPr>
          <p:cNvSpPr/>
          <p:nvPr/>
        </p:nvSpPr>
        <p:spPr>
          <a:xfrm>
            <a:off x="8458200" y="6095880"/>
            <a:ext cx="380880" cy="381240"/>
          </a:xfrm>
          <a:custGeom>
            <a:avLst/>
            <a:gdLst>
              <a:gd name="textAreaLeft" fmla="*/ 24480 w 380880"/>
              <a:gd name="textAreaRight" fmla="*/ 356400 w 380880"/>
              <a:gd name="textAreaTop" fmla="*/ 24480 h 381240"/>
              <a:gd name="textAreaBottom" fmla="*/ 356760 h 381240"/>
            </a:gdLst>
            <a:ahLst/>
            <a:cxnLst/>
            <a:rect l="textAreaLeft" t="textAreaTop" r="textAreaRight" b="textAreaBottom"/>
            <a:pathLst>
              <a:path w="21600" h="21620">
                <a:moveTo>
                  <a:pt x="0" y="0"/>
                </a:moveTo>
                <a:lnTo>
                  <a:pt x="21600" y="0"/>
                </a:lnTo>
                <a:lnTo>
                  <a:pt x="21600" y="21620"/>
                </a:lnTo>
                <a:lnTo>
                  <a:pt x="0" y="21620"/>
                </a:lnTo>
                <a:close/>
              </a:path>
              <a:path fill="lightenLess" w="21600" h="21620">
                <a:moveTo>
                  <a:pt x="0" y="0"/>
                </a:moveTo>
                <a:lnTo>
                  <a:pt x="21600" y="0"/>
                </a:lnTo>
                <a:lnTo>
                  <a:pt x="20200" y="1400"/>
                </a:lnTo>
                <a:lnTo>
                  <a:pt x="1400" y="1400"/>
                </a:lnTo>
                <a:close/>
              </a:path>
              <a:path fill="darken" w="21600" h="21620">
                <a:moveTo>
                  <a:pt x="21600" y="0"/>
                </a:moveTo>
                <a:lnTo>
                  <a:pt x="21600" y="21620"/>
                </a:lnTo>
                <a:lnTo>
                  <a:pt x="20200" y="20220"/>
                </a:lnTo>
                <a:lnTo>
                  <a:pt x="20200" y="1400"/>
                </a:lnTo>
                <a:close/>
              </a:path>
              <a:path fill="darkenLess" w="21600" h="21620">
                <a:moveTo>
                  <a:pt x="21600" y="21620"/>
                </a:moveTo>
                <a:lnTo>
                  <a:pt x="0" y="21620"/>
                </a:lnTo>
                <a:lnTo>
                  <a:pt x="1400" y="20220"/>
                </a:lnTo>
                <a:lnTo>
                  <a:pt x="20200" y="20220"/>
                </a:lnTo>
                <a:close/>
              </a:path>
              <a:path fill="lighten" w="21600" h="21620">
                <a:moveTo>
                  <a:pt x="0" y="21620"/>
                </a:moveTo>
                <a:lnTo>
                  <a:pt x="0" y="0"/>
                </a:lnTo>
                <a:lnTo>
                  <a:pt x="1400" y="1400"/>
                </a:lnTo>
                <a:lnTo>
                  <a:pt x="1400" y="20220"/>
                </a:lnTo>
                <a:close/>
              </a:path>
              <a:path fill="darken" w="21600" h="21620">
                <a:moveTo>
                  <a:pt x="3794" y="7503"/>
                </a:moveTo>
                <a:lnTo>
                  <a:pt x="7301" y="7503"/>
                </a:lnTo>
                <a:lnTo>
                  <a:pt x="7301" y="12838"/>
                </a:lnTo>
                <a:cubicBezTo>
                  <a:pt x="7301" y="13761"/>
                  <a:pt x="8102" y="14492"/>
                  <a:pt x="9138" y="14492"/>
                </a:cubicBezTo>
                <a:lnTo>
                  <a:pt x="10800" y="14492"/>
                </a:lnTo>
                <a:cubicBezTo>
                  <a:pt x="11836" y="14492"/>
                  <a:pt x="12636" y="13761"/>
                  <a:pt x="12636" y="12838"/>
                </a:cubicBezTo>
                <a:lnTo>
                  <a:pt x="12636" y="7503"/>
                </a:lnTo>
                <a:lnTo>
                  <a:pt x="10800" y="7503"/>
                </a:lnTo>
                <a:lnTo>
                  <a:pt x="14308" y="3995"/>
                </a:lnTo>
                <a:lnTo>
                  <a:pt x="17981" y="7503"/>
                </a:lnTo>
                <a:lnTo>
                  <a:pt x="16144" y="7503"/>
                </a:lnTo>
                <a:lnTo>
                  <a:pt x="16144" y="12838"/>
                </a:lnTo>
                <a:cubicBezTo>
                  <a:pt x="16144" y="15606"/>
                  <a:pt x="13568" y="18165"/>
                  <a:pt x="10800" y="18165"/>
                </a:cubicBezTo>
                <a:lnTo>
                  <a:pt x="9138" y="18165"/>
                </a:lnTo>
                <a:cubicBezTo>
                  <a:pt x="6370" y="18165"/>
                  <a:pt x="3794" y="15606"/>
                  <a:pt x="3794" y="12838"/>
                </a:cubicBez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24DC26C-B757-4A5A-91E8-BD935461E278}"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1371240" y="456840"/>
            <a:ext cx="70866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Koizumi in the Minority within LDP</a:t>
            </a:r>
            <a:endParaRPr b="0" lang="en-US" sz="2800" strike="noStrike" u="none">
              <a:solidFill>
                <a:srgbClr val="000000"/>
              </a:solidFill>
              <a:effectLst/>
              <a:uFillTx/>
              <a:latin typeface="Arial"/>
            </a:endParaRPr>
          </a:p>
        </p:txBody>
      </p:sp>
      <p:sp>
        <p:nvSpPr>
          <p:cNvPr id="73" name="">
            <a:hlinkClick r:id="rId1" action="ppaction://hlinksldjump"/>
          </p:cNvPr>
          <p:cNvSpPr/>
          <p:nvPr/>
        </p:nvSpPr>
        <p:spPr>
          <a:xfrm>
            <a:off x="8458200" y="6095880"/>
            <a:ext cx="380880" cy="381240"/>
          </a:xfrm>
          <a:custGeom>
            <a:avLst/>
            <a:gdLst>
              <a:gd name="textAreaLeft" fmla="*/ 24480 w 380880"/>
              <a:gd name="textAreaRight" fmla="*/ 356400 w 380880"/>
              <a:gd name="textAreaTop" fmla="*/ 24480 h 381240"/>
              <a:gd name="textAreaBottom" fmla="*/ 356760 h 381240"/>
            </a:gdLst>
            <a:ahLst/>
            <a:cxnLst/>
            <a:rect l="textAreaLeft" t="textAreaTop" r="textAreaRight" b="textAreaBottom"/>
            <a:pathLst>
              <a:path w="21600" h="21620">
                <a:moveTo>
                  <a:pt x="0" y="0"/>
                </a:moveTo>
                <a:lnTo>
                  <a:pt x="21600" y="0"/>
                </a:lnTo>
                <a:lnTo>
                  <a:pt x="21600" y="21620"/>
                </a:lnTo>
                <a:lnTo>
                  <a:pt x="0" y="21620"/>
                </a:lnTo>
                <a:close/>
              </a:path>
              <a:path fill="lightenLess" w="21600" h="21620">
                <a:moveTo>
                  <a:pt x="0" y="0"/>
                </a:moveTo>
                <a:lnTo>
                  <a:pt x="21600" y="0"/>
                </a:lnTo>
                <a:lnTo>
                  <a:pt x="20200" y="1400"/>
                </a:lnTo>
                <a:lnTo>
                  <a:pt x="1400" y="1400"/>
                </a:lnTo>
                <a:close/>
              </a:path>
              <a:path fill="darken" w="21600" h="21620">
                <a:moveTo>
                  <a:pt x="21600" y="0"/>
                </a:moveTo>
                <a:lnTo>
                  <a:pt x="21600" y="21620"/>
                </a:lnTo>
                <a:lnTo>
                  <a:pt x="20200" y="20220"/>
                </a:lnTo>
                <a:lnTo>
                  <a:pt x="20200" y="1400"/>
                </a:lnTo>
                <a:close/>
              </a:path>
              <a:path fill="darkenLess" w="21600" h="21620">
                <a:moveTo>
                  <a:pt x="21600" y="21620"/>
                </a:moveTo>
                <a:lnTo>
                  <a:pt x="0" y="21620"/>
                </a:lnTo>
                <a:lnTo>
                  <a:pt x="1400" y="20220"/>
                </a:lnTo>
                <a:lnTo>
                  <a:pt x="20200" y="20220"/>
                </a:lnTo>
                <a:close/>
              </a:path>
              <a:path fill="lighten" w="21600" h="21620">
                <a:moveTo>
                  <a:pt x="0" y="21620"/>
                </a:moveTo>
                <a:lnTo>
                  <a:pt x="0" y="0"/>
                </a:lnTo>
                <a:lnTo>
                  <a:pt x="1400" y="1400"/>
                </a:lnTo>
                <a:lnTo>
                  <a:pt x="1400" y="20220"/>
                </a:lnTo>
                <a:close/>
              </a:path>
              <a:path fill="darken" w="21600" h="21620">
                <a:moveTo>
                  <a:pt x="3794" y="7503"/>
                </a:moveTo>
                <a:lnTo>
                  <a:pt x="7301" y="7503"/>
                </a:lnTo>
                <a:lnTo>
                  <a:pt x="7301" y="12838"/>
                </a:lnTo>
                <a:cubicBezTo>
                  <a:pt x="7301" y="13761"/>
                  <a:pt x="8102" y="14492"/>
                  <a:pt x="9138" y="14492"/>
                </a:cubicBezTo>
                <a:lnTo>
                  <a:pt x="10800" y="14492"/>
                </a:lnTo>
                <a:cubicBezTo>
                  <a:pt x="11836" y="14492"/>
                  <a:pt x="12636" y="13761"/>
                  <a:pt x="12636" y="12838"/>
                </a:cubicBezTo>
                <a:lnTo>
                  <a:pt x="12636" y="7503"/>
                </a:lnTo>
                <a:lnTo>
                  <a:pt x="10800" y="7503"/>
                </a:lnTo>
                <a:lnTo>
                  <a:pt x="14308" y="3995"/>
                </a:lnTo>
                <a:lnTo>
                  <a:pt x="17981" y="7503"/>
                </a:lnTo>
                <a:lnTo>
                  <a:pt x="16144" y="7503"/>
                </a:lnTo>
                <a:lnTo>
                  <a:pt x="16144" y="12838"/>
                </a:lnTo>
                <a:cubicBezTo>
                  <a:pt x="16144" y="15606"/>
                  <a:pt x="13568" y="18165"/>
                  <a:pt x="10800" y="18165"/>
                </a:cubicBezTo>
                <a:lnTo>
                  <a:pt x="9138" y="18165"/>
                </a:lnTo>
                <a:cubicBezTo>
                  <a:pt x="6370" y="18165"/>
                  <a:pt x="3794" y="15606"/>
                  <a:pt x="3794" y="12838"/>
                </a:cubicBez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74" name=""/>
          <p:cNvGrpSpPr/>
          <p:nvPr/>
        </p:nvGrpSpPr>
        <p:grpSpPr>
          <a:xfrm>
            <a:off x="1676520" y="1143000"/>
            <a:ext cx="6858000" cy="5486400"/>
            <a:chOff x="1676520" y="1143000"/>
            <a:chExt cx="6858000" cy="5486400"/>
          </a:xfrm>
        </p:grpSpPr>
        <p:sp>
          <p:nvSpPr>
            <p:cNvPr id="75" name=""/>
            <p:cNvSpPr/>
            <p:nvPr/>
          </p:nvSpPr>
          <p:spPr>
            <a:xfrm>
              <a:off x="6248520" y="1828800"/>
              <a:ext cx="2286000" cy="3639960"/>
            </a:xfrm>
            <a:custGeom>
              <a:avLst/>
              <a:gdLst>
                <a:gd name="textAreaLeft" fmla="*/ 111600 w 2286000"/>
                <a:gd name="textAreaRight" fmla="*/ 2174400 w 2286000"/>
                <a:gd name="textAreaTop" fmla="*/ 111600 h 3639960"/>
                <a:gd name="textAreaBottom" fmla="*/ 3528360 h 3639960"/>
              </a:gdLst>
              <a:ahLst/>
              <a:cxnLst/>
              <a:rect l="textAreaLeft" t="textAreaTop" r="textAreaRight" b="textAreaBottom"/>
              <a:pathLst>
                <a:path w="21600" h="34391">
                  <a:moveTo>
                    <a:pt x="3600" y="0"/>
                  </a:moveTo>
                  <a:arcTo wR="3600" hR="3600" stAng="16200000" swAng="-5400000"/>
                  <a:lnTo>
                    <a:pt x="0" y="30791"/>
                  </a:lnTo>
                  <a:arcTo wR="3600" hR="3600" stAng="10800000" swAng="-5400000"/>
                  <a:lnTo>
                    <a:pt x="18000" y="34391"/>
                  </a:lnTo>
                  <a:arcTo wR="3600" hR="3600" stAng="5400000" swAng="-5400000"/>
                  <a:lnTo>
                    <a:pt x="21600" y="3600"/>
                  </a:lnTo>
                  <a:arcTo wR="3600" hR="3600" stAng="0" swAng="-5400000"/>
                  <a:close/>
                </a:path>
              </a:pathLst>
            </a:custGeom>
            <a:solidFill>
              <a:srgbClr val="ffffff"/>
            </a:solidFill>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1676520" y="1828800"/>
              <a:ext cx="2286000" cy="4800600"/>
            </a:xfrm>
            <a:custGeom>
              <a:avLst/>
              <a:gdLst>
                <a:gd name="textAreaLeft" fmla="*/ 111600 w 2286000"/>
                <a:gd name="textAreaRight" fmla="*/ 2174400 w 2286000"/>
                <a:gd name="textAreaTop" fmla="*/ 111600 h 4800600"/>
                <a:gd name="textAreaBottom" fmla="*/ 4689000 h 4800600"/>
              </a:gdLst>
              <a:ahLst/>
              <a:cxnLst/>
              <a:rect l="textAreaLeft" t="textAreaTop" r="textAreaRight" b="textAreaBottom"/>
              <a:pathLst>
                <a:path w="21600" h="45356">
                  <a:moveTo>
                    <a:pt x="3600" y="0"/>
                  </a:moveTo>
                  <a:arcTo wR="3600" hR="3600" stAng="16200000" swAng="-5400000"/>
                  <a:lnTo>
                    <a:pt x="0" y="41756"/>
                  </a:lnTo>
                  <a:arcTo wR="3600" hR="3600" stAng="10800000" swAng="-5400000"/>
                  <a:lnTo>
                    <a:pt x="18000" y="45356"/>
                  </a:lnTo>
                  <a:arcTo wR="3600" hR="3600" stAng="5400000" swAng="-5400000"/>
                  <a:lnTo>
                    <a:pt x="21600" y="3600"/>
                  </a:lnTo>
                  <a:arcTo wR="3600" hR="3600" stAng="0" swAng="-5400000"/>
                  <a:close/>
                </a:path>
              </a:pathLst>
            </a:custGeom>
            <a:solidFill>
              <a:srgbClr val="ffffff"/>
            </a:solidFill>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1839960" y="2549520"/>
              <a:ext cx="1947960" cy="71928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Hashimoto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97</a:t>
              </a:r>
              <a:endParaRPr b="0" lang="en-US" sz="1200" strike="noStrike" u="none">
                <a:solidFill>
                  <a:srgbClr val="000000"/>
                </a:solidFill>
                <a:effectLst/>
                <a:uFillTx/>
                <a:latin typeface="Times New Roman"/>
              </a:endParaRPr>
            </a:p>
          </p:txBody>
        </p:sp>
        <p:sp>
          <p:nvSpPr>
            <p:cNvPr id="78" name=""/>
            <p:cNvSpPr/>
            <p:nvPr/>
          </p:nvSpPr>
          <p:spPr>
            <a:xfrm>
              <a:off x="1839960" y="4189320"/>
              <a:ext cx="1947960" cy="63972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Horiuchi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41</a:t>
              </a:r>
              <a:endParaRPr b="0" lang="en-US" sz="1200" strike="noStrike" u="none">
                <a:solidFill>
                  <a:srgbClr val="000000"/>
                </a:solidFill>
                <a:effectLst/>
                <a:uFillTx/>
                <a:latin typeface="Times New Roman"/>
              </a:endParaRPr>
            </a:p>
          </p:txBody>
        </p:sp>
        <p:sp>
          <p:nvSpPr>
            <p:cNvPr id="79" name=""/>
            <p:cNvSpPr/>
            <p:nvPr/>
          </p:nvSpPr>
          <p:spPr>
            <a:xfrm>
              <a:off x="1839960" y="5789520"/>
              <a:ext cx="1947960" cy="71928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Kono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11</a:t>
              </a:r>
              <a:endParaRPr b="0" lang="en-US" sz="1200" strike="noStrike" u="none">
                <a:solidFill>
                  <a:srgbClr val="000000"/>
                </a:solidFill>
                <a:effectLst/>
                <a:uFillTx/>
                <a:latin typeface="Times New Roman"/>
              </a:endParaRPr>
            </a:p>
          </p:txBody>
        </p:sp>
        <p:sp>
          <p:nvSpPr>
            <p:cNvPr id="80" name=""/>
            <p:cNvSpPr/>
            <p:nvPr/>
          </p:nvSpPr>
          <p:spPr>
            <a:xfrm>
              <a:off x="1839960" y="4950000"/>
              <a:ext cx="1947960" cy="75852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Komoto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13</a:t>
              </a:r>
              <a:endParaRPr b="0" lang="en-US" sz="1200" strike="noStrike" u="none">
                <a:solidFill>
                  <a:srgbClr val="000000"/>
                </a:solidFill>
                <a:effectLst/>
                <a:uFillTx/>
                <a:latin typeface="Times New Roman"/>
              </a:endParaRPr>
            </a:p>
          </p:txBody>
        </p:sp>
        <p:sp>
          <p:nvSpPr>
            <p:cNvPr id="81" name=""/>
            <p:cNvSpPr/>
            <p:nvPr/>
          </p:nvSpPr>
          <p:spPr>
            <a:xfrm>
              <a:off x="1839960" y="3389400"/>
              <a:ext cx="1947960" cy="71892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Eto-Kamei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53</a:t>
              </a:r>
              <a:endParaRPr b="0" lang="en-US" sz="1200" strike="noStrike" u="none">
                <a:solidFill>
                  <a:srgbClr val="000000"/>
                </a:solidFill>
                <a:effectLst/>
                <a:uFillTx/>
                <a:latin typeface="Times New Roman"/>
              </a:endParaRPr>
            </a:p>
          </p:txBody>
        </p:sp>
        <p:sp>
          <p:nvSpPr>
            <p:cNvPr id="82" name=""/>
            <p:cNvSpPr/>
            <p:nvPr/>
          </p:nvSpPr>
          <p:spPr>
            <a:xfrm>
              <a:off x="4114800" y="2971800"/>
              <a:ext cx="1981080" cy="777960"/>
            </a:xfrm>
            <a:prstGeom prst="roundRect">
              <a:avLst>
                <a:gd name="adj" fmla="val 16667"/>
              </a:avLst>
            </a:prstGeom>
            <a:solidFill>
              <a:srgbClr val="ffffff"/>
            </a:solidFill>
            <a:ln w="38160">
              <a:solidFill>
                <a:srgbClr val="ff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Mori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56</a:t>
              </a:r>
              <a:endParaRPr b="0" lang="en-US" sz="1200" strike="noStrike" u="none">
                <a:solidFill>
                  <a:srgbClr val="000000"/>
                </a:solidFill>
                <a:effectLst/>
                <a:uFillTx/>
                <a:latin typeface="Times New Roman"/>
              </a:endParaRPr>
            </a:p>
          </p:txBody>
        </p:sp>
        <p:sp>
          <p:nvSpPr>
            <p:cNvPr id="83" name=""/>
            <p:cNvSpPr/>
            <p:nvPr/>
          </p:nvSpPr>
          <p:spPr>
            <a:xfrm>
              <a:off x="6324480" y="2668680"/>
              <a:ext cx="2133720" cy="132084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ea typeface="ＭＳ 明朝"/>
                </a:rPr>
                <a:t>Secretary General Yamasaki</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Yamasaki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21</a:t>
              </a:r>
              <a:endParaRPr b="0" lang="en-US" sz="1200" strike="noStrike" u="none">
                <a:solidFill>
                  <a:srgbClr val="000000"/>
                </a:solidFill>
                <a:effectLst/>
                <a:uFillTx/>
                <a:latin typeface="Times New Roman"/>
              </a:endParaRPr>
            </a:p>
          </p:txBody>
        </p:sp>
        <p:sp>
          <p:nvSpPr>
            <p:cNvPr id="84" name=""/>
            <p:cNvSpPr/>
            <p:nvPr/>
          </p:nvSpPr>
          <p:spPr>
            <a:xfrm>
              <a:off x="6324480" y="4229280"/>
              <a:ext cx="2133720" cy="83952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Kato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14</a:t>
              </a:r>
              <a:endParaRPr b="0" lang="en-US" sz="1200" strike="noStrike" u="none">
                <a:solidFill>
                  <a:srgbClr val="000000"/>
                </a:solidFill>
                <a:effectLst/>
                <a:uFillTx/>
                <a:latin typeface="Times New Roman"/>
              </a:endParaRPr>
            </a:p>
          </p:txBody>
        </p:sp>
        <p:sp>
          <p:nvSpPr>
            <p:cNvPr id="85" name=""/>
            <p:cNvSpPr/>
            <p:nvPr/>
          </p:nvSpPr>
          <p:spPr>
            <a:xfrm>
              <a:off x="4114800" y="3908520"/>
              <a:ext cx="1981080" cy="799920"/>
            </a:xfrm>
            <a:prstGeom prst="roundRect">
              <a:avLst>
                <a:gd name="adj" fmla="val 16667"/>
              </a:avLst>
            </a:prstGeom>
            <a:solidFill>
              <a:srgbClr val="ffffff"/>
            </a:solidFill>
            <a:ln w="38160">
              <a:solidFill>
                <a:srgbClr val="ff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Non-aligned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ＭＳ 明朝"/>
                </a:rPr>
                <a:t>19</a:t>
              </a:r>
              <a:endParaRPr b="0" lang="en-US" sz="1200" strike="noStrike" u="none">
                <a:solidFill>
                  <a:srgbClr val="000000"/>
                </a:solidFill>
                <a:effectLst/>
                <a:uFillTx/>
                <a:latin typeface="Times New Roman"/>
              </a:endParaRPr>
            </a:p>
          </p:txBody>
        </p:sp>
        <p:sp>
          <p:nvSpPr>
            <p:cNvPr id="86" name=""/>
            <p:cNvSpPr/>
            <p:nvPr/>
          </p:nvSpPr>
          <p:spPr>
            <a:xfrm>
              <a:off x="1981080" y="2068560"/>
              <a:ext cx="1600200" cy="360360"/>
            </a:xfrm>
            <a:prstGeom prst="rect">
              <a:avLst/>
            </a:prstGeom>
            <a:solidFill>
              <a:srgbClr val="ffffff"/>
            </a:solid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ＭＳ 明朝"/>
                </a:rPr>
                <a:t>Status Quo</a:t>
              </a:r>
              <a:endParaRPr b="0" lang="en-US" sz="1400" strike="noStrike" u="none">
                <a:solidFill>
                  <a:srgbClr val="000000"/>
                </a:solidFill>
                <a:effectLst/>
                <a:uFillTx/>
                <a:latin typeface="Times New Roman"/>
              </a:endParaRPr>
            </a:p>
          </p:txBody>
        </p:sp>
        <p:sp>
          <p:nvSpPr>
            <p:cNvPr id="87" name=""/>
            <p:cNvSpPr/>
            <p:nvPr/>
          </p:nvSpPr>
          <p:spPr>
            <a:xfrm>
              <a:off x="6400800" y="2068560"/>
              <a:ext cx="1981080" cy="360360"/>
            </a:xfrm>
            <a:prstGeom prst="rect">
              <a:avLst/>
            </a:prstGeom>
            <a:solidFill>
              <a:srgbClr val="ffffff"/>
            </a:solid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ＭＳ 明朝"/>
                </a:rPr>
                <a:t>Pro-Reform</a:t>
              </a:r>
              <a:endParaRPr b="0" lang="en-US" sz="1400" strike="noStrike" u="none">
                <a:solidFill>
                  <a:srgbClr val="000000"/>
                </a:solidFill>
                <a:effectLst/>
                <a:uFillTx/>
                <a:latin typeface="Times New Roman"/>
              </a:endParaRPr>
            </a:p>
          </p:txBody>
        </p:sp>
        <p:sp>
          <p:nvSpPr>
            <p:cNvPr id="88" name=""/>
            <p:cNvSpPr/>
            <p:nvPr/>
          </p:nvSpPr>
          <p:spPr>
            <a:xfrm>
              <a:off x="3811320" y="1168560"/>
              <a:ext cx="270864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ea typeface="ＭＳ 明朝"/>
                </a:rPr>
                <a:t>Prime Minister Koizumi</a:t>
              </a:r>
              <a:endParaRPr b="0" lang="en-US" sz="1800" strike="noStrike" u="none">
                <a:solidFill>
                  <a:srgbClr val="000000"/>
                </a:solidFill>
                <a:effectLst/>
                <a:uFillTx/>
                <a:latin typeface="Times New Roman"/>
              </a:endParaRPr>
            </a:p>
          </p:txBody>
        </p:sp>
        <p:sp>
          <p:nvSpPr>
            <p:cNvPr id="89" name=""/>
            <p:cNvSpPr/>
            <p:nvPr/>
          </p:nvSpPr>
          <p:spPr>
            <a:xfrm>
              <a:off x="3657600" y="1143000"/>
              <a:ext cx="2895480" cy="609480"/>
            </a:xfrm>
            <a:prstGeom prst="roundRect">
              <a:avLst>
                <a:gd name="adj" fmla="val 16667"/>
              </a:avLst>
            </a:prstGeom>
            <a:noFill/>
            <a:ln w="381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8BCE6546-2EDF-43E2-B44A-AF169579888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1371240" y="609120"/>
            <a:ext cx="70866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Potential Supply Shortfall</a:t>
            </a:r>
            <a:endParaRPr b="0" lang="en-US" sz="2800" strike="noStrike" u="none">
              <a:solidFill>
                <a:srgbClr val="000000"/>
              </a:solidFill>
              <a:effectLst/>
              <a:uFillTx/>
              <a:latin typeface="Arial"/>
            </a:endParaRPr>
          </a:p>
        </p:txBody>
      </p:sp>
      <p:grpSp>
        <p:nvGrpSpPr>
          <p:cNvPr id="91" name=""/>
          <p:cNvGrpSpPr/>
          <p:nvPr/>
        </p:nvGrpSpPr>
        <p:grpSpPr>
          <a:xfrm>
            <a:off x="1447920" y="1600200"/>
            <a:ext cx="7314840" cy="4703760"/>
            <a:chOff x="1447920" y="1600200"/>
            <a:chExt cx="7314840" cy="4703760"/>
          </a:xfrm>
        </p:grpSpPr>
        <p:graphicFrame>
          <p:nvGraphicFramePr>
            <p:cNvPr id="92" name=""/>
            <p:cNvGraphicFramePr/>
            <p:nvPr/>
          </p:nvGraphicFramePr>
          <p:xfrm>
            <a:off x="1447920" y="1600200"/>
            <a:ext cx="7314840" cy="4703760"/>
          </p:xfrm>
          <a:graphic>
            <a:graphicData uri="http://schemas.openxmlformats.org/presentationml/2006/ole">
              <p:oleObj progId="Excel.Sheet.12" r:id="rId1" spid="">
                <p:embed/>
                <p:pic>
                  <p:nvPicPr>
                    <p:cNvPr id="93" name="" descr=""/>
                    <p:cNvPicPr/>
                    <p:nvPr/>
                  </p:nvPicPr>
                  <p:blipFill>
                    <a:blip r:embed="rId2"/>
                    <a:stretch/>
                  </p:blipFill>
                  <p:spPr>
                    <a:xfrm>
                      <a:off x="1447920" y="1600200"/>
                      <a:ext cx="7314840" cy="4703760"/>
                    </a:xfrm>
                    <a:prstGeom prst="rect">
                      <a:avLst/>
                    </a:prstGeom>
                    <a:noFill/>
                    <a:ln w="0">
                      <a:noFill/>
                    </a:ln>
                  </p:spPr>
                </p:pic>
              </p:oleObj>
            </a:graphicData>
          </a:graphic>
        </p:graphicFrame>
        <p:sp>
          <p:nvSpPr>
            <p:cNvPr id="94" name=""/>
            <p:cNvSpPr/>
            <p:nvPr/>
          </p:nvSpPr>
          <p:spPr>
            <a:xfrm>
              <a:off x="2848320" y="2971800"/>
              <a:ext cx="933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835.4</a:t>
              </a:r>
              <a:endParaRPr b="0" lang="en-US" sz="2000" strike="noStrike" u="none">
                <a:solidFill>
                  <a:srgbClr val="000000"/>
                </a:solidFill>
                <a:effectLst/>
                <a:uFillTx/>
                <a:latin typeface="Times New Roman"/>
              </a:endParaRPr>
            </a:p>
          </p:txBody>
        </p:sp>
        <p:sp>
          <p:nvSpPr>
            <p:cNvPr id="95" name=""/>
            <p:cNvSpPr/>
            <p:nvPr/>
          </p:nvSpPr>
          <p:spPr>
            <a:xfrm>
              <a:off x="3937680" y="2971800"/>
              <a:ext cx="933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835.4</a:t>
              </a:r>
              <a:endParaRPr b="0" lang="en-US" sz="2000" strike="noStrike" u="none">
                <a:solidFill>
                  <a:srgbClr val="000000"/>
                </a:solidFill>
                <a:effectLst/>
                <a:uFillTx/>
                <a:latin typeface="Times New Roman"/>
              </a:endParaRPr>
            </a:p>
          </p:txBody>
        </p:sp>
        <p:sp>
          <p:nvSpPr>
            <p:cNvPr id="96" name=""/>
            <p:cNvSpPr/>
            <p:nvPr/>
          </p:nvSpPr>
          <p:spPr>
            <a:xfrm>
              <a:off x="6039000" y="2651040"/>
              <a:ext cx="933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964.4</a:t>
              </a:r>
              <a:endParaRPr b="0" lang="en-US" sz="2000" strike="noStrike" u="none">
                <a:solidFill>
                  <a:srgbClr val="000000"/>
                </a:solidFill>
                <a:effectLst/>
                <a:uFillTx/>
                <a:latin typeface="Times New Roman"/>
              </a:endParaRPr>
            </a:p>
          </p:txBody>
        </p:sp>
        <p:sp>
          <p:nvSpPr>
            <p:cNvPr id="97" name=""/>
            <p:cNvSpPr/>
            <p:nvPr/>
          </p:nvSpPr>
          <p:spPr>
            <a:xfrm>
              <a:off x="7050600" y="1965240"/>
              <a:ext cx="10890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1248.8</a:t>
              </a:r>
              <a:endParaRPr b="0" lang="en-US" sz="2000" strike="noStrike" u="none">
                <a:solidFill>
                  <a:srgbClr val="000000"/>
                </a:solidFill>
                <a:effectLst/>
                <a:uFillTx/>
                <a:latin typeface="Times New Roman"/>
              </a:endParaRPr>
            </a:p>
          </p:txBody>
        </p:sp>
      </p:grpSp>
      <p:sp>
        <p:nvSpPr>
          <p:cNvPr id="98" name=""/>
          <p:cNvSpPr/>
          <p:nvPr/>
        </p:nvSpPr>
        <p:spPr>
          <a:xfrm>
            <a:off x="6629400" y="6172200"/>
            <a:ext cx="13716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Source: CEPC, ISTC</a:t>
            </a:r>
            <a:endParaRPr b="0" lang="en-US" sz="1000" strike="noStrike" u="none">
              <a:solidFill>
                <a:srgbClr val="000000"/>
              </a:solidFill>
              <a:effectLst/>
              <a:uFillTx/>
              <a:latin typeface="Times New Roman"/>
            </a:endParaRPr>
          </a:p>
        </p:txBody>
      </p:sp>
      <p:sp>
        <p:nvSpPr>
          <p:cNvPr id="99" name="">
            <a:hlinkClick r:id="" action="ppaction://hlinkshowjump?jump=previousslide"/>
          </p:cNvPr>
          <p:cNvSpPr/>
          <p:nvPr/>
        </p:nvSpPr>
        <p:spPr>
          <a:xfrm>
            <a:off x="8458200" y="6095880"/>
            <a:ext cx="380880" cy="381240"/>
          </a:xfrm>
          <a:custGeom>
            <a:avLst/>
            <a:gdLst>
              <a:gd name="textAreaLeft" fmla="*/ 24480 w 380880"/>
              <a:gd name="textAreaRight" fmla="*/ 356400 w 380880"/>
              <a:gd name="textAreaTop" fmla="*/ 24480 h 381240"/>
              <a:gd name="textAreaBottom" fmla="*/ 356760 h 381240"/>
            </a:gdLst>
            <a:ahLst/>
            <a:cxnLst/>
            <a:rect l="textAreaLeft" t="textAreaTop" r="textAreaRight" b="textAreaBottom"/>
            <a:pathLst>
              <a:path w="21600" h="21620">
                <a:moveTo>
                  <a:pt x="0" y="0"/>
                </a:moveTo>
                <a:lnTo>
                  <a:pt x="21600" y="0"/>
                </a:lnTo>
                <a:lnTo>
                  <a:pt x="21600" y="21620"/>
                </a:lnTo>
                <a:lnTo>
                  <a:pt x="0" y="21620"/>
                </a:lnTo>
                <a:close/>
              </a:path>
              <a:path fill="lightenLess" w="21600" h="21620">
                <a:moveTo>
                  <a:pt x="0" y="0"/>
                </a:moveTo>
                <a:lnTo>
                  <a:pt x="21600" y="0"/>
                </a:lnTo>
                <a:lnTo>
                  <a:pt x="20200" y="1400"/>
                </a:lnTo>
                <a:lnTo>
                  <a:pt x="1400" y="1400"/>
                </a:lnTo>
                <a:close/>
              </a:path>
              <a:path fill="darken" w="21600" h="21620">
                <a:moveTo>
                  <a:pt x="21600" y="0"/>
                </a:moveTo>
                <a:lnTo>
                  <a:pt x="21600" y="21620"/>
                </a:lnTo>
                <a:lnTo>
                  <a:pt x="20200" y="20220"/>
                </a:lnTo>
                <a:lnTo>
                  <a:pt x="20200" y="1400"/>
                </a:lnTo>
                <a:close/>
              </a:path>
              <a:path fill="darkenLess" w="21600" h="21620">
                <a:moveTo>
                  <a:pt x="21600" y="21620"/>
                </a:moveTo>
                <a:lnTo>
                  <a:pt x="0" y="21620"/>
                </a:lnTo>
                <a:lnTo>
                  <a:pt x="1400" y="20220"/>
                </a:lnTo>
                <a:lnTo>
                  <a:pt x="20200" y="20220"/>
                </a:lnTo>
                <a:close/>
              </a:path>
              <a:path fill="lighten" w="21600" h="21620">
                <a:moveTo>
                  <a:pt x="0" y="21620"/>
                </a:moveTo>
                <a:lnTo>
                  <a:pt x="0" y="0"/>
                </a:lnTo>
                <a:lnTo>
                  <a:pt x="1400" y="1400"/>
                </a:lnTo>
                <a:lnTo>
                  <a:pt x="1400" y="20220"/>
                </a:lnTo>
                <a:close/>
              </a:path>
              <a:path fill="darken" w="21600" h="21620">
                <a:moveTo>
                  <a:pt x="3794" y="7503"/>
                </a:moveTo>
                <a:lnTo>
                  <a:pt x="7301" y="7503"/>
                </a:lnTo>
                <a:lnTo>
                  <a:pt x="7301" y="12838"/>
                </a:lnTo>
                <a:cubicBezTo>
                  <a:pt x="7301" y="13761"/>
                  <a:pt x="8102" y="14492"/>
                  <a:pt x="9138" y="14492"/>
                </a:cubicBezTo>
                <a:lnTo>
                  <a:pt x="10800" y="14492"/>
                </a:lnTo>
                <a:cubicBezTo>
                  <a:pt x="11836" y="14492"/>
                  <a:pt x="12636" y="13761"/>
                  <a:pt x="12636" y="12838"/>
                </a:cubicBezTo>
                <a:lnTo>
                  <a:pt x="12636" y="7503"/>
                </a:lnTo>
                <a:lnTo>
                  <a:pt x="10800" y="7503"/>
                </a:lnTo>
                <a:lnTo>
                  <a:pt x="14308" y="3995"/>
                </a:lnTo>
                <a:lnTo>
                  <a:pt x="17981" y="7503"/>
                </a:lnTo>
                <a:lnTo>
                  <a:pt x="16144" y="7503"/>
                </a:lnTo>
                <a:lnTo>
                  <a:pt x="16144" y="12838"/>
                </a:lnTo>
                <a:cubicBezTo>
                  <a:pt x="16144" y="15606"/>
                  <a:pt x="13568" y="18165"/>
                  <a:pt x="10800" y="18165"/>
                </a:cubicBezTo>
                <a:lnTo>
                  <a:pt x="9138" y="18165"/>
                </a:lnTo>
                <a:cubicBezTo>
                  <a:pt x="6370" y="18165"/>
                  <a:pt x="3794" y="15606"/>
                  <a:pt x="3794" y="12838"/>
                </a:cubicBez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6FAAA5E-4474-4F9A-99D2-14FEE33EBBE8}"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1447920" y="609120"/>
            <a:ext cx="73152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Exports no Longer Able to Provide Support</a:t>
            </a:r>
            <a:endParaRPr b="0" lang="en-US" sz="2800" strike="noStrike" u="none">
              <a:solidFill>
                <a:srgbClr val="000000"/>
              </a:solidFill>
              <a:effectLst/>
              <a:uFillTx/>
              <a:latin typeface="Arial"/>
            </a:endParaRPr>
          </a:p>
        </p:txBody>
      </p:sp>
      <p:pic>
        <p:nvPicPr>
          <p:cNvPr id="101" name="boueki%20copy" descr=""/>
          <p:cNvPicPr/>
          <p:nvPr/>
        </p:nvPicPr>
        <p:blipFill>
          <a:blip r:embed="rId1"/>
          <a:stretch/>
        </p:blipFill>
        <p:spPr>
          <a:xfrm>
            <a:off x="1447920" y="1371600"/>
            <a:ext cx="7543800" cy="5022720"/>
          </a:xfrm>
          <a:prstGeom prst="rect">
            <a:avLst/>
          </a:prstGeom>
          <a:noFill/>
          <a:ln w="0">
            <a:noFill/>
          </a:ln>
        </p:spPr>
      </p:pic>
      <p:sp>
        <p:nvSpPr>
          <p:cNvPr id="102" name="">
            <a:hlinkClick r:id="" action="ppaction://hlinkshowjump?jump=previousslide"/>
          </p:cNvPr>
          <p:cNvSpPr/>
          <p:nvPr/>
        </p:nvSpPr>
        <p:spPr>
          <a:xfrm>
            <a:off x="8458200" y="6095880"/>
            <a:ext cx="380880" cy="381240"/>
          </a:xfrm>
          <a:custGeom>
            <a:avLst/>
            <a:gdLst>
              <a:gd name="textAreaLeft" fmla="*/ 24480 w 380880"/>
              <a:gd name="textAreaRight" fmla="*/ 356400 w 380880"/>
              <a:gd name="textAreaTop" fmla="*/ 24480 h 381240"/>
              <a:gd name="textAreaBottom" fmla="*/ 356760 h 381240"/>
            </a:gdLst>
            <a:ahLst/>
            <a:cxnLst/>
            <a:rect l="textAreaLeft" t="textAreaTop" r="textAreaRight" b="textAreaBottom"/>
            <a:pathLst>
              <a:path w="21600" h="21620">
                <a:moveTo>
                  <a:pt x="0" y="0"/>
                </a:moveTo>
                <a:lnTo>
                  <a:pt x="21600" y="0"/>
                </a:lnTo>
                <a:lnTo>
                  <a:pt x="21600" y="21620"/>
                </a:lnTo>
                <a:lnTo>
                  <a:pt x="0" y="21620"/>
                </a:lnTo>
                <a:close/>
              </a:path>
              <a:path fill="lightenLess" w="21600" h="21620">
                <a:moveTo>
                  <a:pt x="0" y="0"/>
                </a:moveTo>
                <a:lnTo>
                  <a:pt x="21600" y="0"/>
                </a:lnTo>
                <a:lnTo>
                  <a:pt x="20200" y="1400"/>
                </a:lnTo>
                <a:lnTo>
                  <a:pt x="1400" y="1400"/>
                </a:lnTo>
                <a:close/>
              </a:path>
              <a:path fill="darken" w="21600" h="21620">
                <a:moveTo>
                  <a:pt x="21600" y="0"/>
                </a:moveTo>
                <a:lnTo>
                  <a:pt x="21600" y="21620"/>
                </a:lnTo>
                <a:lnTo>
                  <a:pt x="20200" y="20220"/>
                </a:lnTo>
                <a:lnTo>
                  <a:pt x="20200" y="1400"/>
                </a:lnTo>
                <a:close/>
              </a:path>
              <a:path fill="darkenLess" w="21600" h="21620">
                <a:moveTo>
                  <a:pt x="21600" y="21620"/>
                </a:moveTo>
                <a:lnTo>
                  <a:pt x="0" y="21620"/>
                </a:lnTo>
                <a:lnTo>
                  <a:pt x="1400" y="20220"/>
                </a:lnTo>
                <a:lnTo>
                  <a:pt x="20200" y="20220"/>
                </a:lnTo>
                <a:close/>
              </a:path>
              <a:path fill="lighten" w="21600" h="21620">
                <a:moveTo>
                  <a:pt x="0" y="21620"/>
                </a:moveTo>
                <a:lnTo>
                  <a:pt x="0" y="0"/>
                </a:lnTo>
                <a:lnTo>
                  <a:pt x="1400" y="1400"/>
                </a:lnTo>
                <a:lnTo>
                  <a:pt x="1400" y="20220"/>
                </a:lnTo>
                <a:close/>
              </a:path>
              <a:path fill="darken" w="21600" h="21620">
                <a:moveTo>
                  <a:pt x="3794" y="7503"/>
                </a:moveTo>
                <a:lnTo>
                  <a:pt x="7301" y="7503"/>
                </a:lnTo>
                <a:lnTo>
                  <a:pt x="7301" y="12838"/>
                </a:lnTo>
                <a:cubicBezTo>
                  <a:pt x="7301" y="13761"/>
                  <a:pt x="8102" y="14492"/>
                  <a:pt x="9138" y="14492"/>
                </a:cubicBezTo>
                <a:lnTo>
                  <a:pt x="10800" y="14492"/>
                </a:lnTo>
                <a:cubicBezTo>
                  <a:pt x="11836" y="14492"/>
                  <a:pt x="12636" y="13761"/>
                  <a:pt x="12636" y="12838"/>
                </a:cubicBezTo>
                <a:lnTo>
                  <a:pt x="12636" y="7503"/>
                </a:lnTo>
                <a:lnTo>
                  <a:pt x="10800" y="7503"/>
                </a:lnTo>
                <a:lnTo>
                  <a:pt x="14308" y="3995"/>
                </a:lnTo>
                <a:lnTo>
                  <a:pt x="17981" y="7503"/>
                </a:lnTo>
                <a:lnTo>
                  <a:pt x="16144" y="7503"/>
                </a:lnTo>
                <a:lnTo>
                  <a:pt x="16144" y="12838"/>
                </a:lnTo>
                <a:cubicBezTo>
                  <a:pt x="16144" y="15606"/>
                  <a:pt x="13568" y="18165"/>
                  <a:pt x="10800" y="18165"/>
                </a:cubicBezTo>
                <a:lnTo>
                  <a:pt x="9138" y="18165"/>
                </a:lnTo>
                <a:cubicBezTo>
                  <a:pt x="6370" y="18165"/>
                  <a:pt x="3794" y="15606"/>
                  <a:pt x="3794" y="12838"/>
                </a:cubicBez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A729348-EC6D-448C-8841-BC41E4052269}"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1447560" y="609120"/>
            <a:ext cx="701028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Industrial Demand Leveling Off</a:t>
            </a:r>
            <a:endParaRPr b="0" lang="en-US" sz="2800" strike="noStrike" u="none">
              <a:solidFill>
                <a:srgbClr val="000000"/>
              </a:solidFill>
              <a:effectLst/>
              <a:uFillTx/>
              <a:latin typeface="Arial"/>
            </a:endParaRPr>
          </a:p>
        </p:txBody>
      </p:sp>
      <p:graphicFrame>
        <p:nvGraphicFramePr>
          <p:cNvPr id="104" name=""/>
          <p:cNvGraphicFramePr/>
          <p:nvPr/>
        </p:nvGraphicFramePr>
        <p:xfrm>
          <a:off x="1523880" y="1523880"/>
          <a:ext cx="7086600" cy="4800600"/>
        </p:xfrm>
        <a:graphic>
          <a:graphicData uri="http://schemas.openxmlformats.org/presentationml/2006/ole">
            <p:oleObj progId="Excel.Sheet.12" r:id="rId1" spid="">
              <p:embed/>
              <p:pic>
                <p:nvPicPr>
                  <p:cNvPr id="105" name="" descr=""/>
                  <p:cNvPicPr/>
                  <p:nvPr/>
                </p:nvPicPr>
                <p:blipFill>
                  <a:blip r:embed="rId2"/>
                  <a:stretch/>
                </p:blipFill>
                <p:spPr>
                  <a:xfrm>
                    <a:off x="1523880" y="1523880"/>
                    <a:ext cx="7086600" cy="4800600"/>
                  </a:xfrm>
                  <a:prstGeom prst="rect">
                    <a:avLst/>
                  </a:prstGeom>
                  <a:noFill/>
                  <a:ln w="0">
                    <a:noFill/>
                  </a:ln>
                </p:spPr>
              </p:pic>
            </p:oleObj>
          </a:graphicData>
        </a:graphic>
      </p:graphicFrame>
      <p:sp>
        <p:nvSpPr>
          <p:cNvPr id="106" name=""/>
          <p:cNvSpPr/>
          <p:nvPr/>
        </p:nvSpPr>
        <p:spPr>
          <a:xfrm>
            <a:off x="7924680" y="2286000"/>
            <a:ext cx="6858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1.5%</a:t>
            </a:r>
            <a:endParaRPr b="0" lang="en-US" sz="1600" strike="noStrike" u="none">
              <a:solidFill>
                <a:srgbClr val="000000"/>
              </a:solidFill>
              <a:effectLst/>
              <a:uFillTx/>
              <a:latin typeface="Times New Roman"/>
            </a:endParaRPr>
          </a:p>
        </p:txBody>
      </p:sp>
      <p:sp>
        <p:nvSpPr>
          <p:cNvPr id="107" name=""/>
          <p:cNvSpPr/>
          <p:nvPr/>
        </p:nvSpPr>
        <p:spPr>
          <a:xfrm>
            <a:off x="7924680" y="2025720"/>
            <a:ext cx="8384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a:t>
            </a:r>
            <a:endParaRPr b="0" lang="en-US" sz="1600" strike="noStrike" u="none">
              <a:solidFill>
                <a:srgbClr val="000000"/>
              </a:solidFill>
              <a:effectLst/>
              <a:uFillTx/>
              <a:latin typeface="Times New Roman"/>
            </a:endParaRPr>
          </a:p>
        </p:txBody>
      </p:sp>
      <p:sp>
        <p:nvSpPr>
          <p:cNvPr id="108" name=""/>
          <p:cNvSpPr/>
          <p:nvPr/>
        </p:nvSpPr>
        <p:spPr>
          <a:xfrm>
            <a:off x="7924680" y="3016080"/>
            <a:ext cx="8384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a:t>
            </a:r>
            <a:endParaRPr b="0" lang="en-US" sz="1600" strike="noStrike" u="none">
              <a:solidFill>
                <a:srgbClr val="000000"/>
              </a:solidFill>
              <a:effectLst/>
              <a:uFillTx/>
              <a:latin typeface="Times New Roman"/>
            </a:endParaRPr>
          </a:p>
        </p:txBody>
      </p:sp>
      <p:sp>
        <p:nvSpPr>
          <p:cNvPr id="109" name="">
            <a:hlinkClick r:id="" action="ppaction://hlinkshowjump?jump=previousslide"/>
          </p:cNvPr>
          <p:cNvSpPr/>
          <p:nvPr/>
        </p:nvSpPr>
        <p:spPr>
          <a:xfrm>
            <a:off x="8458200" y="6095880"/>
            <a:ext cx="380880" cy="381240"/>
          </a:xfrm>
          <a:custGeom>
            <a:avLst/>
            <a:gdLst>
              <a:gd name="textAreaLeft" fmla="*/ 24480 w 380880"/>
              <a:gd name="textAreaRight" fmla="*/ 356400 w 380880"/>
              <a:gd name="textAreaTop" fmla="*/ 24480 h 381240"/>
              <a:gd name="textAreaBottom" fmla="*/ 356760 h 381240"/>
            </a:gdLst>
            <a:ahLst/>
            <a:cxnLst/>
            <a:rect l="textAreaLeft" t="textAreaTop" r="textAreaRight" b="textAreaBottom"/>
            <a:pathLst>
              <a:path w="21600" h="21620">
                <a:moveTo>
                  <a:pt x="0" y="0"/>
                </a:moveTo>
                <a:lnTo>
                  <a:pt x="21600" y="0"/>
                </a:lnTo>
                <a:lnTo>
                  <a:pt x="21600" y="21620"/>
                </a:lnTo>
                <a:lnTo>
                  <a:pt x="0" y="21620"/>
                </a:lnTo>
                <a:close/>
              </a:path>
              <a:path fill="lightenLess" w="21600" h="21620">
                <a:moveTo>
                  <a:pt x="0" y="0"/>
                </a:moveTo>
                <a:lnTo>
                  <a:pt x="21600" y="0"/>
                </a:lnTo>
                <a:lnTo>
                  <a:pt x="20200" y="1400"/>
                </a:lnTo>
                <a:lnTo>
                  <a:pt x="1400" y="1400"/>
                </a:lnTo>
                <a:close/>
              </a:path>
              <a:path fill="darken" w="21600" h="21620">
                <a:moveTo>
                  <a:pt x="21600" y="0"/>
                </a:moveTo>
                <a:lnTo>
                  <a:pt x="21600" y="21620"/>
                </a:lnTo>
                <a:lnTo>
                  <a:pt x="20200" y="20220"/>
                </a:lnTo>
                <a:lnTo>
                  <a:pt x="20200" y="1400"/>
                </a:lnTo>
                <a:close/>
              </a:path>
              <a:path fill="darkenLess" w="21600" h="21620">
                <a:moveTo>
                  <a:pt x="21600" y="21620"/>
                </a:moveTo>
                <a:lnTo>
                  <a:pt x="0" y="21620"/>
                </a:lnTo>
                <a:lnTo>
                  <a:pt x="1400" y="20220"/>
                </a:lnTo>
                <a:lnTo>
                  <a:pt x="20200" y="20220"/>
                </a:lnTo>
                <a:close/>
              </a:path>
              <a:path fill="lighten" w="21600" h="21620">
                <a:moveTo>
                  <a:pt x="0" y="21620"/>
                </a:moveTo>
                <a:lnTo>
                  <a:pt x="0" y="0"/>
                </a:lnTo>
                <a:lnTo>
                  <a:pt x="1400" y="1400"/>
                </a:lnTo>
                <a:lnTo>
                  <a:pt x="1400" y="20220"/>
                </a:lnTo>
                <a:close/>
              </a:path>
              <a:path fill="darken" w="21600" h="21620">
                <a:moveTo>
                  <a:pt x="3794" y="7503"/>
                </a:moveTo>
                <a:lnTo>
                  <a:pt x="7301" y="7503"/>
                </a:lnTo>
                <a:lnTo>
                  <a:pt x="7301" y="12838"/>
                </a:lnTo>
                <a:cubicBezTo>
                  <a:pt x="7301" y="13761"/>
                  <a:pt x="8102" y="14492"/>
                  <a:pt x="9138" y="14492"/>
                </a:cubicBezTo>
                <a:lnTo>
                  <a:pt x="10800" y="14492"/>
                </a:lnTo>
                <a:cubicBezTo>
                  <a:pt x="11836" y="14492"/>
                  <a:pt x="12636" y="13761"/>
                  <a:pt x="12636" y="12838"/>
                </a:cubicBezTo>
                <a:lnTo>
                  <a:pt x="12636" y="7503"/>
                </a:lnTo>
                <a:lnTo>
                  <a:pt x="10800" y="7503"/>
                </a:lnTo>
                <a:lnTo>
                  <a:pt x="14308" y="3995"/>
                </a:lnTo>
                <a:lnTo>
                  <a:pt x="17981" y="7503"/>
                </a:lnTo>
                <a:lnTo>
                  <a:pt x="16144" y="7503"/>
                </a:lnTo>
                <a:lnTo>
                  <a:pt x="16144" y="12838"/>
                </a:lnTo>
                <a:cubicBezTo>
                  <a:pt x="16144" y="15606"/>
                  <a:pt x="13568" y="18165"/>
                  <a:pt x="10800" y="18165"/>
                </a:cubicBezTo>
                <a:lnTo>
                  <a:pt x="9138" y="18165"/>
                </a:lnTo>
                <a:cubicBezTo>
                  <a:pt x="6370" y="18165"/>
                  <a:pt x="3794" y="15606"/>
                  <a:pt x="3794" y="12838"/>
                </a:cubicBez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1905120" y="1295280"/>
            <a:ext cx="609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TWh</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001E12B-E936-4FDD-9535-C3C3BDE1E414}" type="slidenum">
              <a:t>16</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1523880" y="609120"/>
            <a:ext cx="73152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Japan’s Economic Situation is Worsening</a:t>
            </a:r>
            <a:endParaRPr b="0" lang="en-US" sz="2800" strike="noStrike" u="none">
              <a:solidFill>
                <a:srgbClr val="000000"/>
              </a:solidFill>
              <a:effectLst/>
              <a:uFillTx/>
              <a:latin typeface="Arial"/>
            </a:endParaRPr>
          </a:p>
        </p:txBody>
      </p:sp>
      <p:sp>
        <p:nvSpPr>
          <p:cNvPr id="22" name="PlaceHolder 2"/>
          <p:cNvSpPr>
            <a:spLocks noGrp="1"/>
          </p:cNvSpPr>
          <p:nvPr>
            <p:ph/>
          </p:nvPr>
        </p:nvSpPr>
        <p:spPr>
          <a:xfrm>
            <a:off x="1523880" y="1447560"/>
            <a:ext cx="7467840" cy="4343400"/>
          </a:xfrm>
          <a:prstGeom prst="rect">
            <a:avLst/>
          </a:prstGeom>
          <a:noFill/>
          <a:ln w="0">
            <a:noFill/>
          </a:ln>
        </p:spPr>
        <p:txBody>
          <a:bodyPr lIns="90000" rIns="90000" tIns="46800" bIns="46800" anchor="t">
            <a:normAutofit lnSpcReduction="9999"/>
          </a:bodyPr>
          <a:p>
            <a:pPr marL="184320" indent="-18432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ea typeface="MS PGothic"/>
                <a:hlinkClick r:id="rId1" action="ppaction://hlinksldjump"/>
              </a:rPr>
              <a:t>IMF cuts GDP forecast for Japan for 2001 to - 0.2%, and 2002 from 1.5% to 0.5%</a:t>
            </a:r>
            <a:endParaRPr b="0" lang="en-US" sz="1600" strike="noStrike" u="none">
              <a:solidFill>
                <a:srgbClr val="000000"/>
              </a:solidFill>
              <a:effectLst/>
              <a:uFillTx/>
              <a:latin typeface="Arial"/>
            </a:endParaRPr>
          </a:p>
          <a:p>
            <a:pPr marL="1843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184320" indent="-18432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MS PGothic"/>
              </a:rPr>
              <a:t>Official figures set level of non-recoverable loans at 43.4 trillion yen, two trillion yen higher than two years ago and the worst since figures were first released in 1993</a:t>
            </a:r>
            <a:endParaRPr b="0" lang="en-US" sz="1600" strike="noStrike" u="none">
              <a:solidFill>
                <a:srgbClr val="000000"/>
              </a:solidFill>
              <a:effectLst/>
              <a:uFillTx/>
              <a:latin typeface="Arial"/>
            </a:endParaRPr>
          </a:p>
          <a:p>
            <a:pPr marL="1843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184320" indent="-18432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Fitch cuts credit ratings of 18 of the 19 Japanese bank ratings under review, warning the Japanese bank sector may be unable to withstand rising bad loan charges and huge falls in the value of their financial and industrial shareholdings. </a:t>
            </a:r>
            <a:endParaRPr b="0" lang="en-US" sz="1600" strike="noStrike" u="none">
              <a:solidFill>
                <a:srgbClr val="000000"/>
              </a:solidFill>
              <a:effectLst/>
              <a:uFillTx/>
              <a:latin typeface="Arial"/>
            </a:endParaRPr>
          </a:p>
          <a:p>
            <a:pPr marL="1843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184320" indent="-18432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MS PGothic"/>
              </a:rPr>
              <a:t>Unemployment for May rises to the worst in post-war history at 4.9% and is expected to worsen to unprecedented levels</a:t>
            </a:r>
            <a:endParaRPr b="0" lang="en-US" sz="1600" strike="noStrike" u="none">
              <a:solidFill>
                <a:srgbClr val="000000"/>
              </a:solidFill>
              <a:effectLst/>
              <a:uFillTx/>
              <a:latin typeface="Arial"/>
            </a:endParaRPr>
          </a:p>
          <a:p>
            <a:pPr marL="1843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184320" indent="-18432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ea typeface="MS PGothic"/>
                <a:hlinkClick r:id="rId2" action="ppaction://hlinksldjump"/>
              </a:rPr>
              <a:t>The Nikkei 225 index reaches a 16-year low on July 23</a:t>
            </a:r>
            <a:r>
              <a:rPr b="0" lang="en-US" sz="1600" strike="noStrike" u="sng" baseline="30000">
                <a:solidFill>
                  <a:srgbClr val="000000"/>
                </a:solidFill>
                <a:effectLst/>
                <a:uFillTx/>
                <a:latin typeface="Arial"/>
                <a:ea typeface="MS PGothic"/>
                <a:hlinkClick r:id="rId3" action="ppaction://hlinksldjump"/>
              </a:rPr>
              <a:t>rd</a:t>
            </a:r>
            <a:r>
              <a:rPr b="0" lang="en-US" sz="1600" strike="noStrike" u="sng" baseline="30000">
                <a:solidFill>
                  <a:srgbClr val="000000"/>
                </a:solidFill>
                <a:effectLst/>
                <a:uFillTx/>
                <a:latin typeface="Arial"/>
                <a:ea typeface="MS PGothic"/>
                <a:hlinkClick r:id="rId4" action="ppaction://hlinksldjump"/>
              </a:rPr>
              <a:t> before recovering slightly</a:t>
            </a:r>
            <a:endParaRPr b="0" lang="en-US" sz="1600" strike="noStrike" u="none">
              <a:solidFill>
                <a:srgbClr val="000000"/>
              </a:solidFill>
              <a:effectLst/>
              <a:uFillTx/>
              <a:latin typeface="Arial"/>
            </a:endParaRPr>
          </a:p>
          <a:p>
            <a:pPr marL="1843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184320" indent="-18432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ea typeface="MS PGothic"/>
                <a:hlinkClick r:id="rId5" action="ppaction://hlinksldjump"/>
              </a:rPr>
              <a:t>Exports continue to fall – major life-support for economy gone</a:t>
            </a: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6991898-FFD9-47DA-80B2-F6B2CD3C737A}"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
          <p:cNvSpPr/>
          <p:nvPr/>
        </p:nvSpPr>
        <p:spPr>
          <a:xfrm>
            <a:off x="1371600" y="609480"/>
            <a:ext cx="76201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Economic Downturn and Electricity Demand</a:t>
            </a:r>
            <a:endParaRPr b="0" lang="en-US" sz="2800" strike="noStrike" u="none">
              <a:solidFill>
                <a:srgbClr val="000000"/>
              </a:solidFill>
              <a:effectLst/>
              <a:uFillTx/>
              <a:latin typeface="Times New Roman"/>
            </a:endParaRPr>
          </a:p>
        </p:txBody>
      </p:sp>
      <p:sp>
        <p:nvSpPr>
          <p:cNvPr id="24" name=""/>
          <p:cNvSpPr/>
          <p:nvPr/>
        </p:nvSpPr>
        <p:spPr>
          <a:xfrm>
            <a:off x="1066680" y="4800600"/>
            <a:ext cx="76201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a:off x="1523880" y="1295280"/>
            <a:ext cx="7543800" cy="1820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sng">
                <a:solidFill>
                  <a:srgbClr val="000000"/>
                </a:solidFill>
                <a:effectLst/>
                <a:uFillTx/>
                <a:latin typeface="Arial"/>
                <a:hlinkClick r:id="rId1" action="ppaction://hlinksldjump"/>
              </a:rPr>
              <a:t>Industrial demand has leveled off in due to economic downturn, but the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hlinkClick r:id="rId2" action="ppaction://hlinksldjump"/>
              </a:rPr>
              <a:t>  underlying trend remains upwards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Utilities have revised plant construction plans in response. TEPCO will slow </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production on 10 of 12 plants currently under construction.</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6" name=""/>
          <p:cNvSpPr/>
          <p:nvPr/>
        </p:nvSpPr>
        <p:spPr>
          <a:xfrm>
            <a:off x="1600200" y="3962520"/>
            <a:ext cx="7315200" cy="2191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 TEPCO down to 3% reserve margin on July 24 due to hot  weather. Forced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to buy from other utilities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FEPC Chairman Minami: “We have to carefully watch the state of the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economy and demand levels…things will probably be difficult for some time,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but I hope that electricity reform will allow us to get over the problem”</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sng">
                <a:solidFill>
                  <a:srgbClr val="000000"/>
                </a:solidFill>
                <a:effectLst/>
                <a:uFillTx/>
                <a:latin typeface="Arial"/>
                <a:hlinkClick r:id="rId3" action="ppaction://hlinksldjump"/>
              </a:rPr>
              <a:t>IT-led demand growth not included in utility supply plans</a:t>
            </a:r>
            <a:endParaRPr b="0" lang="en-US" sz="1600" strike="noStrike" u="none">
              <a:solidFill>
                <a:srgbClr val="000000"/>
              </a:solidFill>
              <a:effectLst/>
              <a:uFillTx/>
              <a:latin typeface="Times New Roman"/>
            </a:endParaRPr>
          </a:p>
        </p:txBody>
      </p:sp>
      <p:sp>
        <p:nvSpPr>
          <p:cNvPr id="27" name=""/>
          <p:cNvSpPr/>
          <p:nvPr/>
        </p:nvSpPr>
        <p:spPr>
          <a:xfrm>
            <a:off x="1447920" y="2895480"/>
            <a:ext cx="76006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But Utility Supply Plans May not Match Demand Potential</a:t>
            </a:r>
            <a:endParaRPr b="0" lang="en-US" sz="2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C667999-1FAB-4BFE-949A-35E74071A190}"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294920" y="609120"/>
            <a:ext cx="762012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ea typeface="MS PGothic"/>
              </a:rPr>
              <a:t>Government Given Public Mandate for Reform</a:t>
            </a:r>
            <a:endParaRPr b="0" lang="en-US" sz="2800" strike="noStrike" u="none">
              <a:solidFill>
                <a:srgbClr val="000000"/>
              </a:solidFill>
              <a:effectLst/>
              <a:uFillTx/>
              <a:latin typeface="Arial"/>
            </a:endParaRPr>
          </a:p>
        </p:txBody>
      </p:sp>
      <p:sp>
        <p:nvSpPr>
          <p:cNvPr id="29" name="PlaceHolder 2"/>
          <p:cNvSpPr>
            <a:spLocks noGrp="1"/>
          </p:cNvSpPr>
          <p:nvPr>
            <p:ph/>
          </p:nvPr>
        </p:nvSpPr>
        <p:spPr>
          <a:xfrm>
            <a:off x="1447560" y="1752480"/>
            <a:ext cx="7543800" cy="4572000"/>
          </a:xfrm>
          <a:prstGeom prst="rect">
            <a:avLst/>
          </a:prstGeom>
          <a:noFill/>
          <a:ln w="0">
            <a:noFill/>
          </a:ln>
        </p:spPr>
        <p:txBody>
          <a:bodyPr lIns="90000" rIns="90000" tIns="46800" bIns="46800" anchor="t">
            <a:normAutofit fontScale="92500" lnSpcReduction="9999"/>
          </a:bodyPr>
          <a:p>
            <a:pPr>
              <a:lnSpc>
                <a:spcPct val="90000"/>
              </a:lnSpc>
              <a:spcBef>
                <a:spcPts val="499"/>
              </a:spcBef>
              <a:buClr>
                <a:srgbClr val="000000"/>
              </a:buClr>
              <a:buFont typeface="Arial"/>
              <a:buChar char="-"/>
              <a:tabLst>
                <a:tab algn="l" pos="143496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MS PGothic"/>
              </a:rPr>
              <a:t> </a:t>
            </a:r>
            <a:r>
              <a:rPr b="0" lang="en-US" sz="2000" strike="noStrike" u="sng">
                <a:solidFill>
                  <a:srgbClr val="000000"/>
                </a:solidFill>
                <a:effectLst/>
                <a:uFillTx/>
                <a:latin typeface="Arial"/>
                <a:ea typeface="MS PGothic"/>
                <a:hlinkClick r:id="rId1" action="ppaction://hlinksldjump"/>
              </a:rPr>
              <a:t>Govt. achieves majority of 12 seats (136 of 247 seats)  in House</a:t>
            </a:r>
            <a:endParaRPr b="0" lang="en-US" sz="2000" strike="noStrike" u="none">
              <a:solidFill>
                <a:srgbClr val="000000"/>
              </a:solidFill>
              <a:effectLst/>
              <a:uFillTx/>
              <a:latin typeface="Arial"/>
            </a:endParaRPr>
          </a:p>
          <a:p>
            <a:pPr indent="0">
              <a:lnSpc>
                <a:spcPct val="90000"/>
              </a:lnSpc>
              <a:spcBef>
                <a:spcPts val="499"/>
              </a:spcBef>
              <a:buNone/>
              <a:tabLst>
                <a:tab algn="l" pos="0"/>
                <a:tab algn="l" pos="143496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ea typeface="MS PGothic"/>
                <a:hlinkClick r:id="rId2" action="ppaction://hlinksldjump"/>
              </a:rPr>
              <a:t>  of Councilors election held July 29</a:t>
            </a:r>
            <a:endParaRPr b="0" lang="en-US" sz="2000" strike="noStrike" u="none">
              <a:solidFill>
                <a:srgbClr val="000000"/>
              </a:solidFill>
              <a:effectLst/>
              <a:uFillTx/>
              <a:latin typeface="Arial"/>
            </a:endParaRPr>
          </a:p>
          <a:p>
            <a:pPr indent="0">
              <a:lnSpc>
                <a:spcPct val="90000"/>
              </a:lnSpc>
              <a:spcBef>
                <a:spcPts val="499"/>
              </a:spcBef>
              <a:buNone/>
              <a:tabLst>
                <a:tab algn="l" pos="143496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lnSpc>
                <a:spcPct val="90000"/>
              </a:lnSpc>
              <a:spcBef>
                <a:spcPts val="499"/>
              </a:spcBef>
              <a:buClr>
                <a:srgbClr val="000000"/>
              </a:buClr>
              <a:buFont typeface="Arial"/>
              <a:buChar char="-"/>
              <a:tabLst>
                <a:tab algn="l" pos="143496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MS PGothic"/>
              </a:rPr>
              <a:t> LDP presidential election moved forward to August 10</a:t>
            </a:r>
            <a:r>
              <a:rPr b="0" lang="en-US" sz="2000" strike="noStrike" u="none" baseline="30000">
                <a:solidFill>
                  <a:srgbClr val="000000"/>
                </a:solidFill>
                <a:effectLst/>
                <a:uFillTx/>
                <a:latin typeface="Arial"/>
                <a:ea typeface="MS PGothic"/>
              </a:rPr>
              <a:t>th</a:t>
            </a:r>
            <a:r>
              <a:rPr b="0" lang="en-US" sz="2000" strike="noStrike" u="none">
                <a:solidFill>
                  <a:srgbClr val="000000"/>
                </a:solidFill>
                <a:effectLst/>
                <a:uFillTx/>
                <a:latin typeface="Arial"/>
                <a:ea typeface="MS PGothic"/>
              </a:rPr>
              <a:t> –</a:t>
            </a:r>
            <a:endParaRPr b="0" lang="en-US" sz="2000" strike="noStrike" u="none">
              <a:solidFill>
                <a:srgbClr val="000000"/>
              </a:solidFill>
              <a:effectLst/>
              <a:uFillTx/>
              <a:latin typeface="Arial"/>
            </a:endParaRPr>
          </a:p>
          <a:p>
            <a:pPr indent="0">
              <a:lnSpc>
                <a:spcPct val="90000"/>
              </a:lnSpc>
              <a:spcBef>
                <a:spcPts val="499"/>
              </a:spcBef>
              <a:buNone/>
              <a:tabLst>
                <a:tab algn="l" pos="0"/>
                <a:tab algn="l" pos="143496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MS PGothic"/>
              </a:rPr>
              <a:t>  Koizumi unanimously given a two year term </a:t>
            </a:r>
            <a:endParaRPr b="0" lang="en-US" sz="2000" strike="noStrike" u="none">
              <a:solidFill>
                <a:srgbClr val="000000"/>
              </a:solidFill>
              <a:effectLst/>
              <a:uFillTx/>
              <a:latin typeface="Arial"/>
            </a:endParaRPr>
          </a:p>
          <a:p>
            <a:pPr indent="0">
              <a:lnSpc>
                <a:spcPct val="90000"/>
              </a:lnSpc>
              <a:spcBef>
                <a:spcPts val="499"/>
              </a:spcBef>
              <a:buNone/>
              <a:tabLst>
                <a:tab algn="l" pos="0"/>
                <a:tab algn="l" pos="143496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lnSpc>
                <a:spcPct val="90000"/>
              </a:lnSpc>
              <a:spcBef>
                <a:spcPts val="499"/>
              </a:spcBef>
              <a:buClr>
                <a:srgbClr val="000000"/>
              </a:buClr>
              <a:buFont typeface="Arial"/>
              <a:buChar char="-"/>
              <a:tabLst>
                <a:tab algn="l" pos="143496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MS PGothic"/>
              </a:rPr>
              <a:t> Cabinet popularity has fallen from peak, but remains at</a:t>
            </a:r>
            <a:endParaRPr b="0" lang="en-US" sz="2000" strike="noStrike" u="none">
              <a:solidFill>
                <a:srgbClr val="000000"/>
              </a:solidFill>
              <a:effectLst/>
              <a:uFillTx/>
              <a:latin typeface="Arial"/>
            </a:endParaRPr>
          </a:p>
          <a:p>
            <a:pPr indent="0">
              <a:lnSpc>
                <a:spcPct val="90000"/>
              </a:lnSpc>
              <a:spcBef>
                <a:spcPts val="499"/>
              </a:spcBef>
              <a:buNone/>
              <a:tabLst>
                <a:tab algn="l" pos="0"/>
                <a:tab algn="l" pos="143496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MS PGothic"/>
              </a:rPr>
              <a:t>  a historic high of 78%</a:t>
            </a:r>
            <a:endParaRPr b="0" lang="en-US" sz="2000" strike="noStrike" u="none">
              <a:solidFill>
                <a:srgbClr val="000000"/>
              </a:solidFill>
              <a:effectLst/>
              <a:uFillTx/>
              <a:latin typeface="Arial"/>
            </a:endParaRPr>
          </a:p>
          <a:p>
            <a:pPr indent="0">
              <a:lnSpc>
                <a:spcPct val="90000"/>
              </a:lnSpc>
              <a:spcBef>
                <a:spcPts val="499"/>
              </a:spcBef>
              <a:buNone/>
              <a:tabLst>
                <a:tab algn="l" pos="143496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lnSpc>
                <a:spcPct val="90000"/>
              </a:lnSpc>
              <a:spcBef>
                <a:spcPts val="499"/>
              </a:spcBef>
              <a:buClr>
                <a:srgbClr val="000000"/>
              </a:buClr>
              <a:buFont typeface="Arial"/>
              <a:buChar char="-"/>
              <a:tabLst>
                <a:tab algn="l" pos="143496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MS PGothic"/>
              </a:rPr>
              <a:t>Thirty percent of floating voters (voters unaffiliated with any party,</a:t>
            </a:r>
            <a:endParaRPr b="0" lang="en-US" sz="2000" strike="noStrike" u="none">
              <a:solidFill>
                <a:srgbClr val="000000"/>
              </a:solidFill>
              <a:effectLst/>
              <a:uFillTx/>
              <a:latin typeface="Arial"/>
            </a:endParaRPr>
          </a:p>
          <a:p>
            <a:pPr indent="0">
              <a:lnSpc>
                <a:spcPct val="90000"/>
              </a:lnSpc>
              <a:spcBef>
                <a:spcPts val="499"/>
              </a:spcBef>
              <a:buNone/>
              <a:tabLst>
                <a:tab algn="l" pos="0"/>
                <a:tab algn="l" pos="143496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MS PGothic"/>
              </a:rPr>
              <a:t> making up ½ the electorate) voted for the LDP</a:t>
            </a:r>
            <a:endParaRPr b="0" lang="en-US" sz="2000" strike="noStrike" u="none">
              <a:solidFill>
                <a:srgbClr val="000000"/>
              </a:solidFill>
              <a:effectLst/>
              <a:uFillTx/>
              <a:latin typeface="Arial"/>
            </a:endParaRPr>
          </a:p>
          <a:p>
            <a:pPr indent="0">
              <a:lnSpc>
                <a:spcPct val="90000"/>
              </a:lnSpc>
              <a:spcBef>
                <a:spcPts val="499"/>
              </a:spcBef>
              <a:buNone/>
              <a:tabLst>
                <a:tab algn="l" pos="143496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lnSpc>
                <a:spcPct val="90000"/>
              </a:lnSpc>
              <a:spcBef>
                <a:spcPts val="499"/>
              </a:spcBef>
              <a:buNone/>
              <a:tabLst>
                <a:tab algn="l" pos="0"/>
                <a:tab algn="l" pos="143496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lnSpc>
                <a:spcPct val="90000"/>
              </a:lnSpc>
              <a:spcBef>
                <a:spcPts val="499"/>
              </a:spcBef>
              <a:buNone/>
              <a:tabLst>
                <a:tab algn="l" pos="0"/>
                <a:tab algn="l" pos="143496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MS PGothic"/>
              </a:rPr>
              <a:t>	</a:t>
            </a:r>
            <a:r>
              <a:rPr b="0" lang="en-US" sz="2000" strike="noStrike" u="none">
                <a:solidFill>
                  <a:srgbClr val="000000"/>
                </a:solidFill>
                <a:effectLst/>
                <a:uFillTx/>
                <a:latin typeface="Arial"/>
                <a:ea typeface="MS PGothic"/>
              </a:rPr>
              <a:t>	</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72DEE34-1739-4FD1-A84E-BB341074970D}"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1371600" y="6091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ea typeface="MS PGothic"/>
              </a:rPr>
              <a:t>Koizumi Cabinet - Reformist Policies</a:t>
            </a:r>
            <a:endParaRPr b="0" lang="en-US" sz="2800" strike="noStrike" u="none">
              <a:solidFill>
                <a:srgbClr val="000000"/>
              </a:solidFill>
              <a:effectLst/>
              <a:uFillTx/>
              <a:latin typeface="Arial"/>
            </a:endParaRPr>
          </a:p>
        </p:txBody>
      </p:sp>
      <p:sp>
        <p:nvSpPr>
          <p:cNvPr id="31" name="PlaceHolder 2"/>
          <p:cNvSpPr>
            <a:spLocks noGrp="1"/>
          </p:cNvSpPr>
          <p:nvPr>
            <p:ph/>
          </p:nvPr>
        </p:nvSpPr>
        <p:spPr>
          <a:xfrm>
            <a:off x="1371600" y="182880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MS PGothic"/>
              </a:rPr>
              <a:t>- Reduce public debt</a:t>
            </a:r>
            <a:endParaRPr b="0" lang="en-US" sz="2400" strike="noStrike" u="none">
              <a:solidFill>
                <a:srgbClr val="000000"/>
              </a:solidFill>
              <a:effectLst/>
              <a:uFillTx/>
              <a:latin typeface="Arial"/>
            </a:endParaRPr>
          </a:p>
          <a:p>
            <a:pPr lvl="2" marL="85392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ceiling on issuance of government bonds to 30 trillion yen</a:t>
            </a:r>
            <a:endParaRPr b="0" lang="en-US" sz="1800" strike="noStrike" u="none">
              <a:solidFill>
                <a:srgbClr val="000000"/>
              </a:solidFill>
              <a:effectLst/>
              <a:uFillTx/>
              <a:latin typeface="Arial"/>
            </a:endParaRPr>
          </a:p>
          <a:p>
            <a:pPr lvl="2" marL="85392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privatise or abolish all special government bodies</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MS PGothic"/>
              </a:rPr>
              <a:t> Reform budget allocation process</a:t>
            </a:r>
            <a:endParaRPr b="0" lang="en-US" sz="2400" strike="noStrike" u="none">
              <a:solidFill>
                <a:srgbClr val="000000"/>
              </a:solidFill>
              <a:effectLst/>
              <a:uFillTx/>
              <a:latin typeface="Arial"/>
            </a:endParaRPr>
          </a:p>
          <a:p>
            <a:pPr lvl="2" marL="85392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executive control over drawing up of budget</a:t>
            </a:r>
            <a:endParaRPr b="0" lang="en-US" sz="1800" strike="noStrike" u="none">
              <a:solidFill>
                <a:srgbClr val="000000"/>
              </a:solidFill>
              <a:effectLst/>
              <a:uFillTx/>
              <a:latin typeface="Arial"/>
            </a:endParaRPr>
          </a:p>
          <a:p>
            <a:pPr lvl="2" marL="85392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MS PGothic"/>
              </a:rPr>
              <a:t> Implement deregulation with “no sacred cows”</a:t>
            </a:r>
            <a:endParaRPr b="0" lang="en-US" sz="2400" strike="noStrike" u="none">
              <a:solidFill>
                <a:srgbClr val="000000"/>
              </a:solidFill>
              <a:effectLst/>
              <a:uFillTx/>
              <a:latin typeface="Arial"/>
            </a:endParaRPr>
          </a:p>
          <a:p>
            <a:pPr lvl="2" marL="85392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shift policy emphasis from fiscal stimulus to structural reform</a:t>
            </a:r>
            <a:endParaRPr b="0" lang="en-US" sz="1800" strike="noStrike" u="none">
              <a:solidFill>
                <a:srgbClr val="000000"/>
              </a:solidFill>
              <a:effectLst/>
              <a:uFillTx/>
              <a:latin typeface="Arial"/>
            </a:endParaRPr>
          </a:p>
          <a:p>
            <a:pPr lvl="2" marL="85392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privatise postal system, abolish special govt. bodies</a:t>
            </a:r>
            <a:endParaRPr b="0" lang="en-US" sz="1800" strike="noStrike" u="none">
              <a:solidFill>
                <a:srgbClr val="000000"/>
              </a:solidFill>
              <a:effectLst/>
              <a:uFillTx/>
              <a:latin typeface="Arial"/>
            </a:endParaRPr>
          </a:p>
          <a:p>
            <a:pPr lvl="2" marL="85392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real battle yet to be joined</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922CDF6-3E36-4BB3-8563-D4FF43AFFA2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447560" y="533160"/>
            <a:ext cx="701028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But Significant Hurdles Remain…</a:t>
            </a:r>
            <a:endParaRPr b="0" lang="en-US" sz="2800" strike="noStrike" u="none">
              <a:solidFill>
                <a:srgbClr val="000000"/>
              </a:solidFill>
              <a:effectLst/>
              <a:uFillTx/>
              <a:latin typeface="Arial"/>
            </a:endParaRPr>
          </a:p>
        </p:txBody>
      </p:sp>
      <p:sp>
        <p:nvSpPr>
          <p:cNvPr id="33" name="PlaceHolder 2"/>
          <p:cNvSpPr>
            <a:spLocks noGrp="1"/>
          </p:cNvSpPr>
          <p:nvPr>
            <p:ph/>
          </p:nvPr>
        </p:nvSpPr>
        <p:spPr>
          <a:xfrm>
            <a:off x="1523880" y="1219320"/>
            <a:ext cx="7315200" cy="4572000"/>
          </a:xfrm>
          <a:prstGeom prst="rect">
            <a:avLst/>
          </a:prstGeom>
          <a:noFill/>
          <a:ln w="0">
            <a:noFill/>
          </a:ln>
        </p:spPr>
        <p:txBody>
          <a:bodyPr lIns="90000" rIns="90000" tIns="46800" bIns="46800" anchor="t">
            <a:normAutofit fontScale="92500" lnSpcReduction="19999"/>
          </a:bodyPr>
          <a:p>
            <a:pPr marL="343080" indent="-343080">
              <a:lnSpc>
                <a:spcPct val="90000"/>
              </a:lnSpc>
              <a:spcBef>
                <a:spcPts val="451"/>
              </a:spcBef>
              <a:buClr>
                <a:srgbClr val="000000"/>
              </a:buClr>
              <a:buFont typeface="Arial"/>
              <a:buChar char="-"/>
              <a:tabLst>
                <a:tab algn="l" pos="2006640"/>
                <a:tab algn="l" pos="323208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hlinkClick r:id="rId1" action="ppaction://hlinksldjump"/>
              </a:rPr>
              <a:t>Reformers remain minority in LDP</a:t>
            </a:r>
            <a:endParaRPr b="0" lang="en-US" sz="1800" strike="noStrike" u="none">
              <a:solidFill>
                <a:srgbClr val="000000"/>
              </a:solidFill>
              <a:effectLst/>
              <a:uFillTx/>
              <a:latin typeface="Arial"/>
            </a:endParaRPr>
          </a:p>
          <a:p>
            <a:pPr marL="343080" indent="0">
              <a:lnSpc>
                <a:spcPct val="90000"/>
              </a:lnSpc>
              <a:spcBef>
                <a:spcPts val="451"/>
              </a:spcBef>
              <a:buNone/>
              <a:tabLst>
                <a:tab algn="l" pos="2006640"/>
                <a:tab algn="l" pos="323208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Clr>
                <a:srgbClr val="000000"/>
              </a:buClr>
              <a:buFont typeface="Arial"/>
              <a:buChar char="-"/>
              <a:tabLst>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Status-quo Hashimoto Faction biggest winner from election:</a:t>
            </a:r>
            <a:endParaRPr b="0" lang="en-US" sz="1800" strike="noStrike" u="none">
              <a:solidFill>
                <a:srgbClr val="000000"/>
              </a:solidFill>
              <a:effectLst/>
              <a:uFillTx/>
              <a:latin typeface="Arial"/>
            </a:endParaRPr>
          </a:p>
          <a:p>
            <a:pPr marL="343080" indent="-343080" algn="ctr">
              <a:lnSpc>
                <a:spcPct val="90000"/>
              </a:lnSpc>
              <a:spcBef>
                <a:spcPts val="451"/>
              </a:spcBef>
              <a:buNone/>
              <a:tabLst>
                <a:tab algn="l" pos="0"/>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LDP Upper House Winners &amp; Losers</a:t>
            </a:r>
            <a:endParaRPr b="0" lang="en-US" sz="1800" strike="noStrike" u="none">
              <a:solidFill>
                <a:srgbClr val="000000"/>
              </a:solidFill>
              <a:effectLst/>
              <a:uFillTx/>
              <a:latin typeface="Arial"/>
            </a:endParaRPr>
          </a:p>
          <a:p>
            <a:pPr lvl="3" marL="1600200" indent="-228600">
              <a:lnSpc>
                <a:spcPct val="90000"/>
              </a:lnSpc>
              <a:spcBef>
                <a:spcPts val="451"/>
              </a:spcBef>
              <a:buClr>
                <a:srgbClr val="000000"/>
              </a:buClr>
              <a:buFont typeface="Arial"/>
              <a:buChar char="–"/>
              <a:tabLst>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Hashimoto Faction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40 -&gt; 42 seats</a:t>
            </a:r>
            <a:endParaRPr b="0" lang="en-US" sz="1800" strike="noStrike" u="none">
              <a:solidFill>
                <a:srgbClr val="000000"/>
              </a:solidFill>
              <a:effectLst/>
              <a:uFillTx/>
              <a:latin typeface="Arial"/>
            </a:endParaRPr>
          </a:p>
          <a:p>
            <a:pPr lvl="3" marL="1600200" indent="-228600">
              <a:lnSpc>
                <a:spcPct val="90000"/>
              </a:lnSpc>
              <a:spcBef>
                <a:spcPts val="451"/>
              </a:spcBef>
              <a:buClr>
                <a:srgbClr val="000000"/>
              </a:buClr>
              <a:buFont typeface="Arial"/>
              <a:buChar char="–"/>
              <a:tabLst>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Mori Faction</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20 -&gt; 15 seats</a:t>
            </a:r>
            <a:endParaRPr b="0" lang="en-US" sz="1800" strike="noStrike" u="none">
              <a:solidFill>
                <a:srgbClr val="000000"/>
              </a:solidFill>
              <a:effectLst/>
              <a:uFillTx/>
              <a:latin typeface="Arial"/>
            </a:endParaRPr>
          </a:p>
          <a:p>
            <a:pPr lvl="3" marL="1600200" indent="-228600">
              <a:lnSpc>
                <a:spcPct val="90000"/>
              </a:lnSpc>
              <a:spcBef>
                <a:spcPts val="451"/>
              </a:spcBef>
              <a:buClr>
                <a:srgbClr val="000000"/>
              </a:buClr>
              <a:buFont typeface="Arial"/>
              <a:buChar char="–"/>
              <a:tabLst>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Eto-Kamei Faction</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19 -&gt; 18 seats</a:t>
            </a:r>
            <a:endParaRPr b="0" lang="en-US" sz="1800" strike="noStrike" u="none">
              <a:solidFill>
                <a:srgbClr val="000000"/>
              </a:solidFill>
              <a:effectLst/>
              <a:uFillTx/>
              <a:latin typeface="Arial"/>
            </a:endParaRPr>
          </a:p>
          <a:p>
            <a:pPr marL="343080" indent="0">
              <a:lnSpc>
                <a:spcPct val="90000"/>
              </a:lnSpc>
              <a:spcBef>
                <a:spcPts val="499"/>
              </a:spcBef>
              <a:buNone/>
              <a:tabLst>
                <a:tab algn="l" pos="2006640"/>
                <a:tab algn="l" pos="323208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spcBef>
                <a:spcPts val="451"/>
              </a:spcBef>
              <a:buClr>
                <a:srgbClr val="000000"/>
              </a:buClr>
              <a:buFont typeface="Arial"/>
              <a:buChar char="-"/>
              <a:tabLst>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Govt. policies strongly deflationary – danger Koizumi will</a:t>
            </a:r>
            <a:endParaRPr b="0" lang="en-US" sz="1800" strike="noStrike" u="none">
              <a:solidFill>
                <a:srgbClr val="000000"/>
              </a:solidFill>
              <a:effectLst/>
              <a:uFillTx/>
              <a:latin typeface="Arial"/>
            </a:endParaRPr>
          </a:p>
          <a:p>
            <a:pPr marL="343080" indent="-343080">
              <a:lnSpc>
                <a:spcPct val="90000"/>
              </a:lnSpc>
              <a:spcBef>
                <a:spcPts val="451"/>
              </a:spcBef>
              <a:buNone/>
              <a:tabLst>
                <a:tab algn="l" pos="0"/>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quickly burn political capital</a:t>
            </a:r>
            <a:endParaRPr b="0" lang="en-US" sz="1800" strike="noStrike" u="none">
              <a:solidFill>
                <a:srgbClr val="000000"/>
              </a:solidFill>
              <a:effectLst/>
              <a:uFillTx/>
              <a:latin typeface="Arial"/>
            </a:endParaRPr>
          </a:p>
          <a:p>
            <a:pPr marL="343080" indent="0">
              <a:lnSpc>
                <a:spcPct val="90000"/>
              </a:lnSpc>
              <a:spcBef>
                <a:spcPts val="451"/>
              </a:spcBef>
              <a:buNone/>
              <a:tabLst>
                <a:tab algn="l" pos="2006640"/>
                <a:tab algn="l" pos="323208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Clr>
                <a:srgbClr val="000000"/>
              </a:buClr>
              <a:buFont typeface="Arial"/>
              <a:buChar char="-"/>
              <a:tabLst>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Democratic Party Official: “There’s no such thing as a </a:t>
            </a:r>
            <a:endParaRPr b="0" lang="en-US" sz="1800" strike="noStrike" u="none">
              <a:solidFill>
                <a:srgbClr val="000000"/>
              </a:solidFill>
              <a:effectLst/>
              <a:uFillTx/>
              <a:latin typeface="Arial"/>
            </a:endParaRPr>
          </a:p>
          <a:p>
            <a:pPr marL="343080" indent="-343080">
              <a:lnSpc>
                <a:spcPct val="90000"/>
              </a:lnSpc>
              <a:spcBef>
                <a:spcPts val="451"/>
              </a:spcBef>
              <a:buNone/>
              <a:tabLst>
                <a:tab algn="l" pos="0"/>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politician who isn’t allied with the electricity unions or power</a:t>
            </a:r>
            <a:endParaRPr b="0" lang="en-US" sz="1800" strike="noStrike" u="none">
              <a:solidFill>
                <a:srgbClr val="000000"/>
              </a:solidFill>
              <a:effectLst/>
              <a:uFillTx/>
              <a:latin typeface="Arial"/>
            </a:endParaRPr>
          </a:p>
          <a:p>
            <a:pPr marL="343080" indent="-343080">
              <a:lnSpc>
                <a:spcPct val="90000"/>
              </a:lnSpc>
              <a:spcBef>
                <a:spcPts val="451"/>
              </a:spcBef>
              <a:buNone/>
              <a:tabLst>
                <a:tab algn="l" pos="0"/>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companies.”</a:t>
            </a:r>
            <a:endParaRPr b="0" lang="en-US" sz="1800" strike="noStrike" u="none">
              <a:solidFill>
                <a:srgbClr val="000000"/>
              </a:solidFill>
              <a:effectLst/>
              <a:uFillTx/>
              <a:latin typeface="Arial"/>
            </a:endParaRPr>
          </a:p>
          <a:p>
            <a:pPr marL="343080" indent="-343080">
              <a:lnSpc>
                <a:spcPct val="90000"/>
              </a:lnSpc>
              <a:spcBef>
                <a:spcPts val="451"/>
              </a:spcBef>
              <a:buNone/>
              <a:tabLst>
                <a:tab algn="l" pos="0"/>
                <a:tab algn="l" pos="2006640"/>
                <a:tab algn="l" pos="323208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Clr>
                <a:srgbClr val="000000"/>
              </a:buClr>
              <a:buFont typeface="Arial"/>
              <a:buChar char="-"/>
              <a:tabLst>
                <a:tab algn="l" pos="2006640"/>
                <a:tab algn="l" pos="323208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TEPCO annual spending on PR activities 5-10 billion yen, with at least 100 staff employed nationally</a:t>
            </a:r>
            <a:endParaRPr b="0" lang="en-US" sz="1800" strike="noStrike" u="none">
              <a:solidFill>
                <a:srgbClr val="000000"/>
              </a:solidFill>
              <a:effectLst/>
              <a:uFillTx/>
              <a:latin typeface="Arial"/>
            </a:endParaRPr>
          </a:p>
          <a:p>
            <a:pPr marL="343080" indent="0">
              <a:lnSpc>
                <a:spcPct val="90000"/>
              </a:lnSpc>
              <a:spcBef>
                <a:spcPts val="451"/>
              </a:spcBef>
              <a:buNone/>
              <a:tabLst>
                <a:tab algn="l" pos="2006640"/>
                <a:tab algn="l" pos="323208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0DC00D0-2D81-483D-8512-2BBEE8865E5F}"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447560" y="609120"/>
            <a:ext cx="739116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Cabinet Focus on Issues other than Energy Reform in Near Term…</a:t>
            </a:r>
            <a:endParaRPr b="0" lang="en-US" sz="2800" strike="noStrike" u="none">
              <a:solidFill>
                <a:srgbClr val="000000"/>
              </a:solidFill>
              <a:effectLst/>
              <a:uFillTx/>
              <a:latin typeface="Arial"/>
            </a:endParaRPr>
          </a:p>
        </p:txBody>
      </p:sp>
      <p:sp>
        <p:nvSpPr>
          <p:cNvPr id="35" name="PlaceHolder 2"/>
          <p:cNvSpPr>
            <a:spLocks noGrp="1"/>
          </p:cNvSpPr>
          <p:nvPr>
            <p:ph/>
          </p:nvPr>
        </p:nvSpPr>
        <p:spPr>
          <a:xfrm>
            <a:off x="1523520" y="1447920"/>
            <a:ext cx="7239240" cy="2286000"/>
          </a:xfrm>
          <a:prstGeom prst="rect">
            <a:avLst/>
          </a:prstGeom>
          <a:noFill/>
          <a:ln w="0">
            <a:noFill/>
          </a:ln>
        </p:spPr>
        <p:txBody>
          <a:bodyPr lIns="90000" rIns="90000" tIns="46800" bIns="46800" anchor="t">
            <a:normAutofit/>
          </a:bodyPr>
          <a:p>
            <a:pPr marL="101520" indent="-10152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Initial 2002 budget plans place emphasis on areas of public</a:t>
            </a:r>
            <a:endParaRPr b="0" lang="en-US" sz="1800" strike="noStrike" u="none">
              <a:solidFill>
                <a:srgbClr val="000000"/>
              </a:solidFill>
              <a:effectLst/>
              <a:uFillTx/>
              <a:latin typeface="Arial"/>
            </a:endParaRPr>
          </a:p>
          <a:p>
            <a:pPr marL="101520" indent="-1015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popularity (IT, urban renewal, environment, ageing society,</a:t>
            </a:r>
            <a:endParaRPr b="0" lang="en-US" sz="1800" strike="noStrike" u="none">
              <a:solidFill>
                <a:srgbClr val="000000"/>
              </a:solidFill>
              <a:effectLst/>
              <a:uFillTx/>
              <a:latin typeface="Arial"/>
            </a:endParaRPr>
          </a:p>
          <a:p>
            <a:pPr marL="101520" indent="-1015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education, science &amp; technology, regional revitalisation</a:t>
            </a:r>
            <a:endParaRPr b="0" lang="en-US" sz="1800" strike="noStrike" u="none">
              <a:solidFill>
                <a:srgbClr val="000000"/>
              </a:solidFill>
              <a:effectLst/>
              <a:uFillTx/>
              <a:latin typeface="Arial"/>
            </a:endParaRPr>
          </a:p>
          <a:p>
            <a:pPr marL="10152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101520" indent="-10152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Public and government debate focused on social issues </a:t>
            </a:r>
            <a:endParaRPr b="0" lang="en-US" sz="1800" strike="noStrike" u="none">
              <a:solidFill>
                <a:srgbClr val="000000"/>
              </a:solidFill>
              <a:effectLst/>
              <a:uFillTx/>
              <a:latin typeface="Arial"/>
            </a:endParaRPr>
          </a:p>
          <a:p>
            <a:pPr marL="101520" indent="-1015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(social safety net, pension reform, unemployment)</a:t>
            </a:r>
            <a:endParaRPr b="0" lang="en-US" sz="1800" strike="noStrike" u="none">
              <a:solidFill>
                <a:srgbClr val="000000"/>
              </a:solidFill>
              <a:effectLst/>
              <a:uFillTx/>
              <a:latin typeface="Arial"/>
            </a:endParaRPr>
          </a:p>
          <a:p>
            <a:pPr marL="10152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10152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36" name=""/>
          <p:cNvSpPr/>
          <p:nvPr/>
        </p:nvSpPr>
        <p:spPr>
          <a:xfrm>
            <a:off x="1447920" y="3733920"/>
            <a:ext cx="769608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But Energy also Influenced by “Koizumi Effect”</a:t>
            </a:r>
            <a:endParaRPr b="0" lang="en-US" sz="2800" strike="noStrike" u="none">
              <a:solidFill>
                <a:srgbClr val="000000"/>
              </a:solidFill>
              <a:effectLst/>
              <a:uFillTx/>
              <a:latin typeface="Times New Roman"/>
            </a:endParaRPr>
          </a:p>
        </p:txBody>
      </p:sp>
      <p:sp>
        <p:nvSpPr>
          <p:cNvPr id="37" name=""/>
          <p:cNvSpPr/>
          <p:nvPr/>
        </p:nvSpPr>
        <p:spPr>
          <a:xfrm>
            <a:off x="1523880" y="4343400"/>
            <a:ext cx="7543800" cy="1620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Pro-reformers within Regulatory Reform Committee see greater</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ability to push with regulatory reform, including energy</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Policy direction not </a:t>
            </a:r>
            <a:r>
              <a:rPr b="0" i="1" lang="en-US" sz="1800" strike="noStrike" u="none">
                <a:solidFill>
                  <a:srgbClr val="000000"/>
                </a:solidFill>
                <a:effectLst/>
                <a:uFillTx/>
                <a:latin typeface="Arial"/>
              </a:rPr>
              <a:t>reliant</a:t>
            </a:r>
            <a:r>
              <a:rPr b="0" lang="en-US" sz="1800" strike="noStrike" u="none">
                <a:solidFill>
                  <a:srgbClr val="000000"/>
                </a:solidFill>
                <a:effectLst/>
                <a:uFillTx/>
                <a:latin typeface="Arial"/>
              </a:rPr>
              <a:t> on success of Koizumi, but </a:t>
            </a:r>
            <a:r>
              <a:rPr b="0" i="1" lang="en-US" sz="1800" strike="noStrike" u="none">
                <a:solidFill>
                  <a:srgbClr val="000000"/>
                </a:solidFill>
                <a:effectLst/>
                <a:uFillTx/>
                <a:latin typeface="Arial"/>
              </a:rPr>
              <a:t>pace</a:t>
            </a:r>
            <a:r>
              <a:rPr b="0" lang="en-US" sz="1800" strike="noStrike" u="none">
                <a:solidFill>
                  <a:srgbClr val="000000"/>
                </a:solidFill>
                <a:effectLst/>
                <a:uFillTx/>
                <a:latin typeface="Arial"/>
              </a:rPr>
              <a:t> of</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change may be affected</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4E75126-2E73-4B3F-8871-0144A1E91DA2}"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1447920" y="6091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ea typeface="MS PGothic"/>
              </a:rPr>
              <a:t>Conclusion- Japan is Reforming, but Slowly</a:t>
            </a:r>
            <a:endParaRPr b="0" lang="en-US" sz="2800" strike="noStrike" u="none">
              <a:solidFill>
                <a:srgbClr val="000000"/>
              </a:solidFill>
              <a:effectLst/>
              <a:uFillTx/>
              <a:latin typeface="Arial"/>
            </a:endParaRPr>
          </a:p>
        </p:txBody>
      </p:sp>
      <p:sp>
        <p:nvSpPr>
          <p:cNvPr id="39" name="PlaceHolder 2"/>
          <p:cNvSpPr>
            <a:spLocks noGrp="1"/>
          </p:cNvSpPr>
          <p:nvPr>
            <p:ph/>
          </p:nvPr>
        </p:nvSpPr>
        <p:spPr>
          <a:xfrm>
            <a:off x="1447920" y="1600200"/>
            <a:ext cx="7696080" cy="4114800"/>
          </a:xfrm>
          <a:prstGeom prst="rect">
            <a:avLst/>
          </a:prstGeom>
          <a:noFill/>
          <a:ln w="0">
            <a:noFill/>
          </a:ln>
        </p:spPr>
        <p:txBody>
          <a:bodyPr lIns="90000" rIns="90000" tIns="46800" bIns="46800" anchor="t">
            <a:normAutofit/>
          </a:bodyPr>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Political and economic environment conducive to deregulation, but, as</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before, results take time</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Tailwind for start-up of new round of discussions on electricity market </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reforms, but “bottom up” approach takes time</a:t>
            </a:r>
            <a:endParaRPr b="0" lang="en-US" sz="18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Govt. policies strongly deflationary – Koizumi likely to spend time</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fighting fires</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MS PGothic"/>
              </a:rPr>
              <a:t>  “Muddle through” approach giving way to real action – but is it in time?</a:t>
            </a:r>
            <a:endParaRPr b="0" lang="en-US" sz="18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Energy Policy: Enron and US government working to raise profile</a:t>
            </a:r>
            <a:endParaRPr b="0" lang="en-US" sz="1800" strike="noStrike" u="none">
              <a:solidFill>
                <a:srgbClr val="000000"/>
              </a:solidFill>
              <a:effectLst/>
              <a:uFillTx/>
              <a:latin typeface="Arial"/>
            </a:endParaRPr>
          </a:p>
        </p:txBody>
      </p:sp>
      <p:sp>
        <p:nvSpPr>
          <p:cNvPr id="40" name=""/>
          <p:cNvSpPr/>
          <p:nvPr/>
        </p:nvSpPr>
        <p:spPr>
          <a:xfrm>
            <a:off x="8229600" y="5943600"/>
            <a:ext cx="457200" cy="457200"/>
          </a:xfrm>
          <a:custGeom>
            <a:avLst/>
            <a:gdLst>
              <a:gd name="textAreaLeft" fmla="*/ 29520 w 457200"/>
              <a:gd name="textAreaRight" fmla="*/ 427680 w 457200"/>
              <a:gd name="textAreaTop" fmla="*/ 29520 h 457200"/>
              <a:gd name="textAreaBottom" fmla="*/ 427680 h 457200"/>
            </a:gdLst>
            <a:ahLst/>
            <a:cxnLst/>
            <a:rect l="textAreaLeft" t="textAreaTop" r="textAreaRight" b="textAreaBottom"/>
            <a:pathLst>
              <a:path w="21600" h="21600">
                <a:moveTo>
                  <a:pt x="0" y="0"/>
                </a:moveTo>
                <a:lnTo>
                  <a:pt x="21600" y="0"/>
                </a:lnTo>
                <a:lnTo>
                  <a:pt x="21600" y="21600"/>
                </a:lnTo>
                <a:lnTo>
                  <a:pt x="0" y="21600"/>
                </a:lnTo>
                <a:close/>
              </a:path>
              <a:path fill="lightenLess" w="21600" h="21600">
                <a:moveTo>
                  <a:pt x="0" y="0"/>
                </a:moveTo>
                <a:lnTo>
                  <a:pt x="21600" y="0"/>
                </a:lnTo>
                <a:lnTo>
                  <a:pt x="20200" y="1400"/>
                </a:lnTo>
                <a:lnTo>
                  <a:pt x="1400" y="1400"/>
                </a:lnTo>
                <a:close/>
              </a:path>
              <a:path fill="darken" w="21600" h="21600">
                <a:moveTo>
                  <a:pt x="21600" y="0"/>
                </a:moveTo>
                <a:lnTo>
                  <a:pt x="21600" y="21600"/>
                </a:lnTo>
                <a:lnTo>
                  <a:pt x="20200" y="20200"/>
                </a:lnTo>
                <a:lnTo>
                  <a:pt x="20200" y="1400"/>
                </a:lnTo>
                <a:close/>
              </a:path>
              <a:path fill="darkenLess" w="21600" h="21600">
                <a:moveTo>
                  <a:pt x="21600" y="21600"/>
                </a:moveTo>
                <a:lnTo>
                  <a:pt x="0" y="21600"/>
                </a:lnTo>
                <a:lnTo>
                  <a:pt x="1400" y="20200"/>
                </a:lnTo>
                <a:lnTo>
                  <a:pt x="20200" y="20200"/>
                </a:lnTo>
                <a:close/>
              </a:path>
              <a:path fill="lighten" w="21600"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7507F4D-1525-4874-A487-5A81C01C600E}"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600200" y="2666520"/>
            <a:ext cx="69343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ea typeface="MS PGothic"/>
              </a:rPr>
              <a:t>Appendices</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2815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2001-08-02T07:10:40Z</dcterms:created>
  <dc:creator>Llewelyn</dc:creator>
  <dc:description/>
  <dc:language>en-US</dc:language>
  <cp:lastModifiedBy>Llewelyn</cp:lastModifiedBy>
  <dcterms:modified xsi:type="dcterms:W3CDTF">2001-08-12T08:37:03Z</dcterms:modified>
  <cp:revision>46</cp:revision>
  <dc:subject/>
  <dc:title>Political Roundup</dc:title>
</cp:coreProperties>
</file>