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1.wmf" ContentType="image/x-wmf"/>
  <Override PartName="/ppt/media/image13.wmf" ContentType="image/x-wmf"/>
  <Override PartName="/ppt/media/image8.jpeg" ContentType="image/jpeg"/>
  <Override PartName="/ppt/media/image17.wmf" ContentType="image/x-wmf"/>
  <Override PartName="/ppt/media/image16.wmf" ContentType="image/x-wmf"/>
  <Override PartName="/ppt/media/image15.wmf" ContentType="image/x-wmf"/>
  <Override PartName="/ppt/media/image14.wmf" ContentType="image/x-wmf"/>
  <Override PartName="/ppt/media/image9.wmf" ContentType="image/x-wmf"/>
  <Override PartName="/ppt/media/image5.jpeg" ContentType="image/jpeg"/>
  <Override PartName="/ppt/media/image2.png" ContentType="image/png"/>
  <Override PartName="/ppt/media/image3.jpeg" ContentType="image/jpeg"/>
  <Override PartName="/ppt/media/image1.png" ContentType="image/png"/>
  <Override PartName="/ppt/media/image6.jpeg" ContentType="image/jpeg"/>
  <Override PartName="/ppt/media/image12.wmf" ContentType="image/x-wmf"/>
  <Override PartName="/ppt/media/image7.jpeg" ContentType="image/jpeg"/>
  <Override PartName="/ppt/media/image4.jpeg" ContentType="image/jpeg"/>
  <Override PartName="/ppt/media/image10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64B23E-8D57-45B9-AF7C-5CE1A7AFC07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402840" y="14479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9E5D236-BEF8-4100-949C-42E7FC739BF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402840" y="14479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7FFEC64-74E7-402F-A801-5FDB20D0B99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02840" y="14479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250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1250"/>
              </a:spcBef>
              <a:buClr>
                <a:srgbClr val="0099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1250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1250"/>
              </a:spcBef>
              <a:buClr>
                <a:srgbClr val="0099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12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12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047760" y="61722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3244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1106043-EA6F-4C20-9109-6F63E70C9419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428760" y="838080"/>
            <a:ext cx="75438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533520" y="911160"/>
            <a:ext cx="75438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152280" y="6462720"/>
            <a:ext cx="304920" cy="30492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ABB2E1C-E218-498D-9D27-7CD0B51B7050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2136960" y="6521400"/>
            <a:ext cx="842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 2001 EI-3010354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8288280" y="71280"/>
            <a:ext cx="696960" cy="700200"/>
            <a:chOff x="8288280" y="71280"/>
            <a:chExt cx="696960" cy="700200"/>
          </a:xfrm>
        </p:grpSpPr>
        <p:pic>
          <p:nvPicPr>
            <p:cNvPr id="10" name="ENE_C_WHI" descr=""/>
            <p:cNvPicPr/>
            <p:nvPr/>
          </p:nvPicPr>
          <p:blipFill>
            <a:blip r:embed="rId3"/>
            <a:stretch/>
          </p:blipFill>
          <p:spPr>
            <a:xfrm>
              <a:off x="8288280" y="7128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" name=""/>
            <p:cNvSpPr/>
            <p:nvPr/>
          </p:nvSpPr>
          <p:spPr>
            <a:xfrm>
              <a:off x="8927280" y="477720"/>
              <a:ext cx="56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 anchorCtr="1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7" Type="http://schemas.openxmlformats.org/officeDocument/2006/relationships/image" Target="../media/image8.jpeg"/><Relationship Id="rId8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4.wmf"/><Relationship Id="rId4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5.wmf"/><Relationship Id="rId4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7.wmf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9.wmf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0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11.wmf"/><Relationship Id="rId6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2.wmf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3.wmf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" descr=""/>
          <p:cNvPicPr/>
          <p:nvPr/>
        </p:nvPicPr>
        <p:blipFill>
          <a:blip r:embed="rId2"/>
          <a:stretch/>
        </p:blipFill>
        <p:spPr>
          <a:xfrm>
            <a:off x="1139760" y="1219320"/>
            <a:ext cx="6251760" cy="1966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" descr=""/>
          <p:cNvPicPr/>
          <p:nvPr/>
        </p:nvPicPr>
        <p:blipFill>
          <a:blip r:embed="rId3"/>
          <a:stretch/>
        </p:blipFill>
        <p:spPr>
          <a:xfrm>
            <a:off x="68256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" name="" descr=""/>
          <p:cNvPicPr/>
          <p:nvPr/>
        </p:nvPicPr>
        <p:blipFill>
          <a:blip r:embed="rId4"/>
          <a:stretch/>
        </p:blipFill>
        <p:spPr>
          <a:xfrm>
            <a:off x="237492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" name="" descr=""/>
          <p:cNvPicPr/>
          <p:nvPr/>
        </p:nvPicPr>
        <p:blipFill>
          <a:blip r:embed="rId5"/>
          <a:stretch/>
        </p:blipFill>
        <p:spPr>
          <a:xfrm>
            <a:off x="576108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" name="" descr=""/>
          <p:cNvPicPr/>
          <p:nvPr/>
        </p:nvPicPr>
        <p:blipFill>
          <a:blip r:embed="rId6"/>
          <a:stretch/>
        </p:blipFill>
        <p:spPr>
          <a:xfrm>
            <a:off x="406872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" descr=""/>
          <p:cNvPicPr/>
          <p:nvPr/>
        </p:nvPicPr>
        <p:blipFill>
          <a:blip r:embed="rId7"/>
          <a:stretch/>
        </p:blipFill>
        <p:spPr>
          <a:xfrm>
            <a:off x="1792440" y="2976480"/>
            <a:ext cx="1311120" cy="331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990720" y="3581280"/>
            <a:ext cx="6781680" cy="164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PROFESSIONAL PARTNERSHIP MODEL </a:t>
            </a:r>
            <a:br>
              <a:rPr sz="3600"/>
            </a:b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ENRON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1085760" y="4876920"/>
            <a:ext cx="6838920" cy="132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ROLE MAPPING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71240" y="531000"/>
            <a:ext cx="798660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CORPORATE SERVICES ROLE MAPPING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1" name=""/>
          <p:cNvGraphicFramePr/>
          <p:nvPr/>
        </p:nvGraphicFramePr>
        <p:xfrm>
          <a:off x="457200" y="914400"/>
          <a:ext cx="7369200" cy="54864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82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57200" y="914400"/>
                    <a:ext cx="7369200" cy="548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3" name=""/>
          <p:cNvSpPr/>
          <p:nvPr/>
        </p:nvSpPr>
        <p:spPr>
          <a:xfrm rot="16200000">
            <a:off x="-2101680" y="4005000"/>
            <a:ext cx="44197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COMPLETED BY S WALTON, JA HILL, A YOWMAN, T MIGILORE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71600" y="531000"/>
            <a:ext cx="761976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SERVICES ROLE MAPPING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5" name=""/>
          <p:cNvGraphicFramePr/>
          <p:nvPr/>
        </p:nvGraphicFramePr>
        <p:xfrm>
          <a:off x="457200" y="914400"/>
          <a:ext cx="7543800" cy="54864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8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57200" y="914400"/>
                    <a:ext cx="7543800" cy="548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7" name=""/>
          <p:cNvSpPr/>
          <p:nvPr/>
        </p:nvSpPr>
        <p:spPr>
          <a:xfrm>
            <a:off x="457200" y="6172200"/>
            <a:ext cx="3886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COMPLETED BY M BARNARD , S PIERCE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71600" y="531000"/>
            <a:ext cx="761976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 ROLE MAPPING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 rot="21588600">
            <a:off x="456840" y="6262200"/>
            <a:ext cx="28954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PREPARED BY K  PIEPER, K CADENA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0" name="" descr=""/>
          <p:cNvPicPr/>
          <p:nvPr/>
        </p:nvPicPr>
        <p:blipFill>
          <a:blip r:embed="rId2"/>
          <a:stretch/>
        </p:blipFill>
        <p:spPr>
          <a:xfrm>
            <a:off x="457200" y="846000"/>
            <a:ext cx="7772400" cy="5402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71600" y="531000"/>
            <a:ext cx="761976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 ROLE MAPPING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358920" y="-19851840"/>
            <a:ext cx="1279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Associate         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Analyst             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3" name=""/>
          <p:cNvGrpSpPr/>
          <p:nvPr/>
        </p:nvGrpSpPr>
        <p:grpSpPr>
          <a:xfrm>
            <a:off x="420840" y="-19980360"/>
            <a:ext cx="8366040" cy="46818720"/>
            <a:chOff x="420840" y="-19980360"/>
            <a:chExt cx="8366040" cy="46818720"/>
          </a:xfrm>
        </p:grpSpPr>
        <p:sp>
          <p:nvSpPr>
            <p:cNvPr id="94" name=""/>
            <p:cNvSpPr/>
            <p:nvPr/>
          </p:nvSpPr>
          <p:spPr>
            <a:xfrm>
              <a:off x="420840" y="-19980360"/>
              <a:ext cx="2789280" cy="822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Times New Roman"/>
                </a:rPr>
                <a:t>COMMERCIAL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3210120" y="-19980360"/>
              <a:ext cx="2679480" cy="822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STRATEGIC PROF AND TECHNICAL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5889600" y="-19980360"/>
              <a:ext cx="2897280" cy="822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600" strike="noStrike" u="none">
                  <a:solidFill>
                    <a:srgbClr val="ccffcc"/>
                  </a:solidFill>
                  <a:effectLst/>
                  <a:uFillTx/>
                  <a:latin typeface="Arial"/>
                  <a:ea typeface="Times New Roman"/>
                </a:rPr>
                <a:t>SUPPORT</a:t>
              </a:r>
              <a:endPara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420840" y="-191581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executive            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3210120" y="-191581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 management                                36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5889600" y="-191581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 management                                 104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420840" y="-185482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finance corporate  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3210120" y="-185482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asset management                                      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5889600" y="-185482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                                                    55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420840" y="-179388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finance executive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3210120" y="-179388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asset operations                                          7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5889600" y="-179388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asset management                     52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420840" y="-173293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origination asset development                       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3210120" y="-173293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E&amp;C Project Management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5889600" y="-173293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credit markets                               5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420840" y="-167194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origination gas &amp; power                               14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3210120" y="-167194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government &amp; regulatory affairs                  5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5889600" y="-167194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data management                         8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420840" y="-161100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trading pipeline capacity                                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3210120" y="-161100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IT Development                                           9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5889600" y="-161100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gas                                                7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420840" y="-155005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trading storage services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3210120" y="-155005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legal analysis                                               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5889600" y="-155005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merchant finance                          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420840" y="-148906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3210120" y="-148906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origination support                                       1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5889600" y="-148906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trans support                                 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420840" y="-142812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3210120" y="-142812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quality management                                    1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5889600" y="-142812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administrative                                              184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420840" y="-136717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3210120" y="-136717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risk management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5889600" y="-136717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asset management 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420840" y="-130618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3210120" y="-130618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structuring       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5889600" y="-130618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asset operations                                         1790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420840" y="-124524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3210120" y="-124524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5889600" y="-124524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contract management                                      9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420840" y="-118429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3210120" y="-118429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5889600" y="-118429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E&amp;C project management                              34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420840" y="-112330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3210120" y="-112330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5889600" y="-112330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eCommerce support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420840" y="-106236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3210120" y="-106236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5889600" y="-106236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economic analysis                                           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420840" y="-100141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3210120" y="-100141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5889600" y="-100141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government &amp; regulatory affairs                    28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420840" y="-94042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3210120" y="-94042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5889600" y="-94042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HR compensation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420840" y="-87948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3210120" y="-87948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5889600" y="-87948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HR executive       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420840" y="-81853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3210120" y="-81853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5889600" y="-81853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HR generalist                                                 13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420840" y="-75754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3210120" y="-75754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5889600" y="-75754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HR Organizational Development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420840" y="-69660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3210120" y="-69660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5889600" y="-69660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IT development                                              83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420840" y="-63565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3210120" y="-63565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5889600" y="-63565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IT non-development                                       76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420840" y="-57466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3210120" y="-57466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5889600" y="-57466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legal analysis                                                  19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420840" y="-51372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3210120" y="-51372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5889600" y="-51372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market analysis       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420840" y="-45277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3210120" y="-45277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5889600" y="-45277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materials management                                   47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420840" y="-39178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22860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22860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3210120" y="-39178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5889600" y="-39178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origination support                                            7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420840" y="-33084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3210120" y="-33084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5889600" y="-33084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public relations                                                  6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78" name=""/>
            <p:cNvGrpSpPr/>
            <p:nvPr/>
          </p:nvGrpSpPr>
          <p:grpSpPr>
            <a:xfrm>
              <a:off x="420840" y="-2698920"/>
              <a:ext cx="2789280" cy="25880040"/>
              <a:chOff x="420840" y="-2698920"/>
              <a:chExt cx="2789280" cy="25880040"/>
            </a:xfrm>
          </p:grpSpPr>
          <p:sp>
            <p:nvSpPr>
              <p:cNvPr id="179" name=""/>
              <p:cNvSpPr/>
              <p:nvPr/>
            </p:nvSpPr>
            <p:spPr>
              <a:xfrm>
                <a:off x="420840" y="23180760"/>
                <a:ext cx="2789280" cy="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440" bIns="-46440" anchor="t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0" name=""/>
              <p:cNvSpPr/>
              <p:nvPr/>
            </p:nvSpPr>
            <p:spPr>
              <a:xfrm>
                <a:off x="420840" y="-2698920"/>
                <a:ext cx="2789280" cy="304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81" name=""/>
            <p:cNvSpPr/>
            <p:nvPr/>
          </p:nvSpPr>
          <p:spPr>
            <a:xfrm>
              <a:off x="3210120" y="-2698920"/>
              <a:ext cx="2679480" cy="25879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5889600" y="-2698920"/>
              <a:ext cx="2897280" cy="25879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quality management                                         8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420840" y="2318076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3210120" y="2318076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5889600" y="2318076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risk management  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420840" y="2379024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3210120" y="2379024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5889600" y="2379024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strategic initiatives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420840" y="243997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3210120" y="243997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5889600" y="243997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structuring               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420840" y="2500956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3210120" y="2500956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5889600" y="2500956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tax compliance                                               12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420840" y="2561904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3210120" y="2561904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5889600" y="2561904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Technical Training                                           5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420840" y="262285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Total                                                           29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3210120" y="262285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Total                                                         71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5889600" y="262285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Total                                                           2576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01" name=""/>
          <p:cNvSpPr/>
          <p:nvPr/>
        </p:nvSpPr>
        <p:spPr>
          <a:xfrm>
            <a:off x="358920" y="-19851840"/>
            <a:ext cx="1279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Associate         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Analyst             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02" name=""/>
          <p:cNvGrpSpPr/>
          <p:nvPr/>
        </p:nvGrpSpPr>
        <p:grpSpPr>
          <a:xfrm>
            <a:off x="420840" y="-19980360"/>
            <a:ext cx="8366040" cy="46818720"/>
            <a:chOff x="420840" y="-19980360"/>
            <a:chExt cx="8366040" cy="46818720"/>
          </a:xfrm>
        </p:grpSpPr>
        <p:sp>
          <p:nvSpPr>
            <p:cNvPr id="203" name=""/>
            <p:cNvSpPr/>
            <p:nvPr/>
          </p:nvSpPr>
          <p:spPr>
            <a:xfrm>
              <a:off x="420840" y="-19980360"/>
              <a:ext cx="2789280" cy="822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Times New Roman"/>
                </a:rPr>
                <a:t>COMMERCIAL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3210120" y="-19980360"/>
              <a:ext cx="2679480" cy="822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STRATEGIC PROF AND TECHNICAL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5889600" y="-19980360"/>
              <a:ext cx="2897280" cy="822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600" strike="noStrike" u="none">
                  <a:solidFill>
                    <a:srgbClr val="ccffcc"/>
                  </a:solidFill>
                  <a:effectLst/>
                  <a:uFillTx/>
                  <a:latin typeface="Arial"/>
                  <a:ea typeface="Times New Roman"/>
                </a:rPr>
                <a:t>SUPPORT</a:t>
              </a:r>
              <a:endPara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420840" y="-191581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executive            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3210120" y="-191581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 management                                36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5889600" y="-191581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 management                                 104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420840" y="-185482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finance corporate  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3210120" y="-185482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asset management                                      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5889600" y="-185482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                                                    55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420840" y="-179388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finance executive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3210120" y="-179388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asset operations                                          7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5889600" y="-179388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asset management                     52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20840" y="-173293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origination asset development                       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3210120" y="-173293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E&amp;C Project Management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5889600" y="-173293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credit markets                               5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420840" y="-167194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origination gas &amp; power                               14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3210120" y="-167194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government &amp; regulatory affairs                  5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5889600" y="-167194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data management                         8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420840" y="-161100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trading pipeline capacity                                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3210120" y="-161100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IT Development                                           9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5889600" y="-161100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gas                                                7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420840" y="-155005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trading storage services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3210120" y="-155005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legal analysis                                               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5889600" y="-155005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merchant finance                          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420840" y="-148906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3210120" y="-148906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origination support                                       1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5889600" y="-148906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trans support                                 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420840" y="-142812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3210120" y="-142812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quality management                                    1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5889600" y="-142812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administrative                                              184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420840" y="-136717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3210120" y="-136717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risk management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5889600" y="-136717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asset management 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420840" y="-130618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3210120" y="-130618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structuring       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5889600" y="-130618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asset operations                                         1790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420840" y="-124524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3210120" y="-124524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5889600" y="-124524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contract management                                      9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420840" y="-118429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3210120" y="-118429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5889600" y="-118429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E&amp;C project management                              34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420840" y="-112330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3210120" y="-112330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5889600" y="-112330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eCommerce support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420840" y="-106236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3210120" y="-106236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5889600" y="-106236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economic analysis                                           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420840" y="-100141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3210120" y="-100141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5889600" y="-100141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government &amp; regulatory affairs                    28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420840" y="-94042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3210120" y="-94042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5889600" y="-94042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HR compensation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420840" y="-87948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3210120" y="-87948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5889600" y="-87948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HR executive       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420840" y="-81853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3210120" y="-81853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5889600" y="-81853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HR generalist                                                 13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420840" y="-75754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3210120" y="-75754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5889600" y="-75754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HR Organizational Development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420840" y="-69660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3210120" y="-69660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5889600" y="-69660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IT development                                              83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420840" y="-63565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3210120" y="-63565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5889600" y="-63565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IT non-development                                       76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420840" y="-57466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3210120" y="-57466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5889600" y="-57466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legal analysis                                                  19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420840" y="-51372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3210120" y="-51372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5889600" y="-51372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market analysis       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420840" y="-45277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3210120" y="-45277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5889600" y="-45277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materials management                                   47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420840" y="-39178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22860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22860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3210120" y="-39178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5889600" y="-39178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origination support                                            7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420840" y="-33084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3210120" y="-33084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5889600" y="-33084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public relations                                                  6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287" name=""/>
            <p:cNvGrpSpPr/>
            <p:nvPr/>
          </p:nvGrpSpPr>
          <p:grpSpPr>
            <a:xfrm>
              <a:off x="420840" y="-2698920"/>
              <a:ext cx="2789280" cy="25880040"/>
              <a:chOff x="420840" y="-2698920"/>
              <a:chExt cx="2789280" cy="25880040"/>
            </a:xfrm>
          </p:grpSpPr>
          <p:sp>
            <p:nvSpPr>
              <p:cNvPr id="288" name=""/>
              <p:cNvSpPr/>
              <p:nvPr/>
            </p:nvSpPr>
            <p:spPr>
              <a:xfrm>
                <a:off x="420840" y="23180760"/>
                <a:ext cx="2789280" cy="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440" bIns="-46440" anchor="t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89" name=""/>
              <p:cNvSpPr/>
              <p:nvPr/>
            </p:nvSpPr>
            <p:spPr>
              <a:xfrm>
                <a:off x="420840" y="-2698920"/>
                <a:ext cx="2789280" cy="304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290" name=""/>
            <p:cNvSpPr/>
            <p:nvPr/>
          </p:nvSpPr>
          <p:spPr>
            <a:xfrm>
              <a:off x="3210120" y="-2698920"/>
              <a:ext cx="2679480" cy="25879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5889600" y="-2698920"/>
              <a:ext cx="2897280" cy="25879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quality management                                         8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420840" y="2318076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3210120" y="2318076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5889600" y="2318076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risk management  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420840" y="2379024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3210120" y="2379024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5889600" y="2379024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strategic initiatives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420840" y="243997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3210120" y="243997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5889600" y="243997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structuring               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420840" y="2500956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3210120" y="2500956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5889600" y="2500956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tax compliance                                               12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420840" y="2561904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3210120" y="2561904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5889600" y="2561904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Technical Training                                           5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420840" y="262285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Total                                                           29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3210120" y="262285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Total                                                         71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5889600" y="262285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Total                                                           2576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10" name=""/>
          <p:cNvSpPr/>
          <p:nvPr/>
        </p:nvSpPr>
        <p:spPr>
          <a:xfrm>
            <a:off x="358920" y="-19851840"/>
            <a:ext cx="1279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Associate         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Analyst             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11" name=""/>
          <p:cNvGrpSpPr/>
          <p:nvPr/>
        </p:nvGrpSpPr>
        <p:grpSpPr>
          <a:xfrm>
            <a:off x="420840" y="-19980360"/>
            <a:ext cx="8366040" cy="46818720"/>
            <a:chOff x="420840" y="-19980360"/>
            <a:chExt cx="8366040" cy="46818720"/>
          </a:xfrm>
        </p:grpSpPr>
        <p:sp>
          <p:nvSpPr>
            <p:cNvPr id="312" name=""/>
            <p:cNvSpPr/>
            <p:nvPr/>
          </p:nvSpPr>
          <p:spPr>
            <a:xfrm>
              <a:off x="420840" y="-19980360"/>
              <a:ext cx="2789280" cy="822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Times New Roman"/>
                </a:rPr>
                <a:t>COMMERCIAL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3210120" y="-19980360"/>
              <a:ext cx="2679480" cy="822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STRATEGIC PROF AND TECHNICAL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5889600" y="-19980360"/>
              <a:ext cx="2897280" cy="822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600" strike="noStrike" u="none">
                  <a:solidFill>
                    <a:srgbClr val="ccffcc"/>
                  </a:solidFill>
                  <a:effectLst/>
                  <a:uFillTx/>
                  <a:latin typeface="Arial"/>
                  <a:ea typeface="Times New Roman"/>
                </a:rPr>
                <a:t>SUPPORT</a:t>
              </a:r>
              <a:endPara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420840" y="-191581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executive            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3210120" y="-191581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 management                                36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5889600" y="-191581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 management                                 104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420840" y="-185482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finance corporate  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3210120" y="-185482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asset management                                      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5889600" y="-185482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                                                    55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420840" y="-179388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finance executive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3210120" y="-179388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asset operations                                          7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5889600" y="-179388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asset management                     52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420840" y="-173293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origination asset development                       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3210120" y="-173293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E&amp;C Project Management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5889600" y="-173293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credit markets                               5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420840" y="-167194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origination gas &amp; power                               14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3210120" y="-167194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government &amp; regulatory affairs                  5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5889600" y="-167194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data management                         8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420840" y="-161100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trading pipeline capacity                                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3210120" y="-161100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IT Development                                           9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5889600" y="-161100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gas                                                7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420840" y="-155005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trading storage services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3210120" y="-155005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legal analysis                                               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5889600" y="-155005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merchant finance                          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420840" y="-148906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3210120" y="-148906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origination support                                       1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5889600" y="-148906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trans support                                 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420840" y="-142812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3210120" y="-142812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quality management                                    1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5889600" y="-142812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administrative                                              184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420840" y="-136717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3210120" y="-136717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risk management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5889600" y="-136717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asset management 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420840" y="-130618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3210120" y="-130618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structuring       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5889600" y="-130618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asset operations                                         1790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420840" y="-124524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3210120" y="-124524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5889600" y="-124524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contract management                                      9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420840" y="-118429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3210120" y="-118429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5889600" y="-118429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E&amp;C project management                              34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420840" y="-112330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3210120" y="-112330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5889600" y="-112330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eCommerce support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420840" y="-106236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3210120" y="-106236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5889600" y="-106236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economic analysis                                           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420840" y="-100141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3210120" y="-100141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5889600" y="-100141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government &amp; regulatory affairs                    28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420840" y="-94042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3210120" y="-94042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5889600" y="-94042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HR compensation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420840" y="-87948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3210120" y="-87948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5889600" y="-87948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HR executive       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420840" y="-81853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3210120" y="-81853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5889600" y="-81853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HR generalist                                                 13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420840" y="-75754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3210120" y="-75754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5889600" y="-75754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HR Organizational Development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420840" y="-69660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3210120" y="-69660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5889600" y="-69660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IT development                                              83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420840" y="-63565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3210120" y="-63565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5889600" y="-63565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IT non-development                                       76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420840" y="-57466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3210120" y="-57466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5889600" y="-57466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legal analysis                                                  19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420840" y="-51372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3210120" y="-51372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5889600" y="-51372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market analysis       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420840" y="-45277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3210120" y="-45277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5889600" y="-45277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materials management                                   47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420840" y="-39178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22860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22860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3210120" y="-39178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5889600" y="-39178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origination support                                            7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420840" y="-33084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3210120" y="-33084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5889600" y="-33084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public relations                                                  6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96" name=""/>
            <p:cNvGrpSpPr/>
            <p:nvPr/>
          </p:nvGrpSpPr>
          <p:grpSpPr>
            <a:xfrm>
              <a:off x="420840" y="-2698920"/>
              <a:ext cx="2789280" cy="25880040"/>
              <a:chOff x="420840" y="-2698920"/>
              <a:chExt cx="2789280" cy="25880040"/>
            </a:xfrm>
          </p:grpSpPr>
          <p:sp>
            <p:nvSpPr>
              <p:cNvPr id="397" name=""/>
              <p:cNvSpPr/>
              <p:nvPr/>
            </p:nvSpPr>
            <p:spPr>
              <a:xfrm>
                <a:off x="420840" y="23180760"/>
                <a:ext cx="2789280" cy="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440" bIns="-46440" anchor="t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98" name=""/>
              <p:cNvSpPr/>
              <p:nvPr/>
            </p:nvSpPr>
            <p:spPr>
              <a:xfrm>
                <a:off x="420840" y="-2698920"/>
                <a:ext cx="2789280" cy="304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399" name=""/>
            <p:cNvSpPr/>
            <p:nvPr/>
          </p:nvSpPr>
          <p:spPr>
            <a:xfrm>
              <a:off x="3210120" y="-2698920"/>
              <a:ext cx="2679480" cy="25879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5889600" y="-2698920"/>
              <a:ext cx="2897280" cy="25879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quality management                                         8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1" name=""/>
            <p:cNvSpPr/>
            <p:nvPr/>
          </p:nvSpPr>
          <p:spPr>
            <a:xfrm>
              <a:off x="420840" y="2318076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2" name=""/>
            <p:cNvSpPr/>
            <p:nvPr/>
          </p:nvSpPr>
          <p:spPr>
            <a:xfrm>
              <a:off x="3210120" y="2318076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3" name=""/>
            <p:cNvSpPr/>
            <p:nvPr/>
          </p:nvSpPr>
          <p:spPr>
            <a:xfrm>
              <a:off x="5889600" y="2318076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risk management  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420840" y="2379024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3210120" y="2379024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6" name=""/>
            <p:cNvSpPr/>
            <p:nvPr/>
          </p:nvSpPr>
          <p:spPr>
            <a:xfrm>
              <a:off x="5889600" y="2379024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strategic initiatives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7" name=""/>
            <p:cNvSpPr/>
            <p:nvPr/>
          </p:nvSpPr>
          <p:spPr>
            <a:xfrm>
              <a:off x="420840" y="243997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8" name=""/>
            <p:cNvSpPr/>
            <p:nvPr/>
          </p:nvSpPr>
          <p:spPr>
            <a:xfrm>
              <a:off x="3210120" y="243997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5889600" y="243997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structuring               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0" name=""/>
            <p:cNvSpPr/>
            <p:nvPr/>
          </p:nvSpPr>
          <p:spPr>
            <a:xfrm>
              <a:off x="420840" y="2500956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1" name=""/>
            <p:cNvSpPr/>
            <p:nvPr/>
          </p:nvSpPr>
          <p:spPr>
            <a:xfrm>
              <a:off x="3210120" y="2500956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2" name=""/>
            <p:cNvSpPr/>
            <p:nvPr/>
          </p:nvSpPr>
          <p:spPr>
            <a:xfrm>
              <a:off x="5889600" y="2500956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tax compliance                                               12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3" name=""/>
            <p:cNvSpPr/>
            <p:nvPr/>
          </p:nvSpPr>
          <p:spPr>
            <a:xfrm>
              <a:off x="420840" y="2561904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3210120" y="2561904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5889600" y="2561904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Technical Training                                           5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420840" y="26228520"/>
              <a:ext cx="2789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Total                                                           29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3210120" y="26228520"/>
              <a:ext cx="26794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Total                                                         71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5889600" y="26228520"/>
              <a:ext cx="2897280" cy="60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Total                                                           2576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19" name=""/>
          <p:cNvSpPr/>
          <p:nvPr/>
        </p:nvSpPr>
        <p:spPr>
          <a:xfrm>
            <a:off x="0" y="-21275640"/>
            <a:ext cx="914400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0" name=""/>
          <p:cNvSpPr/>
          <p:nvPr/>
        </p:nvSpPr>
        <p:spPr>
          <a:xfrm>
            <a:off x="6480" y="-21147120"/>
            <a:ext cx="1279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Associate         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Analyst             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21" name=""/>
          <p:cNvGrpSpPr/>
          <p:nvPr/>
        </p:nvGrpSpPr>
        <p:grpSpPr>
          <a:xfrm>
            <a:off x="68400" y="-20361240"/>
            <a:ext cx="8366040" cy="47732400"/>
            <a:chOff x="68400" y="-20361240"/>
            <a:chExt cx="8366040" cy="47732400"/>
          </a:xfrm>
        </p:grpSpPr>
        <p:sp>
          <p:nvSpPr>
            <p:cNvPr id="422" name=""/>
            <p:cNvSpPr/>
            <p:nvPr/>
          </p:nvSpPr>
          <p:spPr>
            <a:xfrm>
              <a:off x="68400" y="-20361240"/>
              <a:ext cx="2789280" cy="82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Times New Roman"/>
                </a:rPr>
                <a:t>COMMERCIAL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2857680" y="-20361240"/>
              <a:ext cx="2679480" cy="82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STRATEGIC PROF AND TECHNICAL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5537160" y="-20361240"/>
              <a:ext cx="2897280" cy="82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600" strike="noStrike" u="none">
                  <a:solidFill>
                    <a:srgbClr val="ccffcc"/>
                  </a:solidFill>
                  <a:effectLst/>
                  <a:uFillTx/>
                  <a:latin typeface="Arial"/>
                  <a:ea typeface="Times New Roman"/>
                </a:rPr>
                <a:t>SUPPORT</a:t>
              </a:r>
              <a:endPara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5" name=""/>
            <p:cNvSpPr/>
            <p:nvPr/>
          </p:nvSpPr>
          <p:spPr>
            <a:xfrm>
              <a:off x="68400" y="-195390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executive            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2857680" y="-195390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 management                                36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5537160" y="-195390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 management                                 104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68400" y="-1892916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finance corporate  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2857680" y="-1892916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asset management                                      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5537160" y="-1892916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                                                    55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68400" y="-1831968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finance executive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2857680" y="-1831968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asset operations                                          7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5537160" y="-1831968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asset management                     52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68400" y="-177102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origination asset development                       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2857680" y="-177102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E&amp;C Project Management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5537160" y="-177102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credit markets                               5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7" name=""/>
            <p:cNvSpPr/>
            <p:nvPr/>
          </p:nvSpPr>
          <p:spPr>
            <a:xfrm>
              <a:off x="68400" y="-1710036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origination gas &amp; power                               14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2857680" y="-1710036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government &amp; regulatory affairs                  5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5537160" y="-1710036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data management                         8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68400" y="-1649088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trading pipeline capacity                                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1" name=""/>
            <p:cNvSpPr/>
            <p:nvPr/>
          </p:nvSpPr>
          <p:spPr>
            <a:xfrm>
              <a:off x="2857680" y="-1649088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IT Development                                           9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2" name=""/>
            <p:cNvSpPr/>
            <p:nvPr/>
          </p:nvSpPr>
          <p:spPr>
            <a:xfrm>
              <a:off x="5537160" y="-1649088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gas                                                7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68400" y="-158814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trading storage services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4" name=""/>
            <p:cNvSpPr/>
            <p:nvPr/>
          </p:nvSpPr>
          <p:spPr>
            <a:xfrm>
              <a:off x="2857680" y="-158814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legal analysis                                               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5537160" y="-158814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merchant finance                          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6" name=""/>
            <p:cNvSpPr/>
            <p:nvPr/>
          </p:nvSpPr>
          <p:spPr>
            <a:xfrm>
              <a:off x="68400" y="-1527156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2857680" y="-1527156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origination support                                       1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5537160" y="-1527156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trans support                                 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9" name=""/>
            <p:cNvSpPr/>
            <p:nvPr/>
          </p:nvSpPr>
          <p:spPr>
            <a:xfrm>
              <a:off x="68400" y="-1466208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2857680" y="-1466208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quality management                                    1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5537160" y="-1466208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administrative                                              184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68400" y="-140526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3" name=""/>
            <p:cNvSpPr/>
            <p:nvPr/>
          </p:nvSpPr>
          <p:spPr>
            <a:xfrm>
              <a:off x="2857680" y="-140526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risk management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4" name=""/>
            <p:cNvSpPr/>
            <p:nvPr/>
          </p:nvSpPr>
          <p:spPr>
            <a:xfrm>
              <a:off x="5537160" y="-140526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asset management 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5" name=""/>
            <p:cNvSpPr/>
            <p:nvPr/>
          </p:nvSpPr>
          <p:spPr>
            <a:xfrm>
              <a:off x="68400" y="-1344276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6" name=""/>
            <p:cNvSpPr/>
            <p:nvPr/>
          </p:nvSpPr>
          <p:spPr>
            <a:xfrm>
              <a:off x="2857680" y="-1344276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structuring       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7" name=""/>
            <p:cNvSpPr/>
            <p:nvPr/>
          </p:nvSpPr>
          <p:spPr>
            <a:xfrm>
              <a:off x="5537160" y="-1344276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asset operations                                         1790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68400" y="-1283328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2857680" y="-1283328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0" name=""/>
            <p:cNvSpPr/>
            <p:nvPr/>
          </p:nvSpPr>
          <p:spPr>
            <a:xfrm>
              <a:off x="5537160" y="-1283328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contract management                                      9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1" name=""/>
            <p:cNvSpPr/>
            <p:nvPr/>
          </p:nvSpPr>
          <p:spPr>
            <a:xfrm>
              <a:off x="68400" y="-122238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2" name=""/>
            <p:cNvSpPr/>
            <p:nvPr/>
          </p:nvSpPr>
          <p:spPr>
            <a:xfrm>
              <a:off x="2857680" y="-122238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3" name=""/>
            <p:cNvSpPr/>
            <p:nvPr/>
          </p:nvSpPr>
          <p:spPr>
            <a:xfrm>
              <a:off x="5537160" y="-122238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E&amp;C project management                              34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4" name=""/>
            <p:cNvSpPr/>
            <p:nvPr/>
          </p:nvSpPr>
          <p:spPr>
            <a:xfrm>
              <a:off x="68400" y="-1161396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5" name=""/>
            <p:cNvSpPr/>
            <p:nvPr/>
          </p:nvSpPr>
          <p:spPr>
            <a:xfrm>
              <a:off x="2857680" y="-1161396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6" name=""/>
            <p:cNvSpPr/>
            <p:nvPr/>
          </p:nvSpPr>
          <p:spPr>
            <a:xfrm>
              <a:off x="5537160" y="-1161396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eCommerce support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7" name=""/>
            <p:cNvSpPr/>
            <p:nvPr/>
          </p:nvSpPr>
          <p:spPr>
            <a:xfrm>
              <a:off x="68400" y="-1100448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8" name=""/>
            <p:cNvSpPr/>
            <p:nvPr/>
          </p:nvSpPr>
          <p:spPr>
            <a:xfrm>
              <a:off x="2857680" y="-1100448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9" name=""/>
            <p:cNvSpPr/>
            <p:nvPr/>
          </p:nvSpPr>
          <p:spPr>
            <a:xfrm>
              <a:off x="5537160" y="-1100448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economic analysis                                           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0" name=""/>
            <p:cNvSpPr/>
            <p:nvPr/>
          </p:nvSpPr>
          <p:spPr>
            <a:xfrm>
              <a:off x="68400" y="-103950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2857680" y="-103950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2" name=""/>
            <p:cNvSpPr/>
            <p:nvPr/>
          </p:nvSpPr>
          <p:spPr>
            <a:xfrm>
              <a:off x="5537160" y="-103950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government &amp; regulatory affairs                    28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3" name=""/>
            <p:cNvSpPr/>
            <p:nvPr/>
          </p:nvSpPr>
          <p:spPr>
            <a:xfrm>
              <a:off x="68400" y="-978516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4" name=""/>
            <p:cNvSpPr/>
            <p:nvPr/>
          </p:nvSpPr>
          <p:spPr>
            <a:xfrm>
              <a:off x="2857680" y="-978516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5" name=""/>
            <p:cNvSpPr/>
            <p:nvPr/>
          </p:nvSpPr>
          <p:spPr>
            <a:xfrm>
              <a:off x="5537160" y="-978516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HR compensation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6" name=""/>
            <p:cNvSpPr/>
            <p:nvPr/>
          </p:nvSpPr>
          <p:spPr>
            <a:xfrm>
              <a:off x="68400" y="-917568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7" name=""/>
            <p:cNvSpPr/>
            <p:nvPr/>
          </p:nvSpPr>
          <p:spPr>
            <a:xfrm>
              <a:off x="2857680" y="-917568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8" name=""/>
            <p:cNvSpPr/>
            <p:nvPr/>
          </p:nvSpPr>
          <p:spPr>
            <a:xfrm>
              <a:off x="5537160" y="-917568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HR executive       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9" name=""/>
            <p:cNvSpPr/>
            <p:nvPr/>
          </p:nvSpPr>
          <p:spPr>
            <a:xfrm>
              <a:off x="68400" y="-85662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0" name=""/>
            <p:cNvSpPr/>
            <p:nvPr/>
          </p:nvSpPr>
          <p:spPr>
            <a:xfrm>
              <a:off x="2857680" y="-85662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1" name=""/>
            <p:cNvSpPr/>
            <p:nvPr/>
          </p:nvSpPr>
          <p:spPr>
            <a:xfrm>
              <a:off x="5537160" y="-85662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HR generalist                                                 13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2" name=""/>
            <p:cNvSpPr/>
            <p:nvPr/>
          </p:nvSpPr>
          <p:spPr>
            <a:xfrm>
              <a:off x="68400" y="-795636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3" name=""/>
            <p:cNvSpPr/>
            <p:nvPr/>
          </p:nvSpPr>
          <p:spPr>
            <a:xfrm>
              <a:off x="2857680" y="-795636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4" name=""/>
            <p:cNvSpPr/>
            <p:nvPr/>
          </p:nvSpPr>
          <p:spPr>
            <a:xfrm>
              <a:off x="5537160" y="-795636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HR Organizational Development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5" name=""/>
            <p:cNvSpPr/>
            <p:nvPr/>
          </p:nvSpPr>
          <p:spPr>
            <a:xfrm>
              <a:off x="68400" y="-734688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6" name=""/>
            <p:cNvSpPr/>
            <p:nvPr/>
          </p:nvSpPr>
          <p:spPr>
            <a:xfrm>
              <a:off x="2857680" y="-734688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5537160" y="-734688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IT development                                              83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8" name=""/>
            <p:cNvSpPr/>
            <p:nvPr/>
          </p:nvSpPr>
          <p:spPr>
            <a:xfrm>
              <a:off x="68400" y="-67374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9" name=""/>
            <p:cNvSpPr/>
            <p:nvPr/>
          </p:nvSpPr>
          <p:spPr>
            <a:xfrm>
              <a:off x="2857680" y="-67374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0" name=""/>
            <p:cNvSpPr/>
            <p:nvPr/>
          </p:nvSpPr>
          <p:spPr>
            <a:xfrm>
              <a:off x="5537160" y="-67374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IT non-development                                       76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1" name=""/>
            <p:cNvSpPr/>
            <p:nvPr/>
          </p:nvSpPr>
          <p:spPr>
            <a:xfrm>
              <a:off x="68400" y="-612756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2" name=""/>
            <p:cNvSpPr/>
            <p:nvPr/>
          </p:nvSpPr>
          <p:spPr>
            <a:xfrm>
              <a:off x="2857680" y="-612756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3" name=""/>
            <p:cNvSpPr/>
            <p:nvPr/>
          </p:nvSpPr>
          <p:spPr>
            <a:xfrm>
              <a:off x="5537160" y="-612756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legal analysis                                                  19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4" name=""/>
            <p:cNvSpPr/>
            <p:nvPr/>
          </p:nvSpPr>
          <p:spPr>
            <a:xfrm>
              <a:off x="68400" y="-551808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5" name=""/>
            <p:cNvSpPr/>
            <p:nvPr/>
          </p:nvSpPr>
          <p:spPr>
            <a:xfrm>
              <a:off x="2857680" y="-551808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6" name=""/>
            <p:cNvSpPr/>
            <p:nvPr/>
          </p:nvSpPr>
          <p:spPr>
            <a:xfrm>
              <a:off x="5537160" y="-551808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market analysis       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7" name=""/>
            <p:cNvSpPr/>
            <p:nvPr/>
          </p:nvSpPr>
          <p:spPr>
            <a:xfrm>
              <a:off x="68400" y="-49086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8" name=""/>
            <p:cNvSpPr/>
            <p:nvPr/>
          </p:nvSpPr>
          <p:spPr>
            <a:xfrm>
              <a:off x="2857680" y="-49086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9" name=""/>
            <p:cNvSpPr/>
            <p:nvPr/>
          </p:nvSpPr>
          <p:spPr>
            <a:xfrm>
              <a:off x="5537160" y="-49086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materials management                                   47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0" name=""/>
            <p:cNvSpPr/>
            <p:nvPr/>
          </p:nvSpPr>
          <p:spPr>
            <a:xfrm>
              <a:off x="68400" y="-429876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22860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22860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1" name=""/>
            <p:cNvSpPr/>
            <p:nvPr/>
          </p:nvSpPr>
          <p:spPr>
            <a:xfrm>
              <a:off x="2857680" y="-429876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2" name=""/>
            <p:cNvSpPr/>
            <p:nvPr/>
          </p:nvSpPr>
          <p:spPr>
            <a:xfrm>
              <a:off x="5537160" y="-429876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origination support                                            7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3" name=""/>
            <p:cNvSpPr/>
            <p:nvPr/>
          </p:nvSpPr>
          <p:spPr>
            <a:xfrm>
              <a:off x="68400" y="-368928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2857680" y="-368928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5537160" y="-368928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public relations                                                  6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506" name=""/>
            <p:cNvGrpSpPr/>
            <p:nvPr/>
          </p:nvGrpSpPr>
          <p:grpSpPr>
            <a:xfrm>
              <a:off x="68400" y="-3079800"/>
              <a:ext cx="2789280" cy="26794080"/>
              <a:chOff x="68400" y="-3079800"/>
              <a:chExt cx="2789280" cy="26794080"/>
            </a:xfrm>
          </p:grpSpPr>
          <p:sp>
            <p:nvSpPr>
              <p:cNvPr id="507" name=""/>
              <p:cNvSpPr/>
              <p:nvPr/>
            </p:nvSpPr>
            <p:spPr>
              <a:xfrm>
                <a:off x="68400" y="23713920"/>
                <a:ext cx="2789280" cy="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440" bIns="-46440" anchor="t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08" name=""/>
              <p:cNvSpPr/>
              <p:nvPr/>
            </p:nvSpPr>
            <p:spPr>
              <a:xfrm>
                <a:off x="68400" y="-3079800"/>
                <a:ext cx="2789280" cy="3045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509" name=""/>
            <p:cNvSpPr/>
            <p:nvPr/>
          </p:nvSpPr>
          <p:spPr>
            <a:xfrm>
              <a:off x="2857680" y="-3079800"/>
              <a:ext cx="2679480" cy="2679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5537160" y="-3079800"/>
              <a:ext cx="2897280" cy="2679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quality management                                         8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68400" y="2371392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2857680" y="2371392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5537160" y="2371392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risk management  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4" name=""/>
            <p:cNvSpPr/>
            <p:nvPr/>
          </p:nvSpPr>
          <p:spPr>
            <a:xfrm>
              <a:off x="68400" y="2432340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2857680" y="2432340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5537160" y="2432340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strategic initiatives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7" name=""/>
            <p:cNvSpPr/>
            <p:nvPr/>
          </p:nvSpPr>
          <p:spPr>
            <a:xfrm>
              <a:off x="68400" y="249328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8" name=""/>
            <p:cNvSpPr/>
            <p:nvPr/>
          </p:nvSpPr>
          <p:spPr>
            <a:xfrm>
              <a:off x="2857680" y="249328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9" name=""/>
            <p:cNvSpPr/>
            <p:nvPr/>
          </p:nvSpPr>
          <p:spPr>
            <a:xfrm>
              <a:off x="5537160" y="249328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structuring               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0" name=""/>
            <p:cNvSpPr/>
            <p:nvPr/>
          </p:nvSpPr>
          <p:spPr>
            <a:xfrm>
              <a:off x="68400" y="2554272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1" name=""/>
            <p:cNvSpPr/>
            <p:nvPr/>
          </p:nvSpPr>
          <p:spPr>
            <a:xfrm>
              <a:off x="2857680" y="2554272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2" name=""/>
            <p:cNvSpPr/>
            <p:nvPr/>
          </p:nvSpPr>
          <p:spPr>
            <a:xfrm>
              <a:off x="5537160" y="2554272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tax compliance                                               12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3" name=""/>
            <p:cNvSpPr/>
            <p:nvPr/>
          </p:nvSpPr>
          <p:spPr>
            <a:xfrm>
              <a:off x="68400" y="2615220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4" name=""/>
            <p:cNvSpPr/>
            <p:nvPr/>
          </p:nvSpPr>
          <p:spPr>
            <a:xfrm>
              <a:off x="2857680" y="2615220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5" name=""/>
            <p:cNvSpPr/>
            <p:nvPr/>
          </p:nvSpPr>
          <p:spPr>
            <a:xfrm>
              <a:off x="5537160" y="2615220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Technical Training                                           5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6" name=""/>
            <p:cNvSpPr/>
            <p:nvPr/>
          </p:nvSpPr>
          <p:spPr>
            <a:xfrm>
              <a:off x="68400" y="267616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Total                                                           29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7" name=""/>
            <p:cNvSpPr/>
            <p:nvPr/>
          </p:nvSpPr>
          <p:spPr>
            <a:xfrm>
              <a:off x="2857680" y="267616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Total                                                         71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8" name=""/>
            <p:cNvSpPr/>
            <p:nvPr/>
          </p:nvSpPr>
          <p:spPr>
            <a:xfrm>
              <a:off x="5537160" y="267616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Total                                                           2576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529" name=""/>
          <p:cNvSpPr/>
          <p:nvPr/>
        </p:nvSpPr>
        <p:spPr>
          <a:xfrm>
            <a:off x="0" y="27371520"/>
            <a:ext cx="91440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___________________________________________________________________________________________________________________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0" name=""/>
          <p:cNvSpPr/>
          <p:nvPr/>
        </p:nvSpPr>
        <p:spPr>
          <a:xfrm>
            <a:off x="0" y="-21275640"/>
            <a:ext cx="914400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1" name=""/>
          <p:cNvSpPr/>
          <p:nvPr/>
        </p:nvSpPr>
        <p:spPr>
          <a:xfrm>
            <a:off x="6480" y="-21147120"/>
            <a:ext cx="127944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Associate         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Analyst             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32" name=""/>
          <p:cNvGrpSpPr/>
          <p:nvPr/>
        </p:nvGrpSpPr>
        <p:grpSpPr>
          <a:xfrm>
            <a:off x="68400" y="-20361240"/>
            <a:ext cx="8366040" cy="47732400"/>
            <a:chOff x="68400" y="-20361240"/>
            <a:chExt cx="8366040" cy="47732400"/>
          </a:xfrm>
        </p:grpSpPr>
        <p:sp>
          <p:nvSpPr>
            <p:cNvPr id="533" name=""/>
            <p:cNvSpPr/>
            <p:nvPr/>
          </p:nvSpPr>
          <p:spPr>
            <a:xfrm>
              <a:off x="68400" y="-20361240"/>
              <a:ext cx="2789280" cy="82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Times New Roman"/>
                </a:rPr>
                <a:t>COMMERCIAL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4" name=""/>
            <p:cNvSpPr/>
            <p:nvPr/>
          </p:nvSpPr>
          <p:spPr>
            <a:xfrm>
              <a:off x="2857680" y="-20361240"/>
              <a:ext cx="2679480" cy="82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STRATEGIC PROF AND TECHNICAL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5" name=""/>
            <p:cNvSpPr/>
            <p:nvPr/>
          </p:nvSpPr>
          <p:spPr>
            <a:xfrm>
              <a:off x="5537160" y="-20361240"/>
              <a:ext cx="2897280" cy="82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600" strike="noStrike" u="none">
                  <a:solidFill>
                    <a:srgbClr val="ccffcc"/>
                  </a:solidFill>
                  <a:effectLst/>
                  <a:uFillTx/>
                  <a:latin typeface="Arial"/>
                  <a:ea typeface="Times New Roman"/>
                </a:rPr>
                <a:t>SUPPORT</a:t>
              </a:r>
              <a:endPara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6" name=""/>
            <p:cNvSpPr/>
            <p:nvPr/>
          </p:nvSpPr>
          <p:spPr>
            <a:xfrm>
              <a:off x="68400" y="-195390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executive            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2857680" y="-195390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 management                                36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8" name=""/>
            <p:cNvSpPr/>
            <p:nvPr/>
          </p:nvSpPr>
          <p:spPr>
            <a:xfrm>
              <a:off x="5537160" y="-195390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 management                                 104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9" name=""/>
            <p:cNvSpPr/>
            <p:nvPr/>
          </p:nvSpPr>
          <p:spPr>
            <a:xfrm>
              <a:off x="68400" y="-1892916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finance corporate  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0" name=""/>
            <p:cNvSpPr/>
            <p:nvPr/>
          </p:nvSpPr>
          <p:spPr>
            <a:xfrm>
              <a:off x="2857680" y="-1892916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asset management                                      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1" name=""/>
            <p:cNvSpPr/>
            <p:nvPr/>
          </p:nvSpPr>
          <p:spPr>
            <a:xfrm>
              <a:off x="5537160" y="-1892916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                                                    55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2" name=""/>
            <p:cNvSpPr/>
            <p:nvPr/>
          </p:nvSpPr>
          <p:spPr>
            <a:xfrm>
              <a:off x="68400" y="-1831968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finance executive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3" name=""/>
            <p:cNvSpPr/>
            <p:nvPr/>
          </p:nvSpPr>
          <p:spPr>
            <a:xfrm>
              <a:off x="2857680" y="-1831968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asset operations                                          7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4" name=""/>
            <p:cNvSpPr/>
            <p:nvPr/>
          </p:nvSpPr>
          <p:spPr>
            <a:xfrm>
              <a:off x="5537160" y="-1831968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asset management                     52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5" name=""/>
            <p:cNvSpPr/>
            <p:nvPr/>
          </p:nvSpPr>
          <p:spPr>
            <a:xfrm>
              <a:off x="68400" y="-177102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origination asset development                       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2857680" y="-177102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E&amp;C Project Management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5537160" y="-177102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credit markets                               5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68400" y="-1710036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origination gas &amp; power                               14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2857680" y="-1710036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government &amp; regulatory affairs                  5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5537160" y="-1710036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data management                         8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68400" y="-1649088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trading pipeline capacity                                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2857680" y="-1649088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IT Development                                           9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3" name=""/>
            <p:cNvSpPr/>
            <p:nvPr/>
          </p:nvSpPr>
          <p:spPr>
            <a:xfrm>
              <a:off x="5537160" y="-1649088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gas                                                7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4" name=""/>
            <p:cNvSpPr/>
            <p:nvPr/>
          </p:nvSpPr>
          <p:spPr>
            <a:xfrm>
              <a:off x="68400" y="-158814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trading storage services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2857680" y="-158814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legal analysis                                               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6" name=""/>
            <p:cNvSpPr/>
            <p:nvPr/>
          </p:nvSpPr>
          <p:spPr>
            <a:xfrm>
              <a:off x="5537160" y="-158814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merchant finance                          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68400" y="-1527156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8" name=""/>
            <p:cNvSpPr/>
            <p:nvPr/>
          </p:nvSpPr>
          <p:spPr>
            <a:xfrm>
              <a:off x="2857680" y="-1527156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origination support                                       1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5537160" y="-1527156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accounting trans support                                 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68400" y="-1466208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2857680" y="-1466208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quality management                                    1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5537160" y="-1466208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administrative                                              184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68400" y="-140526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2857680" y="-140526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risk management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5537160" y="-140526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asset management 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68400" y="-1344276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2857680" y="-1344276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structuring       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5537160" y="-1344276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asset operations                                         1790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68400" y="-1283328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2857680" y="-1283328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5537160" y="-1283328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contract management                                      9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2" name=""/>
            <p:cNvSpPr/>
            <p:nvPr/>
          </p:nvSpPr>
          <p:spPr>
            <a:xfrm>
              <a:off x="68400" y="-122238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3" name=""/>
            <p:cNvSpPr/>
            <p:nvPr/>
          </p:nvSpPr>
          <p:spPr>
            <a:xfrm>
              <a:off x="2857680" y="-122238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4" name=""/>
            <p:cNvSpPr/>
            <p:nvPr/>
          </p:nvSpPr>
          <p:spPr>
            <a:xfrm>
              <a:off x="5537160" y="-122238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E&amp;C project management                              34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68400" y="-1161396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2857680" y="-1161396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5537160" y="-1161396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eCommerce support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8" name=""/>
            <p:cNvSpPr/>
            <p:nvPr/>
          </p:nvSpPr>
          <p:spPr>
            <a:xfrm>
              <a:off x="68400" y="-1100448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2857680" y="-1100448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0" name=""/>
            <p:cNvSpPr/>
            <p:nvPr/>
          </p:nvSpPr>
          <p:spPr>
            <a:xfrm>
              <a:off x="5537160" y="-1100448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economic analysis                                           4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1" name=""/>
            <p:cNvSpPr/>
            <p:nvPr/>
          </p:nvSpPr>
          <p:spPr>
            <a:xfrm>
              <a:off x="68400" y="-103950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2" name=""/>
            <p:cNvSpPr/>
            <p:nvPr/>
          </p:nvSpPr>
          <p:spPr>
            <a:xfrm>
              <a:off x="2857680" y="-103950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3" name=""/>
            <p:cNvSpPr/>
            <p:nvPr/>
          </p:nvSpPr>
          <p:spPr>
            <a:xfrm>
              <a:off x="5537160" y="-103950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government &amp; regulatory affairs                    28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4" name=""/>
            <p:cNvSpPr/>
            <p:nvPr/>
          </p:nvSpPr>
          <p:spPr>
            <a:xfrm>
              <a:off x="68400" y="-978516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5" name=""/>
            <p:cNvSpPr/>
            <p:nvPr/>
          </p:nvSpPr>
          <p:spPr>
            <a:xfrm>
              <a:off x="2857680" y="-978516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6" name=""/>
            <p:cNvSpPr/>
            <p:nvPr/>
          </p:nvSpPr>
          <p:spPr>
            <a:xfrm>
              <a:off x="5537160" y="-978516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HR compensation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68400" y="-917568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8" name=""/>
            <p:cNvSpPr/>
            <p:nvPr/>
          </p:nvSpPr>
          <p:spPr>
            <a:xfrm>
              <a:off x="2857680" y="-917568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9" name=""/>
            <p:cNvSpPr/>
            <p:nvPr/>
          </p:nvSpPr>
          <p:spPr>
            <a:xfrm>
              <a:off x="5537160" y="-917568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HR executive       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0" name=""/>
            <p:cNvSpPr/>
            <p:nvPr/>
          </p:nvSpPr>
          <p:spPr>
            <a:xfrm>
              <a:off x="68400" y="-85662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2857680" y="-85662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2" name=""/>
            <p:cNvSpPr/>
            <p:nvPr/>
          </p:nvSpPr>
          <p:spPr>
            <a:xfrm>
              <a:off x="5537160" y="-85662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HR generalist                                                 13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68400" y="-795636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2857680" y="-795636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5" name=""/>
            <p:cNvSpPr/>
            <p:nvPr/>
          </p:nvSpPr>
          <p:spPr>
            <a:xfrm>
              <a:off x="5537160" y="-795636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HR Organizational Development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6" name=""/>
            <p:cNvSpPr/>
            <p:nvPr/>
          </p:nvSpPr>
          <p:spPr>
            <a:xfrm>
              <a:off x="68400" y="-734688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2857680" y="-734688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8" name=""/>
            <p:cNvSpPr/>
            <p:nvPr/>
          </p:nvSpPr>
          <p:spPr>
            <a:xfrm>
              <a:off x="5537160" y="-734688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IT development                                              83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9" name=""/>
            <p:cNvSpPr/>
            <p:nvPr/>
          </p:nvSpPr>
          <p:spPr>
            <a:xfrm>
              <a:off x="68400" y="-67374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0" name=""/>
            <p:cNvSpPr/>
            <p:nvPr/>
          </p:nvSpPr>
          <p:spPr>
            <a:xfrm>
              <a:off x="2857680" y="-67374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1" name=""/>
            <p:cNvSpPr/>
            <p:nvPr/>
          </p:nvSpPr>
          <p:spPr>
            <a:xfrm>
              <a:off x="5537160" y="-67374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IT non-development                                       76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2" name=""/>
            <p:cNvSpPr/>
            <p:nvPr/>
          </p:nvSpPr>
          <p:spPr>
            <a:xfrm>
              <a:off x="68400" y="-612756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3" name=""/>
            <p:cNvSpPr/>
            <p:nvPr/>
          </p:nvSpPr>
          <p:spPr>
            <a:xfrm>
              <a:off x="2857680" y="-612756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4" name=""/>
            <p:cNvSpPr/>
            <p:nvPr/>
          </p:nvSpPr>
          <p:spPr>
            <a:xfrm>
              <a:off x="5537160" y="-612756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legal analysis                                                  19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5" name=""/>
            <p:cNvSpPr/>
            <p:nvPr/>
          </p:nvSpPr>
          <p:spPr>
            <a:xfrm>
              <a:off x="68400" y="-551808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6" name=""/>
            <p:cNvSpPr/>
            <p:nvPr/>
          </p:nvSpPr>
          <p:spPr>
            <a:xfrm>
              <a:off x="2857680" y="-551808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7" name=""/>
            <p:cNvSpPr/>
            <p:nvPr/>
          </p:nvSpPr>
          <p:spPr>
            <a:xfrm>
              <a:off x="5537160" y="-551808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market analysis       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8" name=""/>
            <p:cNvSpPr/>
            <p:nvPr/>
          </p:nvSpPr>
          <p:spPr>
            <a:xfrm>
              <a:off x="68400" y="-490860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9" name=""/>
            <p:cNvSpPr/>
            <p:nvPr/>
          </p:nvSpPr>
          <p:spPr>
            <a:xfrm>
              <a:off x="2857680" y="-490860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0" name=""/>
            <p:cNvSpPr/>
            <p:nvPr/>
          </p:nvSpPr>
          <p:spPr>
            <a:xfrm>
              <a:off x="5537160" y="-490860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materials management                                   47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1" name=""/>
            <p:cNvSpPr/>
            <p:nvPr/>
          </p:nvSpPr>
          <p:spPr>
            <a:xfrm>
              <a:off x="68400" y="-429876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22860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22860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2" name=""/>
            <p:cNvSpPr/>
            <p:nvPr/>
          </p:nvSpPr>
          <p:spPr>
            <a:xfrm>
              <a:off x="2857680" y="-429876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3" name=""/>
            <p:cNvSpPr/>
            <p:nvPr/>
          </p:nvSpPr>
          <p:spPr>
            <a:xfrm>
              <a:off x="5537160" y="-429876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origination support                                            7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4" name=""/>
            <p:cNvSpPr/>
            <p:nvPr/>
          </p:nvSpPr>
          <p:spPr>
            <a:xfrm>
              <a:off x="68400" y="-368928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5" name=""/>
            <p:cNvSpPr/>
            <p:nvPr/>
          </p:nvSpPr>
          <p:spPr>
            <a:xfrm>
              <a:off x="2857680" y="-368928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6" name=""/>
            <p:cNvSpPr/>
            <p:nvPr/>
          </p:nvSpPr>
          <p:spPr>
            <a:xfrm>
              <a:off x="5537160" y="-368928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public relations                                                  6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617" name=""/>
            <p:cNvGrpSpPr/>
            <p:nvPr/>
          </p:nvGrpSpPr>
          <p:grpSpPr>
            <a:xfrm>
              <a:off x="68400" y="-3079800"/>
              <a:ext cx="2789280" cy="26794080"/>
              <a:chOff x="68400" y="-3079800"/>
              <a:chExt cx="2789280" cy="26794080"/>
            </a:xfrm>
          </p:grpSpPr>
          <p:sp>
            <p:nvSpPr>
              <p:cNvPr id="618" name=""/>
              <p:cNvSpPr/>
              <p:nvPr/>
            </p:nvSpPr>
            <p:spPr>
              <a:xfrm>
                <a:off x="68400" y="23713920"/>
                <a:ext cx="2789280" cy="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440" bIns="-46440" anchor="t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19" name=""/>
              <p:cNvSpPr/>
              <p:nvPr/>
            </p:nvSpPr>
            <p:spPr>
              <a:xfrm>
                <a:off x="68400" y="-3079800"/>
                <a:ext cx="2789280" cy="3045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620" name=""/>
            <p:cNvSpPr/>
            <p:nvPr/>
          </p:nvSpPr>
          <p:spPr>
            <a:xfrm>
              <a:off x="2857680" y="-3079800"/>
              <a:ext cx="2679480" cy="2679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1" name=""/>
            <p:cNvSpPr/>
            <p:nvPr/>
          </p:nvSpPr>
          <p:spPr>
            <a:xfrm>
              <a:off x="5537160" y="-3079800"/>
              <a:ext cx="2897280" cy="2679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quality management                                         8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2" name=""/>
            <p:cNvSpPr/>
            <p:nvPr/>
          </p:nvSpPr>
          <p:spPr>
            <a:xfrm>
              <a:off x="68400" y="2371392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3" name=""/>
            <p:cNvSpPr/>
            <p:nvPr/>
          </p:nvSpPr>
          <p:spPr>
            <a:xfrm>
              <a:off x="2857680" y="2371392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4" name=""/>
            <p:cNvSpPr/>
            <p:nvPr/>
          </p:nvSpPr>
          <p:spPr>
            <a:xfrm>
              <a:off x="5537160" y="2371392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risk management  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5" name=""/>
            <p:cNvSpPr/>
            <p:nvPr/>
          </p:nvSpPr>
          <p:spPr>
            <a:xfrm>
              <a:off x="68400" y="2432340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6" name=""/>
            <p:cNvSpPr/>
            <p:nvPr/>
          </p:nvSpPr>
          <p:spPr>
            <a:xfrm>
              <a:off x="2857680" y="2432340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7" name=""/>
            <p:cNvSpPr/>
            <p:nvPr/>
          </p:nvSpPr>
          <p:spPr>
            <a:xfrm>
              <a:off x="5537160" y="2432340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strategic initiatives                                            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8" name=""/>
            <p:cNvSpPr/>
            <p:nvPr/>
          </p:nvSpPr>
          <p:spPr>
            <a:xfrm>
              <a:off x="68400" y="249328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9" name=""/>
            <p:cNvSpPr/>
            <p:nvPr/>
          </p:nvSpPr>
          <p:spPr>
            <a:xfrm>
              <a:off x="2857680" y="249328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0" name=""/>
            <p:cNvSpPr/>
            <p:nvPr/>
          </p:nvSpPr>
          <p:spPr>
            <a:xfrm>
              <a:off x="5537160" y="249328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structuring                                                        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1" name=""/>
            <p:cNvSpPr/>
            <p:nvPr/>
          </p:nvSpPr>
          <p:spPr>
            <a:xfrm>
              <a:off x="68400" y="2554272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2" name=""/>
            <p:cNvSpPr/>
            <p:nvPr/>
          </p:nvSpPr>
          <p:spPr>
            <a:xfrm>
              <a:off x="2857680" y="2554272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3" name=""/>
            <p:cNvSpPr/>
            <p:nvPr/>
          </p:nvSpPr>
          <p:spPr>
            <a:xfrm>
              <a:off x="5537160" y="2554272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tax compliance                                               12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4" name=""/>
            <p:cNvSpPr/>
            <p:nvPr/>
          </p:nvSpPr>
          <p:spPr>
            <a:xfrm>
              <a:off x="68400" y="26152200"/>
              <a:ext cx="2789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5" name=""/>
            <p:cNvSpPr/>
            <p:nvPr/>
          </p:nvSpPr>
          <p:spPr>
            <a:xfrm>
              <a:off x="2857680" y="26152200"/>
              <a:ext cx="26794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 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6" name=""/>
            <p:cNvSpPr/>
            <p:nvPr/>
          </p:nvSpPr>
          <p:spPr>
            <a:xfrm>
              <a:off x="5537160" y="26152200"/>
              <a:ext cx="2897280" cy="60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Technical Training                                           5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7" name=""/>
            <p:cNvSpPr/>
            <p:nvPr/>
          </p:nvSpPr>
          <p:spPr>
            <a:xfrm>
              <a:off x="68400" y="26761680"/>
              <a:ext cx="2789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Total                                                           29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8" name=""/>
            <p:cNvSpPr/>
            <p:nvPr/>
          </p:nvSpPr>
          <p:spPr>
            <a:xfrm>
              <a:off x="2857680" y="26761680"/>
              <a:ext cx="26794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Total                                                         71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9" name=""/>
            <p:cNvSpPr/>
            <p:nvPr/>
          </p:nvSpPr>
          <p:spPr>
            <a:xfrm>
              <a:off x="5537160" y="26761680"/>
              <a:ext cx="289728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Total                                                           2576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640" name=""/>
          <p:cNvSpPr/>
          <p:nvPr/>
        </p:nvSpPr>
        <p:spPr>
          <a:xfrm>
            <a:off x="0" y="27371520"/>
            <a:ext cx="91440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___________________________________________________________________________________________________________________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41" name=""/>
          <p:cNvGraphicFramePr/>
          <p:nvPr/>
        </p:nvGraphicFramePr>
        <p:xfrm>
          <a:off x="804960" y="992160"/>
          <a:ext cx="7043760" cy="548496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642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4960" y="992160"/>
                    <a:ext cx="7043760" cy="5484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43" name=""/>
          <p:cNvSpPr/>
          <p:nvPr/>
        </p:nvSpPr>
        <p:spPr>
          <a:xfrm rot="16200000">
            <a:off x="-1949400" y="4083120"/>
            <a:ext cx="4114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PREPARED BY G SMITH, A VAUGHN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838080" y="3581280"/>
            <a:ext cx="838440" cy="1752840"/>
          </a:xfrm>
          <a:custGeom>
            <a:avLst/>
            <a:gdLst>
              <a:gd name="textAreaLeft" fmla="*/ 112320 w 838440"/>
              <a:gd name="textAreaRight" fmla="*/ 726120 w 838440"/>
              <a:gd name="textAreaTop" fmla="*/ 316440 h 1752840"/>
              <a:gd name="textAreaBottom" fmla="*/ 1261080 h 1752840"/>
              <a:gd name="GluePoint1X" fmla="*/ 0 w 21600"/>
              <a:gd name="GluePoint1Y" fmla="*/ 17 h 21600"/>
              <a:gd name="GluePoint2X" fmla="*/ 2 w 21600"/>
              <a:gd name="GluePoint2Y" fmla="*/ 14 h 21600"/>
              <a:gd name="GluePoint3X" fmla="*/ 22 w 21600"/>
              <a:gd name="GluePoint3Y" fmla="*/ 8 h 21600"/>
              <a:gd name="GluePoint4X" fmla="*/ 2 w 21600"/>
              <a:gd name="GluePoint4Y" fmla="*/ 12 h 21600"/>
              <a:gd name="GluePoint5X" fmla="*/ 22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arcTo wR="21600" hR="7800" stAng="-5400000" swAng="-5400000"/>
                <a:lnTo>
                  <a:pt x="0" y="11640"/>
                </a:lnTo>
                <a:arcTo wR="21600" hR="7800" stAng="10800000" swAng="-2736354"/>
                <a:lnTo>
                  <a:pt x="14400" y="21154"/>
                </a:lnTo>
                <a:lnTo>
                  <a:pt x="21600" y="17520"/>
                </a:lnTo>
                <a:lnTo>
                  <a:pt x="14400" y="12994"/>
                </a:lnTo>
                <a:lnTo>
                  <a:pt x="14400" y="15154"/>
                </a:lnTo>
                <a:arcTo wR="21600" hR="7800" stAng="8063646" swAng="2421955"/>
                <a:lnTo>
                  <a:pt x="665" y="9720"/>
                </a:lnTo>
                <a:arcTo wR="21600" hR="7800" stAng="-10485601" swAng="5085601"/>
                <a:close/>
              </a:path>
              <a:path fill="darkenLess" w="21600" h="21600">
                <a:moveTo>
                  <a:pt x="21600" y="0"/>
                </a:moveTo>
                <a:arcTo wR="21600" hR="7800" stAng="-5400000" swAng="-5400000"/>
                <a:lnTo>
                  <a:pt x="0" y="7800"/>
                </a:lnTo>
                <a:arcTo wR="21600" hR="7800" stAng="10800000" swAng="-314399"/>
                <a:lnTo>
                  <a:pt x="665" y="9720"/>
                </a:lnTo>
                <a:arcTo wR="21600" hR="7800" stAng="-10485601" swAng="5085601"/>
                <a:close/>
              </a:path>
            </a:pathLst>
          </a:custGeom>
          <a:solidFill>
            <a:srgbClr val="ffffff"/>
          </a:solidFill>
          <a:ln w="31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33160" y="456480"/>
            <a:ext cx="525780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PARTNERSHIP MODEL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457200" y="1382760"/>
            <a:ext cx="1728720" cy="2500200"/>
          </a:xfrm>
          <a:prstGeom prst="rect">
            <a:avLst/>
          </a:prstGeom>
          <a:gradFill rotWithShape="0">
            <a:gsLst>
              <a:gs pos="0">
                <a:srgbClr val="bbfcae"/>
              </a:gs>
              <a:gs pos="100000">
                <a:srgbClr val="567450"/>
              </a:gs>
            </a:gsLst>
            <a:lin ang="5400000"/>
          </a:gra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914400" y="1459080"/>
            <a:ext cx="709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914400" y="1916280"/>
            <a:ext cx="709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801720" y="2232000"/>
            <a:ext cx="995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801720" y="2754360"/>
            <a:ext cx="995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380880" y="3211560"/>
            <a:ext cx="2033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Analyst/ Associate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3124080" y="1382760"/>
            <a:ext cx="1729080" cy="2500200"/>
          </a:xfrm>
          <a:prstGeom prst="rect">
            <a:avLst/>
          </a:prstGeom>
          <a:gradFill rotWithShape="0">
            <a:gsLst>
              <a:gs pos="0">
                <a:srgbClr val="bbfcae"/>
              </a:gs>
              <a:gs pos="100000">
                <a:srgbClr val="567450"/>
              </a:gs>
            </a:gsLst>
            <a:lin ang="5400000"/>
          </a:gra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3605040" y="1459080"/>
            <a:ext cx="709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3632040" y="1905120"/>
            <a:ext cx="709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5791320" y="1687680"/>
            <a:ext cx="1728720" cy="2209680"/>
          </a:xfrm>
          <a:prstGeom prst="rect">
            <a:avLst/>
          </a:prstGeom>
          <a:gradFill rotWithShape="0">
            <a:gsLst>
              <a:gs pos="0">
                <a:srgbClr val="bbfcae"/>
              </a:gs>
              <a:gs pos="100000">
                <a:srgbClr val="567450"/>
              </a:gs>
            </a:gsLst>
            <a:lin ang="5400000"/>
          </a:gra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6326280" y="1905120"/>
            <a:ext cx="709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533520" y="2144880"/>
            <a:ext cx="7086600" cy="0"/>
          </a:xfrm>
          <a:prstGeom prst="line">
            <a:avLst/>
          </a:prstGeom>
          <a:ln w="255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 flipH="1" flipV="1" rot="10800000">
            <a:off x="838080" y="1076760"/>
            <a:ext cx="10670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 flipV="1" rot="10800000">
            <a:off x="2742840" y="1076760"/>
            <a:ext cx="28954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 Professional and Technical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 flipV="1" rot="10774200">
            <a:off x="6473160" y="1112400"/>
            <a:ext cx="9176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3514680" y="2262240"/>
            <a:ext cx="995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3514680" y="2784600"/>
            <a:ext cx="995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6194520" y="2227320"/>
            <a:ext cx="995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6194520" y="2749680"/>
            <a:ext cx="995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6066000" y="3235320"/>
            <a:ext cx="1339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1828800" y="4648320"/>
            <a:ext cx="1600200" cy="1581120"/>
          </a:xfrm>
          <a:custGeom>
            <a:avLst/>
            <a:gdLst>
              <a:gd name="textAreaLeft" fmla="*/ 0 w 1600200"/>
              <a:gd name="textAreaRight" fmla="*/ 1600560 w 1600200"/>
              <a:gd name="textAreaTop" fmla="*/ 0 h 1581120"/>
              <a:gd name="textAreaBottom" fmla="*/ 1581480 h 15811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003366"/>
              </a:gs>
              <a:gs pos="100000">
                <a:srgbClr val="e7ebf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3200400" y="4648320"/>
            <a:ext cx="1676520" cy="1581120"/>
          </a:xfrm>
          <a:custGeom>
            <a:avLst/>
            <a:gdLst>
              <a:gd name="textAreaLeft" fmla="*/ 0 w 1676520"/>
              <a:gd name="textAreaRight" fmla="*/ 1676880 w 1676520"/>
              <a:gd name="textAreaTop" fmla="*/ 0 h 1581120"/>
              <a:gd name="textAreaBottom" fmla="*/ 1581480 h 15811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003366"/>
              </a:gs>
              <a:gs pos="100000">
                <a:srgbClr val="e7ebf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4648320" y="4648320"/>
            <a:ext cx="1904760" cy="1581120"/>
          </a:xfrm>
          <a:custGeom>
            <a:avLst/>
            <a:gdLst>
              <a:gd name="textAreaLeft" fmla="*/ 0 w 1904760"/>
              <a:gd name="textAreaRight" fmla="*/ 1905120 w 1904760"/>
              <a:gd name="textAreaTop" fmla="*/ 0 h 1581120"/>
              <a:gd name="textAreaBottom" fmla="*/ 1581480 h 15811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003366"/>
              </a:gs>
              <a:gs pos="100000">
                <a:srgbClr val="e7ebf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6324480" y="4648320"/>
            <a:ext cx="1752840" cy="1581120"/>
          </a:xfrm>
          <a:custGeom>
            <a:avLst/>
            <a:gdLst>
              <a:gd name="textAreaLeft" fmla="*/ 0 w 1752840"/>
              <a:gd name="textAreaRight" fmla="*/ 1753200 w 1752840"/>
              <a:gd name="textAreaTop" fmla="*/ 0 h 1581120"/>
              <a:gd name="textAreaBottom" fmla="*/ 1581480 h 15811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003366"/>
              </a:gs>
              <a:gs pos="100000">
                <a:srgbClr val="e7ebf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2133720" y="4724280"/>
            <a:ext cx="1224000" cy="154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HR FIRST CUT  at mapping current roles/functions within organization to the 3 Partnership Tracks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3505320" y="4724280"/>
            <a:ext cx="1218960" cy="139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Partnership Criteria was established for each track.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spectrum of functions within Enron was identified.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6781680" y="5165640"/>
            <a:ext cx="10083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 tested against tie breakers.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5029200" y="4648320"/>
            <a:ext cx="1295280" cy="185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assumptions and rules were applied. All positions below manager placed in Support. Some functions crossed two partnership tracks.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Guidelines for Mapping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02840" y="1066680"/>
            <a:ext cx="7597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289080" indent="-289080">
              <a:lnSpc>
                <a:spcPct val="9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PARTNERSHIP TRACK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purpose of role’s existence is the generation of revenue and creation of new business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demonstrate at least 3 of the established criteria to be considered for the Commercial Partnership Track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 Compensation risk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STRATEGIC PROFESSIONAL AND TECHNICAL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Maximising value and managing risk on the execution of commercial deals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competitive advantage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Critical role in supporting commercial activities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demonstrate at least 4 of the established criteria to be considered in the Strategic Professional and Technical Track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Compensation Risk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SUPPORT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Essential franchise functions integral to Enron business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Maintenance and mitigation of risk for commercial deals, structures and organisation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0000"/>
              </a:lnSpc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Compensation Risk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lnSpc>
                <a:spcPct val="90000"/>
              </a:lnSpc>
              <a:spcBef>
                <a:spcPts val="8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71600" y="531000"/>
            <a:ext cx="761976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PARTNERSHIP CRITERIA DEFINED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8" name=""/>
          <p:cNvGraphicFramePr/>
          <p:nvPr/>
        </p:nvGraphicFramePr>
        <p:xfrm>
          <a:off x="380880" y="1066680"/>
          <a:ext cx="7620120" cy="464832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5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80880" y="1066680"/>
                    <a:ext cx="7620120" cy="4648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" name=""/>
          <p:cNvGraphicFramePr/>
          <p:nvPr/>
        </p:nvGraphicFramePr>
        <p:xfrm>
          <a:off x="104760" y="1143000"/>
          <a:ext cx="8124840" cy="32958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4760" y="1143000"/>
                    <a:ext cx="8124840" cy="329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04560" y="531000"/>
            <a:ext cx="806292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PROVISIONAL 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ROLE MAPPING RESULTS TO DATE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0" y="1355760"/>
            <a:ext cx="1828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PARTNERSHIP MAPPING FOR ENRON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152280" y="2193840"/>
            <a:ext cx="7315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PERCENTAGES ABOVE SPLIT BY BUSINESS UNIT, i.e. of the 15% in Commercial Track at Enron, 40% are in 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152280" y="3505320"/>
            <a:ext cx="7086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UNIT BREAK DOWN OF CAREER TRACKS, i.e. in EWS 18% of population are in Commercial Career Track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152280" y="5410080"/>
            <a:ext cx="25146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 AND MD MAPPING SPLIT BY CAREER TRACK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7" name=""/>
          <p:cNvGraphicFramePr/>
          <p:nvPr/>
        </p:nvGraphicFramePr>
        <p:xfrm>
          <a:off x="2629080" y="5105520"/>
          <a:ext cx="5295600" cy="91440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68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2629080" y="5105520"/>
                    <a:ext cx="529560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9" name=""/>
          <p:cNvSpPr/>
          <p:nvPr/>
        </p:nvSpPr>
        <p:spPr>
          <a:xfrm>
            <a:off x="304920" y="6262560"/>
            <a:ext cx="3886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N.B. Above data based on employees as at  January 10 2001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71600" y="531000"/>
            <a:ext cx="761976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ROLE MAPPING  - ALL BUSINESS UNITS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1" name=""/>
          <p:cNvGraphicFramePr/>
          <p:nvPr/>
        </p:nvGraphicFramePr>
        <p:xfrm>
          <a:off x="380880" y="838080"/>
          <a:ext cx="7467840" cy="54864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72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80880" y="838080"/>
                    <a:ext cx="7467840" cy="548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71600" y="531000"/>
            <a:ext cx="761976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POLICY COMMITTEE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533520" y="914400"/>
            <a:ext cx="7086600" cy="516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Policy Committee to review and agree the placement of each function within each Partnership Track; both the generic functions and the Business Unit specific functions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Recommendations for movement is an exception and should be put forward to the Committee for review against tie breaker tests (Criteria Defined)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Policy Committee to discuss and resolve the EES and ETS exceptions currently sitting in the Commercial and Strategic Professional and Technical Partnership Tracks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71600" y="531000"/>
            <a:ext cx="761976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PARTNERSHIP MODEL – ROLE MAPPING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1447920" y="2849400"/>
            <a:ext cx="5029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APPENDIX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71600" y="531000"/>
            <a:ext cx="761976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EWS ROLE MAPPING </a:t>
            </a:r>
            <a:r>
              <a:rPr b="1" i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(EXCLUDES EGA APACHI )</a:t>
            </a:r>
            <a:r>
              <a:rPr b="1" i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8" name=""/>
          <p:cNvGraphicFramePr/>
          <p:nvPr/>
        </p:nvGraphicFramePr>
        <p:xfrm>
          <a:off x="457200" y="928800"/>
          <a:ext cx="7467480" cy="542268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7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57200" y="928800"/>
                    <a:ext cx="7467480" cy="5422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2001-01-17T01:59:46Z</dcterms:created>
  <dc:creator>Sergai Daigre</dc:creator>
  <dc:description/>
  <dc:language>en-US</dc:language>
  <cp:lastModifiedBy>EInglis</cp:lastModifiedBy>
  <cp:lastPrinted>2001-02-13T18:10:23Z</cp:lastPrinted>
  <dcterms:modified xsi:type="dcterms:W3CDTF">2001-03-07T13:42:54Z</dcterms:modified>
  <cp:revision>209</cp:revision>
  <dc:subject/>
  <dc:title>PARTNERSHIP TRACK AND PEER GROUPS</dc:title>
</cp:coreProperties>
</file>