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538080" y="2160"/>
            <a:ext cx="55436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538080" y="2160"/>
            <a:ext cx="55436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538080" y="2160"/>
            <a:ext cx="5543640" cy="3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0480" y="6599160"/>
            <a:ext cx="6300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Plan2001.ppt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774720" y="0"/>
            <a:ext cx="32497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Global Markets -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476280"/>
            <a:ext cx="801036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"/>
          <p:cNvSpPr/>
          <p:nvPr/>
        </p:nvSpPr>
        <p:spPr>
          <a:xfrm>
            <a:off x="8321760" y="6517800"/>
            <a:ext cx="85860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708ADF-F851-438F-9E64-F1EFAF1AB3F8}" type="slidenum"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-14400" y="4028760"/>
            <a:ext cx="9144000" cy="70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2001 Financial Plan</a:t>
            </a:r>
            <a:endParaRPr b="1" i="1" lang="en-US" sz="36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795240"/>
            <a:ext cx="9144000" cy="7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Global Markets</a:t>
            </a:r>
            <a:endParaRPr b="0" lang="en-US" sz="4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18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" name="E_COLOR_R" descr=""/>
          <p:cNvPicPr/>
          <p:nvPr/>
        </p:nvPicPr>
        <p:blipFill>
          <a:blip r:embed="rId1"/>
          <a:stretch/>
        </p:blipFill>
        <p:spPr>
          <a:xfrm>
            <a:off x="3578400" y="182088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1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22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"/>
          <p:cNvSpPr/>
          <p:nvPr/>
        </p:nvSpPr>
        <p:spPr>
          <a:xfrm>
            <a:off x="0" y="4888080"/>
            <a:ext cx="91440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November 7,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851040" y="631800"/>
            <a:ext cx="7772400" cy="42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11800" y="6730920"/>
            <a:ext cx="380880" cy="127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262640" y="1924200"/>
            <a:ext cx="209880" cy="3314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2001 Financial Plan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091880" y="1562040"/>
            <a:ext cx="6848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Earnings Review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Capital Deployed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Flows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3875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Headcount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0">
              <a:spcBef>
                <a:spcPts val="499"/>
              </a:spcBef>
              <a:spcAft>
                <a:spcPts val="38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0" name=""/>
          <p:cNvSpPr/>
          <p:nvPr/>
        </p:nvSpPr>
        <p:spPr>
          <a:xfrm>
            <a:off x="8521560" y="6477120"/>
            <a:ext cx="444600" cy="380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Earnings Growth 1998-2001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544680" y="2227320"/>
          <a:ext cx="7975440" cy="406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4680" y="2227320"/>
                    <a:ext cx="7975440" cy="40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3875040" y="754200"/>
            <a:ext cx="4383000" cy="504720"/>
          </a:xfrm>
          <a:prstGeom prst="rect">
            <a:avLst/>
          </a:prstGeom>
          <a:solidFill>
            <a:srgbClr val="e1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43440" y="760320"/>
            <a:ext cx="431172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343080"/>
                <a:tab algn="ctr" pos="1198440"/>
                <a:tab algn="ctr" pos="2063880"/>
                <a:tab algn="ctr" pos="2971800"/>
                <a:tab algn="ctr" pos="3886200"/>
                <a:tab algn="ctr" pos="4800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343080"/>
                <a:tab algn="ctr" pos="1198440"/>
                <a:tab algn="ctr" pos="2063880"/>
                <a:tab algn="ctr" pos="2971800"/>
                <a:tab algn="ctr" pos="3886200"/>
                <a:tab algn="ctr" pos="48006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1998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16000" y="1312920"/>
            <a:ext cx="6240600" cy="3747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173320" y="1379520"/>
            <a:ext cx="63133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dec" pos="2222640"/>
                <a:tab algn="dec" pos="3143160"/>
                <a:tab algn="dec" pos="4056120"/>
                <a:tab algn="dec" pos="4978440"/>
                <a:tab algn="dec" pos="5829480"/>
                <a:tab algn="dec" pos="67438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$30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89080" y="2075400"/>
            <a:ext cx="7202520" cy="35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28640" y="6197760"/>
            <a:ext cx="6473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519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</a:t>
            </a:r>
            <a:r>
              <a:rPr b="0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Puerto Rico, Middle East and LNG EBIT included in 4Q 2000 and 2001 only.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66880" y="516888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108240" y="459576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83080" y="396720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94600" y="230976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13280" y="4767120"/>
            <a:ext cx="68580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Earnings by Commercial Team 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366840" y="606600"/>
            <a:ext cx="8434440" cy="5757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"/>
          <p:cNvGraphicFramePr/>
          <p:nvPr/>
        </p:nvGraphicFramePr>
        <p:xfrm>
          <a:off x="304920" y="628560"/>
          <a:ext cx="8340480" cy="5883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628560"/>
                    <a:ext cx="8340480" cy="588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Capital Deployed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585800" y="4572000"/>
            <a:ext cx="892440" cy="46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220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35240" y="5667480"/>
            <a:ext cx="1454040" cy="46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 Merchant 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871640" y="3057480"/>
            <a:ext cx="6858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873600" y="3351240"/>
            <a:ext cx="12380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Puerto Rico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37160" y="3282840"/>
            <a:ext cx="987480" cy="2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LNG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76560" y="3664080"/>
            <a:ext cx="9144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Dolphin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113360" y="4613400"/>
            <a:ext cx="7398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164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795840" y="5718240"/>
            <a:ext cx="15015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 Merchant 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494400" y="2911320"/>
            <a:ext cx="8892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Dolphin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11760" y="4594320"/>
            <a:ext cx="70200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45200" y="5705640"/>
            <a:ext cx="153972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61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 Merchant Investments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99120" y="2633760"/>
            <a:ext cx="6858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637320" y="1365120"/>
            <a:ext cx="68580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666960" y="4152960"/>
            <a:ext cx="7970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LNG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07120" y="2665440"/>
            <a:ext cx="145728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 Acquisition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381720" y="1512720"/>
            <a:ext cx="127656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Emissions Technology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226200" y="2325600"/>
            <a:ext cx="1343160" cy="3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Puerto Rico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087800" y="3993840"/>
            <a:ext cx="209520" cy="18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4646520" y="569880"/>
            <a:ext cx="1630440" cy="434880"/>
          </a:xfrm>
          <a:prstGeom prst="rect">
            <a:avLst/>
          </a:prstGeom>
          <a:solidFill>
            <a:srgbClr val="e1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575080" y="1001880"/>
            <a:ext cx="3700440" cy="173664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617920" y="1015920"/>
            <a:ext cx="3636720" cy="15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Gross Margin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$203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$510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Capital Deployed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276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361</a:t>
            </a:r>
            <a:br>
              <a:rPr sz="1100"/>
            </a:b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5000"/>
              </a:lnSpc>
              <a:spcAft>
                <a:spcPts val="337"/>
              </a:spcAft>
              <a:tabLst>
                <a:tab algn="l" pos="0"/>
                <a:tab algn="l" pos="228600"/>
                <a:tab algn="dec" pos="2627280"/>
                <a:tab algn="dec" pos="3376440"/>
                <a:tab algn="dec" pos="35434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ROCE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24%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341440" y="568440"/>
            <a:ext cx="3949920" cy="45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ctr" pos="1828800"/>
                <a:tab algn="ctr" pos="2692440"/>
                <a:tab algn="ctr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ctr" pos="1828800"/>
                <a:tab algn="ctr" pos="2692440"/>
                <a:tab algn="ctr" pos="35434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Return on Capital Deployed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712800" y="3887640"/>
          <a:ext cx="3906720" cy="236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2800" y="3887640"/>
                    <a:ext cx="3906720" cy="23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5" name=""/>
          <p:cNvSpPr/>
          <p:nvPr/>
        </p:nvSpPr>
        <p:spPr>
          <a:xfrm>
            <a:off x="1184040" y="3421080"/>
            <a:ext cx="50004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597640" y="3421080"/>
            <a:ext cx="1949400" cy="261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 end Capital Deployed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5092560" y="3774960"/>
          <a:ext cx="3873600" cy="2583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92560" y="3774960"/>
                    <a:ext cx="3873600" cy="2583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Cash Flow Summary -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1185840" y="603360"/>
            <a:ext cx="6834240" cy="5295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2187000" y="5504040"/>
            <a:ext cx="6462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$77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81040" y="5487840"/>
            <a:ext cx="6462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$25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76680" y="682560"/>
            <a:ext cx="30790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Investments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58960" y="668160"/>
            <a:ext cx="3125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Merchant Investments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600000" y="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Strategic &amp; Merchant Investments - ($ millions)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152280" y="1716120"/>
          <a:ext cx="4457880" cy="353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716120"/>
                    <a:ext cx="4457880" cy="353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" name=""/>
          <p:cNvGraphicFramePr/>
          <p:nvPr/>
        </p:nvGraphicFramePr>
        <p:xfrm>
          <a:off x="4788000" y="1593720"/>
          <a:ext cx="4178160" cy="36957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88000" y="1593720"/>
                    <a:ext cx="4178160" cy="369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3138480" y="4965840"/>
            <a:ext cx="5047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218120" y="2286000"/>
            <a:ext cx="5047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954000" y="2273400"/>
            <a:ext cx="50508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66680" y="3670200"/>
            <a:ext cx="504720" cy="2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"/>
          <p:cNvGrpSpPr/>
          <p:nvPr/>
        </p:nvGrpSpPr>
        <p:grpSpPr>
          <a:xfrm>
            <a:off x="5697360" y="531720"/>
            <a:ext cx="2500560" cy="591840"/>
            <a:chOff x="5697360" y="531720"/>
            <a:chExt cx="2500560" cy="591840"/>
          </a:xfrm>
        </p:grpSpPr>
        <p:sp>
          <p:nvSpPr>
            <p:cNvPr id="95" name=""/>
            <p:cNvSpPr/>
            <p:nvPr/>
          </p:nvSpPr>
          <p:spPr>
            <a:xfrm>
              <a:off x="5697360" y="755280"/>
              <a:ext cx="2500560" cy="368280"/>
            </a:xfrm>
            <a:prstGeom prst="rect">
              <a:avLst/>
            </a:prstGeom>
            <a:solidFill>
              <a:srgbClr val="e1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697360" y="531720"/>
              <a:ext cx="2500560" cy="216000"/>
            </a:xfrm>
            <a:prstGeom prst="rect">
              <a:avLst/>
            </a:prstGeom>
            <a:solidFill>
              <a:srgbClr val="e1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5630760" y="503280"/>
            <a:ext cx="267804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Headcount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38680" y="723960"/>
            <a:ext cx="3811680" cy="44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ctr" pos="1257480"/>
                <a:tab algn="ctr" pos="2171880"/>
                <a:tab algn="ctr" pos="3086280"/>
                <a:tab algn="ctr" pos="37083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ctr" pos="1257480"/>
                <a:tab algn="ctr" pos="2171880"/>
                <a:tab algn="ctr" pos="3086280"/>
                <a:tab algn="ctr" pos="37083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08000" y="1208160"/>
            <a:ext cx="7372440" cy="14907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51480" y="58006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651720" y="5800680"/>
            <a:ext cx="3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222200" y="6184800"/>
            <a:ext cx="72615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519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headcount numbers include Executives, Directors and Managers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519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1999 Includes Puerto Rico, Middle East and LNG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1098720" y="2914560"/>
          <a:ext cx="7149960" cy="3378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8720" y="2914560"/>
                    <a:ext cx="7149960" cy="337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2459880" y="51674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536520" y="37148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566760" y="49212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469240" y="44528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580480" y="4021200"/>
            <a:ext cx="478080" cy="307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623640" y="3110040"/>
            <a:ext cx="478080" cy="307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538080" y="4680"/>
            <a:ext cx="55436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Headcount: 1999 - 2001</a:t>
            </a:r>
            <a:endParaRPr b="1" i="1" lang="en-US" sz="20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80560" y="424980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98200" y="50767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609080" y="3581280"/>
            <a:ext cx="478080" cy="307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506120" y="474516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563520" y="43639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456640" y="489744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3"/>
          <a:stretch/>
        </p:blipFill>
        <p:spPr>
          <a:xfrm>
            <a:off x="996840" y="1182600"/>
            <a:ext cx="7148520" cy="1419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tmyers</cp:lastModifiedBy>
  <cp:lastPrinted>2000-11-06T21:31:09Z</cp:lastPrinted>
  <dcterms:modified xsi:type="dcterms:W3CDTF">2000-11-07T17:18:36Z</dcterms:modified>
  <cp:revision>668</cp:revision>
  <dc:subject/>
  <dc:title>Enron North America 2000 - 2002 Financial Plan</dc:title>
</cp:coreProperties>
</file>