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830FD6-FF83-488A-8C56-EED5015294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049C14-1C5A-4DFD-A8D2-7AF7B32FD63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E73324-CA53-4186-ABB3-CF283A662C6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6.wmf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3215160" y="3754440"/>
            <a:ext cx="22708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ESA -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92560" y="4419720"/>
            <a:ext cx="3862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Operating &amp; Strategic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48240" y="2305080"/>
            <a:ext cx="285480" cy="295200"/>
          </a:xfrm>
          <a:custGeom>
            <a:avLst/>
            <a:gdLst/>
            <a:ahLst/>
            <a:rect l="l" t="t" r="r" b="b"/>
            <a:pathLst>
              <a:path w="180" h="186">
                <a:moveTo>
                  <a:pt x="0" y="120"/>
                </a:moveTo>
                <a:lnTo>
                  <a:pt x="114" y="0"/>
                </a:lnTo>
                <a:lnTo>
                  <a:pt x="180" y="66"/>
                </a:lnTo>
                <a:lnTo>
                  <a:pt x="156" y="90"/>
                </a:lnTo>
                <a:lnTo>
                  <a:pt x="120" y="48"/>
                </a:lnTo>
                <a:lnTo>
                  <a:pt x="96" y="72"/>
                </a:lnTo>
                <a:lnTo>
                  <a:pt x="138" y="108"/>
                </a:lnTo>
                <a:lnTo>
                  <a:pt x="114" y="132"/>
                </a:lnTo>
                <a:lnTo>
                  <a:pt x="72" y="90"/>
                </a:lnTo>
                <a:lnTo>
                  <a:pt x="48" y="120"/>
                </a:lnTo>
                <a:lnTo>
                  <a:pt x="84" y="162"/>
                </a:lnTo>
                <a:lnTo>
                  <a:pt x="66" y="186"/>
                </a:lnTo>
                <a:lnTo>
                  <a:pt x="0" y="12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790800" y="2448000"/>
            <a:ext cx="295560" cy="304560"/>
          </a:xfrm>
          <a:custGeom>
            <a:avLst/>
            <a:gdLst/>
            <a:ahLst/>
            <a:rect l="l" t="t" r="r" b="b"/>
            <a:pathLst>
              <a:path w="186" h="192">
                <a:moveTo>
                  <a:pt x="114" y="0"/>
                </a:moveTo>
                <a:lnTo>
                  <a:pt x="138" y="30"/>
                </a:lnTo>
                <a:lnTo>
                  <a:pt x="102" y="114"/>
                </a:lnTo>
                <a:lnTo>
                  <a:pt x="102" y="114"/>
                </a:lnTo>
                <a:lnTo>
                  <a:pt x="162" y="54"/>
                </a:lnTo>
                <a:lnTo>
                  <a:pt x="186" y="72"/>
                </a:lnTo>
                <a:lnTo>
                  <a:pt x="72" y="192"/>
                </a:lnTo>
                <a:lnTo>
                  <a:pt x="48" y="162"/>
                </a:lnTo>
                <a:lnTo>
                  <a:pt x="84" y="72"/>
                </a:lnTo>
                <a:lnTo>
                  <a:pt x="24" y="138"/>
                </a:lnTo>
                <a:lnTo>
                  <a:pt x="0" y="114"/>
                </a:lnTo>
                <a:lnTo>
                  <a:pt x="114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238640" y="2905200"/>
            <a:ext cx="306360" cy="304560"/>
          </a:xfrm>
          <a:custGeom>
            <a:avLst/>
            <a:gdLst/>
            <a:ahLst/>
            <a:rect l="l" t="t" r="r" b="b"/>
            <a:pathLst>
              <a:path w="193" h="192">
                <a:moveTo>
                  <a:pt x="114" y="0"/>
                </a:moveTo>
                <a:lnTo>
                  <a:pt x="144" y="30"/>
                </a:lnTo>
                <a:lnTo>
                  <a:pt x="102" y="114"/>
                </a:lnTo>
                <a:lnTo>
                  <a:pt x="168" y="54"/>
                </a:lnTo>
                <a:lnTo>
                  <a:pt x="193" y="78"/>
                </a:lnTo>
                <a:lnTo>
                  <a:pt x="78" y="192"/>
                </a:lnTo>
                <a:lnTo>
                  <a:pt x="48" y="168"/>
                </a:lnTo>
                <a:lnTo>
                  <a:pt x="90" y="78"/>
                </a:lnTo>
                <a:lnTo>
                  <a:pt x="24" y="144"/>
                </a:lnTo>
                <a:lnTo>
                  <a:pt x="0" y="114"/>
                </a:lnTo>
                <a:lnTo>
                  <a:pt x="114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24160" y="2781360"/>
            <a:ext cx="9720" cy="47520"/>
          </a:xfrm>
          <a:custGeom>
            <a:avLst/>
            <a:gdLst/>
            <a:ahLst/>
            <a:rect l="l" t="t" r="r" b="b"/>
            <a:pathLst>
              <a:path w="6" h="30">
                <a:moveTo>
                  <a:pt x="0" y="0"/>
                </a:moveTo>
                <a:lnTo>
                  <a:pt x="0" y="30"/>
                </a:lnTo>
                <a:lnTo>
                  <a:pt x="0" y="30"/>
                </a:lnTo>
                <a:lnTo>
                  <a:pt x="6" y="18"/>
                </a:lnTo>
                <a:lnTo>
                  <a:pt x="6" y="6"/>
                </a:lnTo>
                <a:lnTo>
                  <a:pt x="0" y="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124160" y="2610000"/>
            <a:ext cx="86040" cy="180720"/>
          </a:xfrm>
          <a:custGeom>
            <a:avLst/>
            <a:gdLst/>
            <a:ahLst/>
            <a:rect l="l" t="t" r="r" b="b"/>
            <a:pathLst>
              <a:path w="54" h="114">
                <a:moveTo>
                  <a:pt x="0" y="84"/>
                </a:moveTo>
                <a:lnTo>
                  <a:pt x="0" y="108"/>
                </a:lnTo>
                <a:lnTo>
                  <a:pt x="6" y="108"/>
                </a:lnTo>
                <a:lnTo>
                  <a:pt x="12" y="114"/>
                </a:lnTo>
                <a:lnTo>
                  <a:pt x="18" y="114"/>
                </a:lnTo>
                <a:lnTo>
                  <a:pt x="18" y="114"/>
                </a:lnTo>
                <a:lnTo>
                  <a:pt x="30" y="108"/>
                </a:lnTo>
                <a:lnTo>
                  <a:pt x="42" y="96"/>
                </a:lnTo>
                <a:lnTo>
                  <a:pt x="48" y="90"/>
                </a:lnTo>
                <a:lnTo>
                  <a:pt x="54" y="78"/>
                </a:lnTo>
                <a:lnTo>
                  <a:pt x="54" y="72"/>
                </a:lnTo>
                <a:lnTo>
                  <a:pt x="54" y="60"/>
                </a:lnTo>
                <a:lnTo>
                  <a:pt x="48" y="54"/>
                </a:lnTo>
                <a:lnTo>
                  <a:pt x="42" y="42"/>
                </a:lnTo>
                <a:lnTo>
                  <a:pt x="24" y="24"/>
                </a:lnTo>
                <a:lnTo>
                  <a:pt x="0" y="0"/>
                </a:lnTo>
                <a:lnTo>
                  <a:pt x="0" y="6"/>
                </a:lnTo>
                <a:lnTo>
                  <a:pt x="0" y="54"/>
                </a:lnTo>
                <a:lnTo>
                  <a:pt x="6" y="42"/>
                </a:lnTo>
                <a:lnTo>
                  <a:pt x="18" y="54"/>
                </a:lnTo>
                <a:lnTo>
                  <a:pt x="18" y="60"/>
                </a:lnTo>
                <a:lnTo>
                  <a:pt x="18" y="66"/>
                </a:lnTo>
                <a:lnTo>
                  <a:pt x="12" y="78"/>
                </a:lnTo>
                <a:lnTo>
                  <a:pt x="6" y="84"/>
                </a:lnTo>
                <a:lnTo>
                  <a:pt x="0" y="84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943440" y="2610000"/>
            <a:ext cx="180720" cy="304560"/>
          </a:xfrm>
          <a:custGeom>
            <a:avLst/>
            <a:gdLst/>
            <a:ahLst/>
            <a:rect l="l" t="t" r="r" b="b"/>
            <a:pathLst>
              <a:path w="114" h="192">
                <a:moveTo>
                  <a:pt x="114" y="48"/>
                </a:moveTo>
                <a:lnTo>
                  <a:pt x="114" y="0"/>
                </a:lnTo>
                <a:lnTo>
                  <a:pt x="0" y="114"/>
                </a:lnTo>
                <a:lnTo>
                  <a:pt x="24" y="144"/>
                </a:lnTo>
                <a:lnTo>
                  <a:pt x="72" y="90"/>
                </a:lnTo>
                <a:lnTo>
                  <a:pt x="78" y="96"/>
                </a:lnTo>
                <a:lnTo>
                  <a:pt x="84" y="102"/>
                </a:lnTo>
                <a:lnTo>
                  <a:pt x="84" y="108"/>
                </a:lnTo>
                <a:lnTo>
                  <a:pt x="84" y="114"/>
                </a:lnTo>
                <a:lnTo>
                  <a:pt x="84" y="126"/>
                </a:lnTo>
                <a:lnTo>
                  <a:pt x="60" y="144"/>
                </a:lnTo>
                <a:lnTo>
                  <a:pt x="54" y="156"/>
                </a:lnTo>
                <a:lnTo>
                  <a:pt x="54" y="162"/>
                </a:lnTo>
                <a:lnTo>
                  <a:pt x="48" y="168"/>
                </a:lnTo>
                <a:lnTo>
                  <a:pt x="72" y="192"/>
                </a:lnTo>
                <a:lnTo>
                  <a:pt x="78" y="186"/>
                </a:lnTo>
                <a:lnTo>
                  <a:pt x="78" y="180"/>
                </a:lnTo>
                <a:lnTo>
                  <a:pt x="84" y="168"/>
                </a:lnTo>
                <a:lnTo>
                  <a:pt x="102" y="150"/>
                </a:lnTo>
                <a:lnTo>
                  <a:pt x="114" y="138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14" y="108"/>
                </a:lnTo>
                <a:lnTo>
                  <a:pt x="114" y="84"/>
                </a:lnTo>
                <a:lnTo>
                  <a:pt x="108" y="84"/>
                </a:lnTo>
                <a:lnTo>
                  <a:pt x="102" y="78"/>
                </a:lnTo>
                <a:lnTo>
                  <a:pt x="90" y="72"/>
                </a:lnTo>
                <a:lnTo>
                  <a:pt x="114" y="48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238640" y="2781360"/>
            <a:ext cx="123840" cy="228600"/>
          </a:xfrm>
          <a:custGeom>
            <a:avLst/>
            <a:gdLst/>
            <a:ahLst/>
            <a:rect l="l" t="t" r="r" b="b"/>
            <a:pathLst>
              <a:path w="78" h="144">
                <a:moveTo>
                  <a:pt x="0" y="96"/>
                </a:moveTo>
                <a:lnTo>
                  <a:pt x="0" y="144"/>
                </a:lnTo>
                <a:lnTo>
                  <a:pt x="12" y="132"/>
                </a:lnTo>
                <a:lnTo>
                  <a:pt x="60" y="84"/>
                </a:lnTo>
                <a:lnTo>
                  <a:pt x="72" y="78"/>
                </a:lnTo>
                <a:lnTo>
                  <a:pt x="72" y="66"/>
                </a:lnTo>
                <a:lnTo>
                  <a:pt x="78" y="54"/>
                </a:lnTo>
                <a:lnTo>
                  <a:pt x="78" y="48"/>
                </a:lnTo>
                <a:lnTo>
                  <a:pt x="78" y="36"/>
                </a:lnTo>
                <a:lnTo>
                  <a:pt x="72" y="30"/>
                </a:lnTo>
                <a:lnTo>
                  <a:pt x="60" y="18"/>
                </a:lnTo>
                <a:lnTo>
                  <a:pt x="48" y="6"/>
                </a:lnTo>
                <a:lnTo>
                  <a:pt x="36" y="0"/>
                </a:lnTo>
                <a:lnTo>
                  <a:pt x="30" y="0"/>
                </a:lnTo>
                <a:lnTo>
                  <a:pt x="18" y="0"/>
                </a:lnTo>
                <a:lnTo>
                  <a:pt x="12" y="0"/>
                </a:lnTo>
                <a:lnTo>
                  <a:pt x="0" y="6"/>
                </a:lnTo>
                <a:lnTo>
                  <a:pt x="0" y="6"/>
                </a:lnTo>
                <a:lnTo>
                  <a:pt x="0" y="54"/>
                </a:lnTo>
                <a:lnTo>
                  <a:pt x="18" y="36"/>
                </a:lnTo>
                <a:lnTo>
                  <a:pt x="24" y="30"/>
                </a:lnTo>
                <a:lnTo>
                  <a:pt x="30" y="30"/>
                </a:lnTo>
                <a:lnTo>
                  <a:pt x="36" y="30"/>
                </a:lnTo>
                <a:lnTo>
                  <a:pt x="42" y="36"/>
                </a:lnTo>
                <a:lnTo>
                  <a:pt x="42" y="42"/>
                </a:lnTo>
                <a:lnTo>
                  <a:pt x="48" y="48"/>
                </a:lnTo>
                <a:lnTo>
                  <a:pt x="48" y="48"/>
                </a:lnTo>
                <a:lnTo>
                  <a:pt x="42" y="54"/>
                </a:lnTo>
                <a:lnTo>
                  <a:pt x="0" y="96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14800" y="2800440"/>
            <a:ext cx="123840" cy="228600"/>
          </a:xfrm>
          <a:custGeom>
            <a:avLst/>
            <a:gdLst/>
            <a:ahLst/>
            <a:rect l="l" t="t" r="r" b="b"/>
            <a:pathLst>
              <a:path w="78" h="144">
                <a:moveTo>
                  <a:pt x="78" y="48"/>
                </a:moveTo>
                <a:lnTo>
                  <a:pt x="78" y="0"/>
                </a:lnTo>
                <a:lnTo>
                  <a:pt x="66" y="6"/>
                </a:lnTo>
                <a:lnTo>
                  <a:pt x="18" y="60"/>
                </a:lnTo>
                <a:lnTo>
                  <a:pt x="6" y="66"/>
                </a:lnTo>
                <a:lnTo>
                  <a:pt x="6" y="78"/>
                </a:lnTo>
                <a:lnTo>
                  <a:pt x="0" y="84"/>
                </a:lnTo>
                <a:lnTo>
                  <a:pt x="0" y="96"/>
                </a:lnTo>
                <a:lnTo>
                  <a:pt x="0" y="108"/>
                </a:lnTo>
                <a:lnTo>
                  <a:pt x="6" y="114"/>
                </a:lnTo>
                <a:lnTo>
                  <a:pt x="18" y="126"/>
                </a:lnTo>
                <a:lnTo>
                  <a:pt x="30" y="138"/>
                </a:lnTo>
                <a:lnTo>
                  <a:pt x="36" y="144"/>
                </a:lnTo>
                <a:lnTo>
                  <a:pt x="48" y="144"/>
                </a:lnTo>
                <a:lnTo>
                  <a:pt x="60" y="144"/>
                </a:lnTo>
                <a:lnTo>
                  <a:pt x="66" y="138"/>
                </a:lnTo>
                <a:lnTo>
                  <a:pt x="78" y="132"/>
                </a:lnTo>
                <a:lnTo>
                  <a:pt x="78" y="90"/>
                </a:lnTo>
                <a:lnTo>
                  <a:pt x="54" y="108"/>
                </a:lnTo>
                <a:lnTo>
                  <a:pt x="54" y="114"/>
                </a:lnTo>
                <a:lnTo>
                  <a:pt x="48" y="114"/>
                </a:lnTo>
                <a:lnTo>
                  <a:pt x="42" y="114"/>
                </a:lnTo>
                <a:lnTo>
                  <a:pt x="36" y="108"/>
                </a:lnTo>
                <a:lnTo>
                  <a:pt x="30" y="102"/>
                </a:lnTo>
                <a:lnTo>
                  <a:pt x="30" y="96"/>
                </a:lnTo>
                <a:lnTo>
                  <a:pt x="30" y="90"/>
                </a:lnTo>
                <a:lnTo>
                  <a:pt x="36" y="90"/>
                </a:lnTo>
                <a:lnTo>
                  <a:pt x="78" y="48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05400" y="2305080"/>
            <a:ext cx="563400" cy="723960"/>
          </a:xfrm>
          <a:custGeom>
            <a:avLst/>
            <a:gdLst/>
            <a:ahLst/>
            <a:rect l="l" t="t" r="r" b="b"/>
            <a:pathLst>
              <a:path w="355" h="456">
                <a:moveTo>
                  <a:pt x="355" y="120"/>
                </a:moveTo>
                <a:lnTo>
                  <a:pt x="241" y="0"/>
                </a:lnTo>
                <a:lnTo>
                  <a:pt x="6" y="240"/>
                </a:lnTo>
                <a:lnTo>
                  <a:pt x="31" y="264"/>
                </a:lnTo>
                <a:lnTo>
                  <a:pt x="241" y="48"/>
                </a:lnTo>
                <a:lnTo>
                  <a:pt x="307" y="120"/>
                </a:lnTo>
                <a:lnTo>
                  <a:pt x="0" y="432"/>
                </a:lnTo>
                <a:lnTo>
                  <a:pt x="25" y="456"/>
                </a:lnTo>
                <a:lnTo>
                  <a:pt x="355" y="120"/>
                </a:lnTo>
                <a:close/>
              </a:path>
            </a:pathLst>
          </a:custGeom>
          <a:solidFill>
            <a:srgbClr val="1c77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28960" y="1781280"/>
            <a:ext cx="716040" cy="714240"/>
          </a:xfrm>
          <a:custGeom>
            <a:avLst/>
            <a:gdLst/>
            <a:ahLst/>
            <a:rect l="l" t="t" r="r" b="b"/>
            <a:pathLst>
              <a:path w="451" h="450">
                <a:moveTo>
                  <a:pt x="288" y="426"/>
                </a:moveTo>
                <a:lnTo>
                  <a:pt x="216" y="354"/>
                </a:lnTo>
                <a:lnTo>
                  <a:pt x="451" y="120"/>
                </a:lnTo>
                <a:lnTo>
                  <a:pt x="330" y="0"/>
                </a:lnTo>
                <a:lnTo>
                  <a:pt x="0" y="336"/>
                </a:lnTo>
                <a:lnTo>
                  <a:pt x="24" y="360"/>
                </a:lnTo>
                <a:lnTo>
                  <a:pt x="330" y="48"/>
                </a:lnTo>
                <a:lnTo>
                  <a:pt x="402" y="120"/>
                </a:lnTo>
                <a:lnTo>
                  <a:pt x="168" y="354"/>
                </a:lnTo>
                <a:lnTo>
                  <a:pt x="264" y="450"/>
                </a:lnTo>
                <a:lnTo>
                  <a:pt x="288" y="426"/>
                </a:lnTo>
                <a:close/>
              </a:path>
            </a:pathLst>
          </a:custGeom>
          <a:solidFill>
            <a:srgbClr val="ff001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248000" y="2048040"/>
            <a:ext cx="563760" cy="714240"/>
          </a:xfrm>
          <a:custGeom>
            <a:avLst/>
            <a:gdLst/>
            <a:ahLst/>
            <a:rect l="l" t="t" r="r" b="b"/>
            <a:pathLst>
              <a:path w="355" h="450">
                <a:moveTo>
                  <a:pt x="187" y="426"/>
                </a:moveTo>
                <a:lnTo>
                  <a:pt x="120" y="354"/>
                </a:lnTo>
                <a:lnTo>
                  <a:pt x="355" y="120"/>
                </a:lnTo>
                <a:lnTo>
                  <a:pt x="235" y="0"/>
                </a:lnTo>
                <a:lnTo>
                  <a:pt x="0" y="234"/>
                </a:lnTo>
                <a:lnTo>
                  <a:pt x="24" y="258"/>
                </a:lnTo>
                <a:lnTo>
                  <a:pt x="235" y="48"/>
                </a:lnTo>
                <a:lnTo>
                  <a:pt x="307" y="120"/>
                </a:lnTo>
                <a:lnTo>
                  <a:pt x="72" y="354"/>
                </a:lnTo>
                <a:lnTo>
                  <a:pt x="168" y="450"/>
                </a:lnTo>
                <a:lnTo>
                  <a:pt x="187" y="426"/>
                </a:lnTo>
                <a:close/>
              </a:path>
            </a:pathLst>
          </a:cu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MTM Earnings Recap</a:t>
            </a:r>
            <a:br>
              <a:rPr sz="2400"/>
            </a:b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(millions of USD)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3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4" name=""/>
          <p:cNvGraphicFramePr/>
          <p:nvPr/>
        </p:nvGraphicFramePr>
        <p:xfrm>
          <a:off x="533520" y="1981080"/>
          <a:ext cx="8126280" cy="3492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533520" y="1981080"/>
                    <a:ext cx="8126280" cy="349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533520" y="5791320"/>
            <a:ext cx="807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Other Exposures:  VAT issue $(11.0), 1/5yr disconnect on gas make-up provisions.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</a:t>
            </a: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Goals and 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8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"/>
          <p:cNvSpPr/>
          <p:nvPr/>
        </p:nvSpPr>
        <p:spPr>
          <a:xfrm>
            <a:off x="609480" y="2209680"/>
            <a:ext cx="7925040" cy="515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Commercial Originations: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Construction of Eletrobolt (commercial ops. by 10/1/01)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Equity selldown (achieve sale at book basis)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Renegotiation of Cuiaba Gas Contract ($30mm EBIT)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Renegotiation of Arcor gas supply package ($1.90 bundled to $1.70 by 7/31/01)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Place two MHI turbines in high value added projects.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Definitive plan to manage Elektro short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Advance additional peaking project (150 MW)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Finance: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Non or limited recourse debt ($146mm, by 12/31/01)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Additional monetization to better align EBIT and Cashflow ($20mm)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 Goals and 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" name=""/>
          <p:cNvSpPr/>
          <p:nvPr/>
        </p:nvSpPr>
        <p:spPr>
          <a:xfrm>
            <a:off x="609480" y="2209680"/>
            <a:ext cx="7925040" cy="317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Trading/Risk Management: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Trade Brazilian and Argentine power through EOL (110,000Mwh, with minimum of 20 distinct trades)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Avoid writedown on existing Cuiaba MTM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Headquarters: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Complete reorganization/transition period by end of 1qtr (excluding Gas Unit)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Monetization of COPEL shares position without significant loss ($135mm)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Manage deferred cost snowball ($18mm, worst case)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Reorganization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304920" y="1676520"/>
            <a:ext cx="845820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Payment US$             Houston           Brazil            Argentina             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Termination               4,350,664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221,384              159,356          4,731,404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Transition                     122,665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2,038,647           1,119,191          5,332,283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Redeployed                 470,588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 -                             -                 470,588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Legal indemnity           159,927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179,487              428,604             768,018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Relocation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  25,000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60,000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 -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        85,000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Total Cost of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Terminations 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5,128,844  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2,499,518           1,707,151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      9,335,513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80880" y="5943600"/>
            <a:ext cx="769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Note that these costs are not included in the presented budget.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ESA Organization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8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" name=""/>
          <p:cNvSpPr/>
          <p:nvPr/>
        </p:nvSpPr>
        <p:spPr>
          <a:xfrm>
            <a:off x="4041720" y="2698920"/>
            <a:ext cx="1009800" cy="3823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530600" y="3065400"/>
            <a:ext cx="1800" cy="84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20348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8924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37500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460760" y="3149640"/>
            <a:ext cx="180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4688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63264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718400" y="3149640"/>
            <a:ext cx="1440" cy="73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203480" y="3149640"/>
            <a:ext cx="1085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289240" y="3149640"/>
            <a:ext cx="1085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375000" y="3149640"/>
            <a:ext cx="1085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460760" y="3149640"/>
            <a:ext cx="698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530600" y="3149640"/>
            <a:ext cx="1016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546880" y="3149640"/>
            <a:ext cx="1085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632640" y="3149640"/>
            <a:ext cx="10857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98400" y="3222720"/>
            <a:ext cx="100980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09160" y="3251160"/>
            <a:ext cx="231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936000" y="3505320"/>
            <a:ext cx="6739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Randy Young (T)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973440" y="3398760"/>
            <a:ext cx="4676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Novak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98400" y="3222720"/>
            <a:ext cx="100980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784520" y="3222720"/>
            <a:ext cx="100944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052360" y="3251160"/>
            <a:ext cx="511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Finance/Tax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989720" y="3360600"/>
            <a:ext cx="6051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Britaldo Soares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784520" y="3222720"/>
            <a:ext cx="100944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994120" y="3714840"/>
            <a:ext cx="1440" cy="196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994120" y="3911760"/>
            <a:ext cx="71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2994120" y="4017960"/>
            <a:ext cx="71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2994120" y="4125960"/>
            <a:ext cx="712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2994120" y="3911760"/>
            <a:ext cx="1440" cy="10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994120" y="4017960"/>
            <a:ext cx="1440" cy="108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103560" y="3857760"/>
            <a:ext cx="600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Info/Book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104640" y="3963960"/>
            <a:ext cx="84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Commodities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105000" y="4071960"/>
            <a:ext cx="7131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870280" y="3222720"/>
            <a:ext cx="100944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035880" y="3251160"/>
            <a:ext cx="717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123360" y="3360600"/>
            <a:ext cx="541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065040" y="3471840"/>
            <a:ext cx="624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Remi Collonges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870280" y="3222720"/>
            <a:ext cx="100944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956040" y="3222720"/>
            <a:ext cx="100980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228200" y="3251160"/>
            <a:ext cx="506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243680" y="3360600"/>
            <a:ext cx="471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4228920" y="3471840"/>
            <a:ext cx="457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Brett Wiggs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956040" y="3222720"/>
            <a:ext cx="100980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041800" y="3222720"/>
            <a:ext cx="100980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095440" y="3251160"/>
            <a:ext cx="9439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 Commercial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150880" y="3360600"/>
            <a:ext cx="84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Guerriero (T)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041800" y="3222720"/>
            <a:ext cx="100980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251400" y="3714840"/>
            <a:ext cx="1800" cy="196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251400" y="3911760"/>
            <a:ext cx="71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51400" y="4017960"/>
            <a:ext cx="71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6251400" y="4125960"/>
            <a:ext cx="71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251400" y="3911760"/>
            <a:ext cx="1800" cy="10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251400" y="4017960"/>
            <a:ext cx="1800" cy="108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6358680" y="3857760"/>
            <a:ext cx="762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359760" y="3963960"/>
            <a:ext cx="428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363000" y="4071960"/>
            <a:ext cx="634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Relations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127920" y="3222720"/>
            <a:ext cx="101124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239520" y="3251160"/>
            <a:ext cx="825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420600" y="3360600"/>
            <a:ext cx="46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367680" y="3471840"/>
            <a:ext cx="526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Sérgio Assad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375960" y="3579840"/>
            <a:ext cx="654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José Bestard (T)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6127920" y="3222720"/>
            <a:ext cx="101124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337520" y="3714840"/>
            <a:ext cx="1440" cy="1969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337520" y="3911760"/>
            <a:ext cx="73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337520" y="4017960"/>
            <a:ext cx="73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337520" y="4125960"/>
            <a:ext cx="73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337520" y="4233960"/>
            <a:ext cx="73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337520" y="4340160"/>
            <a:ext cx="730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337520" y="3911760"/>
            <a:ext cx="1440" cy="10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337520" y="4017960"/>
            <a:ext cx="1440" cy="108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337520" y="4125960"/>
            <a:ext cx="1440" cy="108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337520" y="4233960"/>
            <a:ext cx="1440" cy="1062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448040" y="3857760"/>
            <a:ext cx="732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450560" y="3963960"/>
            <a:ext cx="560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451640" y="4071960"/>
            <a:ext cx="438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444440" y="4178160"/>
            <a:ext cx="349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444080" y="4286160"/>
            <a:ext cx="924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Technology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213680" y="3222720"/>
            <a:ext cx="1011240" cy="49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463520" y="3251160"/>
            <a:ext cx="550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of Staff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434720" y="3360600"/>
            <a:ext cx="570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Miguel Padron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213680" y="3222720"/>
            <a:ext cx="1011240" cy="49212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025880" y="2682720"/>
            <a:ext cx="1009800" cy="382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251240" y="2711520"/>
            <a:ext cx="600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Co-Presidents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344480" y="2820960"/>
            <a:ext cx="36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Kishkill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302000" y="2928960"/>
            <a:ext cx="492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O. Gonzalez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025880" y="2682720"/>
            <a:ext cx="1009800" cy="3826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57200" y="6248520"/>
            <a:ext cx="777240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(T) Denotes employees in transition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Commercial Origination Headcount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8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9" name="" descr=""/>
          <p:cNvPicPr/>
          <p:nvPr/>
        </p:nvPicPr>
        <p:blipFill>
          <a:blip r:embed="rId2"/>
          <a:stretch/>
        </p:blipFill>
        <p:spPr>
          <a:xfrm>
            <a:off x="1093680" y="1967040"/>
            <a:ext cx="6755040" cy="440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Trading/Risk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1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2" name="" descr=""/>
          <p:cNvPicPr/>
          <p:nvPr/>
        </p:nvPicPr>
        <p:blipFill>
          <a:blip r:embed="rId2"/>
          <a:stretch/>
        </p:blipFill>
        <p:spPr>
          <a:xfrm>
            <a:off x="1273320" y="2395440"/>
            <a:ext cx="6594480" cy="3395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ESA Earnings Reconciliation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" name=""/>
          <p:cNvSpPr/>
          <p:nvPr/>
        </p:nvSpPr>
        <p:spPr>
          <a:xfrm>
            <a:off x="2435400" y="2160720"/>
            <a:ext cx="237924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EBIT before Elektro, per Skilling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Presentation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249600" y="216072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$128.7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779080" y="216072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433600" y="2619360"/>
            <a:ext cx="2150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Less:  ESA Asset group EBIT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49680" y="2619360"/>
            <a:ext cx="430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(88.4)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779080" y="26193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829840" y="26193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433600" y="2849400"/>
            <a:ext cx="2260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Add:  Total ESA Plan G&amp;A, net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39400" y="2849400"/>
            <a:ext cx="412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$59.2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234400" y="28494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435400" y="3078000"/>
            <a:ext cx="2855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Less:  Asset G&amp;A included in $88 EBIT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730480" y="3078000"/>
            <a:ext cx="339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(7.4)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34400" y="30780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85520" y="30780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383880" y="307800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51.8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880600" y="30780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69480" y="3308400"/>
            <a:ext cx="1190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Adjusted Margin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83880" y="330840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92.2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781600" y="330840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880600" y="33084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34680" y="3611520"/>
            <a:ext cx="2699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Less:  Adjusted G&amp;A, excluding G&amp;P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49680" y="3611520"/>
            <a:ext cx="4305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(51.8)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79080" y="35370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29840" y="353700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32520" y="3997440"/>
            <a:ext cx="1629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ESA EBIT as adjusted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383880" y="399744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40.4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81600" y="399744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880600" y="399744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36840" y="4456080"/>
            <a:ext cx="2708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Add: Overview to revised EBIT target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383880" y="44560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15.0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81600" y="445608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880600" y="44560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433600" y="4915080"/>
            <a:ext cx="1949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Adjusted ESA EBIT Target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383880" y="49150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55.4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81600" y="491508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880600" y="491508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493360" y="5373720"/>
            <a:ext cx="1391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G&amp;A to be covered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83880" y="537372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30.4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781600" y="537372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880600" y="537372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504160" y="5832360"/>
            <a:ext cx="1025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Margin Target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73280" y="5832360"/>
            <a:ext cx="504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$  85.8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81600" y="583236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880600" y="5832360"/>
            <a:ext cx="46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119640" y="3511440"/>
            <a:ext cx="6620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095880" y="3970440"/>
            <a:ext cx="662040" cy="9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95880" y="4200480"/>
            <a:ext cx="6620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119640" y="4889520"/>
            <a:ext cx="6620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119640" y="5119560"/>
            <a:ext cx="6620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119640" y="6054840"/>
            <a:ext cx="66204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Major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2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"/>
          <p:cNvSpPr/>
          <p:nvPr/>
        </p:nvSpPr>
        <p:spPr>
          <a:xfrm>
            <a:off x="637920" y="2133720"/>
            <a:ext cx="15901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Commercial Origination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96400" y="4327560"/>
            <a:ext cx="80434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MTM on renegotiations of Cuiaba Gas Contract - Division of "Pain and Gain" with Global Assets needs to be addressed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910080" y="4479840"/>
            <a:ext cx="2316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Arcor (consolidated asset)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909360" y="4648320"/>
            <a:ext cx="28468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G&amp;A for Commercial and Argentina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94800" y="4937040"/>
            <a:ext cx="1746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Trading/Risk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14400" y="5181480"/>
            <a:ext cx="53719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Eletrobolt Call value, assumptions for TGS capacity and South America Gas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93720" y="5699160"/>
            <a:ext cx="1909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Headquarters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900000" y="5891040"/>
            <a:ext cx="63309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all G&amp;A, other than Trading/Risk Management, Commercial and Argentina, as noted above.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74720" y="2362320"/>
            <a:ext cx="754380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Eletrobolt: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919080" y="2732040"/>
            <a:ext cx="71571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Assumes buyout of West LB off balance sheet structure in 4Q with an equity and subdebt investment of $148mm.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35640" y="2901960"/>
            <a:ext cx="23482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Assumes permanent financing in 4Q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17280" y="3048120"/>
            <a:ext cx="3836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Assumes Eletrobolt is a merchant asset (aka, non-strategic).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37800" y="2575080"/>
            <a:ext cx="19742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only accrual earnings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927000" y="3200400"/>
            <a:ext cx="8826480" cy="5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Assumes 4Q sale of 75% of economic interest, with proceeds of $120mm ($35.6mm equity &amp; $66.8mm sub debt), which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represent book basis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Assumes cash distributions of $13.6 mm in 4Q related to floor payment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910800" y="6080040"/>
            <a:ext cx="1990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100% of the overview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911520" y="3701880"/>
            <a:ext cx="6517800" cy="33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WLB structure unwinds in (approx.) June 2002, however, operating plan assumes structure is unwound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  prior to equity sale in 4Q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74720" y="4038480"/>
            <a:ext cx="37339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Others: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20440" y="5327640"/>
            <a:ext cx="305028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0" anchor="t">
            <a:spAutoFit/>
          </a:bodyPr>
          <a:p>
            <a:pPr>
              <a:lnSpc>
                <a:spcPct val="100000"/>
              </a:lnSpc>
              <a:buClr>
                <a:srgbClr val="0000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Includes G&amp;A for Trading/Risk Management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2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" descr=""/>
          <p:cNvPicPr/>
          <p:nvPr/>
        </p:nvPicPr>
        <p:blipFill>
          <a:blip r:embed="rId2"/>
          <a:stretch/>
        </p:blipFill>
        <p:spPr>
          <a:xfrm>
            <a:off x="693720" y="1925640"/>
            <a:ext cx="7459560" cy="4094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732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Sources of Overview/Hot List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1447920" y="6324480"/>
            <a:ext cx="701028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*Deal included in income budget as identified source of earnings.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7" name="" descr=""/>
          <p:cNvPicPr/>
          <p:nvPr/>
        </p:nvPicPr>
        <p:blipFill>
          <a:blip r:embed="rId2"/>
          <a:stretch/>
        </p:blipFill>
        <p:spPr>
          <a:xfrm>
            <a:off x="1101600" y="1987560"/>
            <a:ext cx="6243840" cy="4184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Cash Flow Matrix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" name="" descr=""/>
          <p:cNvPicPr/>
          <p:nvPr/>
        </p:nvPicPr>
        <p:blipFill>
          <a:blip r:embed="rId2"/>
          <a:stretch/>
        </p:blipFill>
        <p:spPr>
          <a:xfrm>
            <a:off x="7866000" y="1671480"/>
            <a:ext cx="795240" cy="5046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" descr=""/>
          <p:cNvPicPr/>
          <p:nvPr/>
        </p:nvPicPr>
        <p:blipFill>
          <a:blip r:embed="rId3"/>
          <a:stretch/>
        </p:blipFill>
        <p:spPr>
          <a:xfrm>
            <a:off x="304920" y="1792440"/>
            <a:ext cx="7569000" cy="4913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Income Matrix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4" name="" descr=""/>
          <p:cNvPicPr/>
          <p:nvPr/>
        </p:nvPicPr>
        <p:blipFill>
          <a:blip r:embed="rId2"/>
          <a:stretch/>
        </p:blipFill>
        <p:spPr>
          <a:xfrm>
            <a:off x="550800" y="1994040"/>
            <a:ext cx="6307200" cy="3828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5" name="" descr=""/>
          <p:cNvPicPr/>
          <p:nvPr/>
        </p:nvPicPr>
        <p:blipFill>
          <a:blip r:embed="rId3"/>
          <a:stretch/>
        </p:blipFill>
        <p:spPr>
          <a:xfrm>
            <a:off x="6858000" y="2006640"/>
            <a:ext cx="1782720" cy="3824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G&amp;A Budget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8" name="" descr=""/>
          <p:cNvPicPr/>
          <p:nvPr/>
        </p:nvPicPr>
        <p:blipFill>
          <a:blip r:embed="rId2"/>
          <a:stretch/>
        </p:blipFill>
        <p:spPr>
          <a:xfrm>
            <a:off x="533520" y="1828800"/>
            <a:ext cx="8116920" cy="4548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br>
              <a:rPr sz="2800"/>
            </a:b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2001 Operating &amp; Strategic Plan</a:t>
            </a:r>
            <a:br>
              <a:rPr sz="2400"/>
            </a:b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Deferred Development Costs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685800" y="533520"/>
            <a:ext cx="1281240" cy="11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685800" y="2133720"/>
            <a:ext cx="7848720" cy="30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2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   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Project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Amount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Plan to Address</a:t>
            </a: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Cuiaba II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 8.7mm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• Possible allocation to 150MW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peaker and purchase of turbines.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Riogen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 6.4mm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• Possible allocation to purchase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price of turbines.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Puerto Suarez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    .6mm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• Inactive.  Needs to be expensed.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Petrobras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3333cc"/>
                </a:solidFill>
                <a:effectLst/>
                <a:uFillTx/>
                <a:latin typeface="Arial"/>
              </a:rPr>
              <a:t>$  2.1mm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• Contractually entitled to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receive reimbursement.  Will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Total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$17.8mm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 work with Petrobras to recover.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2001-01-12T18:30:10Z</dcterms:created>
  <dc:creator>A Ueckert</dc:creator>
  <dc:description/>
  <dc:language>en-US</dc:language>
  <cp:lastModifiedBy>A Ueckert</cp:lastModifiedBy>
  <cp:lastPrinted>2001-01-25T22:35:10Z</cp:lastPrinted>
  <dcterms:modified xsi:type="dcterms:W3CDTF">2001-01-30T15:12:21Z</dcterms:modified>
  <cp:revision>44</cp:revision>
  <dc:subject/>
  <dc:title>Enron South America 2001 Operating &amp; Strategic Plan Income</dc:title>
</cp:coreProperties>
</file>