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E485C2C4-E902-479B-8193-C24721F68FF8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E30FB3-7BF7-4192-BFD9-EB68F6FF11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86600" y="152280"/>
            <a:ext cx="182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505320"/>
            <a:ext cx="7620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Funding Assistance Product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Roles for Bank Participation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Plant Costing $500/kW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"/>
          <p:cNvSpPr/>
          <p:nvPr/>
        </p:nvSpPr>
        <p:spPr>
          <a:xfrm>
            <a:off x="1066680" y="4876920"/>
            <a:ext cx="723924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Equity cost: $500/kW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Represents equity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ENA loan:   $375/kW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Outstanding balance in any one year represents Enron’s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Mortgage style amortization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1752480" y="1371600"/>
          <a:ext cx="5943600" cy="34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371600"/>
                    <a:ext cx="5943600" cy="34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2666880" y="1828800"/>
            <a:ext cx="266724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$500/kw equals equity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6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unlikely that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exercise put early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its life…equity has too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much invested.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very least,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residual value is in excess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outstanding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4120" y="552456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438280" y="552456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has sold equity a put on the underlying project putting Enron into essentially a creditor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Enron’s security features, restrictive covenants and mortgage motivates equity to refinance ASAP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soon as equity can achieve higher leverage/term than outstanding Enron loan,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1447920" y="1981080"/>
          <a:ext cx="6400800" cy="35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400800" cy="35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Bank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deal structure:  sell to Enron a put to the bank of the outstanding senior project debt that Enron may have to purchase to control bankruptcy process and exercise our collateral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 to negotiate x% of debt that can be put (relates to loan to value ratios), interest rate adjusters, or start and end dates of option exercise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deal structure:  extend funding loan to the Enron SPV that incorporates springing interest rate and credit features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put of bonds to 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6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1" name=""/>
          <p:cNvCxnSpPr>
            <a:stCxn id="156" idx="1"/>
            <a:endCxn id="157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62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219320" y="3733920"/>
            <a:ext cx="99036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1752120" y="320040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752480" y="32004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81080" y="32767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owned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 bonds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Restructuring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Reactivates mortgage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and interest rate springs to Enron levels if insurance securing debt doesn’t evergreen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85800" y="5105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springing rates will be set and known at closing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springing option dates will occur 3-times over life of the debt corresponding to years 5,10 and 15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1828800" y="1905120"/>
            <a:ext cx="0" cy="2514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28800" y="4419720"/>
            <a:ext cx="5105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828800" y="3429000"/>
            <a:ext cx="4191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905120" y="4572000"/>
            <a:ext cx="4952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Closing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8954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8098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80060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6386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095880" y="320040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supported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971800" y="213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88620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76920" y="30481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914400" y="1905120"/>
            <a:ext cx="76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124080" y="1828800"/>
            <a:ext cx="22100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038480" y="228600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10-year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72428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905120" y="36576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97180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96252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952880" y="365760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9051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9718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8862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769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Preface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and manage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with a Project LLC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essence, Enron has sold equity the right to put the project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200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5486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1904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3505320"/>
            <a:ext cx="167328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257508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562720" y="1676520"/>
            <a:ext cx="1218960" cy="3276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40384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4038480" y="37339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19720" y="34290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"/>
          <p:cNvSpPr/>
          <p:nvPr/>
        </p:nvSpPr>
        <p:spPr>
          <a:xfrm>
            <a:off x="1523880" y="5105520"/>
            <a:ext cx="61722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side of debt service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As long as $ formula e- is paid under financial-buy contract,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EPMI makes fixed payment which equals debt service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$ Fixed payment under financial-sell contract becomes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the equivalent of debt service to the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Expected result is an investment grade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62720" y="39625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38680" y="4572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62720" y="44197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762120" y="45720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financial-buy is directly with the trustee to make contracts bankrupt remote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financial-sell is with the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obligates LLC to repay monies owed to Enron under STET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Secured by a second mortgage as the assets of the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8672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743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6728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26708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43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5" name=""/>
          <p:cNvCxnSpPr>
            <a:stCxn id="80" idx="1"/>
            <a:endCxn id="81" idx="3"/>
          </p:cNvCxnSpPr>
          <p:nvPr/>
        </p:nvCxnSpPr>
        <p:spPr>
          <a:xfrm flipH="1">
            <a:off x="3747600" y="2018880"/>
            <a:ext cx="210600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6" name=""/>
          <p:cNvSpPr/>
          <p:nvPr/>
        </p:nvSpPr>
        <p:spPr>
          <a:xfrm>
            <a:off x="66294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60958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5780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63244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276360" y="39625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32767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2971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290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472392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72428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627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004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6294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72428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7200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1500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810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42900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733920" y="175248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191120" y="1523880"/>
            <a:ext cx="1143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9907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2057040" y="1828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057400" y="2133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133720" y="1523880"/>
            <a:ext cx="5331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133720" y="19051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464832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for credit duration mismatch between 20-year term of either loan and a 5-year insurance company wrap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insurance wrap will likely evergreen every five years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Funding loan must accommodate springing credit and interest rate change if insurance wrap doesn’t evergreen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8" name=""/>
          <p:cNvCxnSpPr>
            <a:stCxn id="116" idx="0"/>
            <a:endCxn id="115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9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0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1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122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123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510516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0552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257800" y="137160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971800" y="14479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2000-02-23T11:51:58Z</cp:lastPrinted>
  <dcterms:modified xsi:type="dcterms:W3CDTF">2000-02-24T00:12:07Z</dcterms:modified>
  <cp:revision>80</cp:revision>
  <dc:subject/>
  <dc:title>Overview</dc:title>
</cp:coreProperties>
</file>