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media/image1.wmf" ContentType="image/x-wmf"/>
  <Override PartName="/ppt/media/image2.png" ContentType="image/png"/>
  <Override PartName="/ppt/media/image3.wmf" ContentType="image/x-wmf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/>
  <p:notesSz cx="7019925" cy="92694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55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-122760" y="6502320"/>
            <a:ext cx="12283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©1999 BR-9120227-</a:t>
            </a:r>
            <a:fld id="{8E378F6D-2C11-4C80-AA71-85B2BD60F2C5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" name=""/>
          <p:cNvGraphicFramePr/>
          <p:nvPr/>
        </p:nvGraphicFramePr>
        <p:xfrm>
          <a:off x="8077320" y="5877000"/>
          <a:ext cx="825480" cy="8254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4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077320" y="5877000"/>
                    <a:ext cx="825480" cy="82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" name=""/>
          <p:cNvSpPr/>
          <p:nvPr/>
        </p:nvSpPr>
        <p:spPr>
          <a:xfrm>
            <a:off x="6095880" y="6324480"/>
            <a:ext cx="19051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FEB9D09-74F1-46B8-835D-B1CCFD202CE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7086600" y="152280"/>
            <a:ext cx="182880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Confidential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440" y="3505320"/>
            <a:ext cx="762012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2300"/>
            </a:b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Merchant Plant Funding Assistance Product</a:t>
            </a:r>
            <a:br>
              <a:rPr sz="2300"/>
            </a:b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Potential Roles for Bank Participation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1371600" y="4876920"/>
            <a:ext cx="6400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February 2000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4" name="ENE_C_WHI" descr=""/>
          <p:cNvPicPr/>
          <p:nvPr/>
        </p:nvPicPr>
        <p:blipFill>
          <a:blip r:embed="rId1"/>
          <a:stretch/>
        </p:blipFill>
        <p:spPr>
          <a:xfrm>
            <a:off x="3149640" y="380880"/>
            <a:ext cx="2852640" cy="2863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Example: Simple Cycle Plant Costing $500/kW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41" name=""/>
          <p:cNvSpPr/>
          <p:nvPr/>
        </p:nvSpPr>
        <p:spPr>
          <a:xfrm>
            <a:off x="1066680" y="4876920"/>
            <a:ext cx="7239240" cy="129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Equity cost: $500/kW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Represents equity risk basis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ENA loan:   $375/kW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Outstanding balance in any one year represents Enron’s risk basis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Mortgage style amortization schedule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2" name=""/>
          <p:cNvGraphicFramePr/>
          <p:nvPr/>
        </p:nvGraphicFramePr>
        <p:xfrm>
          <a:off x="1752480" y="1371600"/>
          <a:ext cx="5943600" cy="3443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4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752480" y="1371600"/>
                    <a:ext cx="5943600" cy="3443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4" name=""/>
          <p:cNvSpPr/>
          <p:nvPr/>
        </p:nvSpPr>
        <p:spPr>
          <a:xfrm>
            <a:off x="2666880" y="1828800"/>
            <a:ext cx="2667240" cy="228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$500/kw equals equity risk basis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Predicting the psychology of equity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46" name=""/>
          <p:cNvSpPr/>
          <p:nvPr/>
        </p:nvSpPr>
        <p:spPr>
          <a:xfrm>
            <a:off x="2438280" y="5638680"/>
            <a:ext cx="198144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Highly unlikely that equity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will exercise put early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its life…equity has too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much invested.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5334120" y="5638680"/>
            <a:ext cx="25146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 very least, equity will refinance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when residual value is in excess of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 amount of bonds outstanding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5334120" y="5524560"/>
            <a:ext cx="13716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2438280" y="5524560"/>
            <a:ext cx="16002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990720" y="1066680"/>
            <a:ext cx="6324480" cy="99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Enron has sold equity a put on the underlying project putting Enron into essentially a creditor position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Enron’s security features, restrictive covenants and mortgage motivates equity to refinance ASAP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As soon as equity can achieve higher leverage/term than outstanding Enron loan, equity will refinance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51" name=""/>
          <p:cNvGraphicFramePr/>
          <p:nvPr/>
        </p:nvGraphicFramePr>
        <p:xfrm>
          <a:off x="1447920" y="1981080"/>
          <a:ext cx="6400800" cy="35197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5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47920" y="1981080"/>
                    <a:ext cx="6400800" cy="3519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Potential Bank Roles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267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1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Basic deal structure:  sell to Enron a put to the bank of the outstanding senior project debt that Enron may have to purchase to control bankruptcy process and exercise our collateral rights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Room to negotiate x% of debt that can be put (relates to loan to value ratios), interest rate adjusters, or start and end dates of option exercise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2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Expanded deal structure:  extend funding loan to the Enron SPV that incorporates springing interest rate and credit features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Deal Structure</a:t>
            </a:r>
            <a:br>
              <a:rPr sz="24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Event map leading to put of bonds to bank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56" name=""/>
          <p:cNvSpPr/>
          <p:nvPr/>
        </p:nvSpPr>
        <p:spPr>
          <a:xfrm>
            <a:off x="6172200" y="1676520"/>
            <a:ext cx="99072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9900"/>
                </a:solidFill>
                <a:effectLst/>
                <a:uFillTx/>
                <a:latin typeface="Times New Roman"/>
              </a:rPr>
              <a:t>LLC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3048120" y="1676520"/>
            <a:ext cx="99036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Trustee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6172200" y="2895480"/>
            <a:ext cx="990720" cy="53352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EPMI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Fin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4572000" y="3657600"/>
            <a:ext cx="990720" cy="5335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Baa2/BBB+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3048120" y="2895480"/>
            <a:ext cx="990360" cy="53352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Fin. Buy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61" name=""/>
          <p:cNvCxnSpPr>
            <a:stCxn id="156" idx="1"/>
            <a:endCxn id="157" idx="3"/>
          </p:cNvCxnSpPr>
          <p:nvPr/>
        </p:nvCxnSpPr>
        <p:spPr>
          <a:xfrm flipH="1">
            <a:off x="4052160" y="2018880"/>
            <a:ext cx="2105640" cy="1080"/>
          </a:xfrm>
          <a:prstGeom prst="straightConnector1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62" name=""/>
          <p:cNvSpPr/>
          <p:nvPr/>
        </p:nvSpPr>
        <p:spPr>
          <a:xfrm>
            <a:off x="6934320" y="236232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 flipV="1">
            <a:off x="6400800" y="236196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5562720" y="3962520"/>
            <a:ext cx="106668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 flipV="1">
            <a:off x="6629400" y="3429000"/>
            <a:ext cx="0" cy="5335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 flipH="1">
            <a:off x="3581280" y="3962520"/>
            <a:ext cx="9907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 flipV="1">
            <a:off x="3581280" y="3429000"/>
            <a:ext cx="0" cy="5335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 flipV="1">
            <a:off x="3276720" y="236196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3733920" y="236232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 flipH="1">
            <a:off x="5028840" y="2209680"/>
            <a:ext cx="11430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5029200" y="2209680"/>
            <a:ext cx="0" cy="14479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5867280" y="403848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guarantee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3505320" y="4038480"/>
            <a:ext cx="9903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guarantee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6934320" y="2514600"/>
            <a:ext cx="761760" cy="22860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808080"/>
                </a:solidFill>
                <a:effectLst/>
                <a:uFillTx/>
                <a:latin typeface="Times New Roman"/>
              </a:rPr>
              <a:t>$ Fixed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5029200" y="2362320"/>
            <a:ext cx="76212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ff"/>
                </a:solidFill>
                <a:effectLst/>
                <a:uFillTx/>
                <a:latin typeface="Times New Roman"/>
              </a:rPr>
              <a:t>Reimbursement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ff"/>
                </a:solidFill>
                <a:effectLst/>
                <a:uFillTx/>
                <a:latin typeface="Times New Roman"/>
              </a:rPr>
              <a:t>Agreement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4876920" y="1752480"/>
            <a:ext cx="3808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6019920" y="2590920"/>
            <a:ext cx="38088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2286000" y="251460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Fixed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3733920" y="2514600"/>
            <a:ext cx="38088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1219320" y="1676520"/>
            <a:ext cx="99036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Senior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Bondholders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4114800" y="1676520"/>
            <a:ext cx="19051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4572000" y="1371600"/>
            <a:ext cx="12193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Proceeds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 flipH="1">
            <a:off x="2209320" y="2209680"/>
            <a:ext cx="7621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2286000" y="1828800"/>
            <a:ext cx="6858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1219320" y="3733920"/>
            <a:ext cx="990360" cy="53316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Bank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2362320" y="1523880"/>
            <a:ext cx="4572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Proceeds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2438280" y="1981080"/>
            <a:ext cx="304920" cy="15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D/S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 flipH="1">
            <a:off x="1752120" y="3048120"/>
            <a:ext cx="12956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 flipV="1">
            <a:off x="1752480" y="2438280"/>
            <a:ext cx="0" cy="60984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 flipH="1">
            <a:off x="1752120" y="3200400"/>
            <a:ext cx="12956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1752480" y="3200400"/>
            <a:ext cx="0" cy="5335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990720" y="2590920"/>
            <a:ext cx="6858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EPMI buys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bonds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1981080" y="3276720"/>
            <a:ext cx="76212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cc99"/>
                </a:solidFill>
                <a:effectLst/>
                <a:uFillTx/>
                <a:latin typeface="Times New Roman"/>
              </a:rPr>
              <a:t>EPMI puts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cc99"/>
                </a:solidFill>
                <a:effectLst/>
                <a:uFillTx/>
                <a:latin typeface="Times New Roman"/>
              </a:rPr>
              <a:t>bonds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1600200" y="4572000"/>
            <a:ext cx="5410080" cy="190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  </a:t>
            </a:r>
            <a:r>
              <a:rPr b="1" lang="en-US" sz="1200" strike="noStrike" u="none">
                <a:solidFill>
                  <a:srgbClr val="808080"/>
                </a:solidFill>
                <a:effectLst/>
                <a:uFillTx/>
                <a:latin typeface="Times New Roman"/>
              </a:rPr>
              <a:t>LLC defaults under EPMI Financial-sell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2.  </a:t>
            </a:r>
            <a:r>
              <a:rPr b="1" lang="en-US" sz="12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EPMI terminates Financial-sell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Causes MTM to be owed to 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200" strike="noStrike" u="none">
                <a:solidFill>
                  <a:srgbClr val="ff00ff"/>
                </a:solidFill>
                <a:effectLst/>
                <a:uFillTx/>
                <a:latin typeface="Times New Roman"/>
              </a:rPr>
              <a:t>Creates 2nd secured obligation under reimbursement agreement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3.  </a:t>
            </a:r>
            <a:r>
              <a:rPr b="1" lang="en-US" sz="1200" strike="noStrike" u="none">
                <a:solidFill>
                  <a:srgbClr val="ff9900"/>
                </a:solidFill>
                <a:effectLst/>
                <a:uFillTx/>
                <a:latin typeface="Times New Roman"/>
              </a:rPr>
              <a:t>Project LLC goes into bankruptcy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4.  </a:t>
            </a: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EPMI buys Sr. bonds to control process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5.  EPMI takes control of asset through bankruptcy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6.  </a:t>
            </a:r>
            <a:r>
              <a:rPr b="1" lang="en-US" sz="1200" strike="noStrike" u="none">
                <a:solidFill>
                  <a:srgbClr val="00cc99"/>
                </a:solidFill>
                <a:effectLst/>
                <a:uFillTx/>
                <a:latin typeface="Times New Roman"/>
              </a:rPr>
              <a:t>EPMI puts bonds to bank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Restructuring opportunity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Reactivates mortgage to bank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Expanded Deal Structure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Credit and interest rate springs to Enron levels if insurance securing debt doesn’t evergreen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96" name="PlaceHolder 2"/>
          <p:cNvSpPr>
            <a:spLocks noGrp="1"/>
          </p:cNvSpPr>
          <p:nvPr>
            <p:ph/>
          </p:nvPr>
        </p:nvSpPr>
        <p:spPr>
          <a:xfrm>
            <a:off x="685800" y="51051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springing rates will be set and known at closing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springing option dates will occur 3-times over life of the debt corresponding to years 5,10 and 15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7" name=""/>
          <p:cNvSpPr/>
          <p:nvPr/>
        </p:nvSpPr>
        <p:spPr>
          <a:xfrm>
            <a:off x="1828800" y="1905120"/>
            <a:ext cx="0" cy="2514600"/>
          </a:xfrm>
          <a:prstGeom prst="line">
            <a:avLst/>
          </a:prstGeom>
          <a:ln w="381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1828800" y="4419720"/>
            <a:ext cx="5105520" cy="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1828800" y="3429000"/>
            <a:ext cx="41911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1905120" y="4572000"/>
            <a:ext cx="49528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Closing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5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10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15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20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years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2895480" y="43434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3809880" y="43434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4800600" y="43434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5638680" y="43434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6095880" y="3200400"/>
            <a:ext cx="19051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Insurance supported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spread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2971800" y="2133720"/>
            <a:ext cx="26668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oval" w="med"/>
            <a:tailEnd len="med" type="oval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3886200" y="259092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oval" w="med"/>
            <a:tailEnd len="med" type="oval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4876920" y="3048120"/>
            <a:ext cx="76176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oval" w="med"/>
            <a:tailEnd len="med" type="oval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914400" y="1905120"/>
            <a:ext cx="762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Spread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3124080" y="1828800"/>
            <a:ext cx="22100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 15-year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4038480" y="2286000"/>
            <a:ext cx="14479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 10-year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4724280" y="2743200"/>
            <a:ext cx="9144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 5-year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1905120" y="3657600"/>
            <a:ext cx="9144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2971800" y="3657600"/>
            <a:ext cx="6858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3962520" y="3657600"/>
            <a:ext cx="6858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4952880" y="3657600"/>
            <a:ext cx="60984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1905120" y="3809880"/>
            <a:ext cx="8380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Initial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Insurance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Period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2971800" y="3809880"/>
            <a:ext cx="8380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Evergreen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Insurance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Period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3886200" y="3809880"/>
            <a:ext cx="8380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Evergreen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Insurance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Period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4876920" y="3809880"/>
            <a:ext cx="8380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Evergreen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Insurance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Period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Preface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914400" y="990720"/>
            <a:ext cx="777240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Merchant generators face significant financial hurdles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credit ratings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coverage requirements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leverage ratios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is particularly true for mid-merit and peaking units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financial community seems fixated on intrinsic value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Profits from energy sales dominate the analysis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Minimal consideration for extrinsic value (optionality)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Possible reasons for this include: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familiarity with underlying commodity markets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Lack of conviction around modeled future price lines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Uncertainty with collateral valuations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"/>
          <p:cNvSpPr/>
          <p:nvPr/>
        </p:nvSpPr>
        <p:spPr>
          <a:xfrm rot="18900000">
            <a:off x="761760" y="109188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 rot="18900000">
            <a:off x="761760" y="27684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 rot="18900000">
            <a:off x="761760" y="34286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 rot="18900000">
            <a:off x="761760" y="474948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Perspective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914400" y="10663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Unlike other lenders, Enron can: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 the commodity price risk position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Take possession of and operate the collateral to our best commercial advantage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 more creative with debtor restructurings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represents an obvious commercial opportunity for Enron to earn fees assisting merchant generators to access lower cost of capital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Absorb and manage merchant price line risk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Concept is only valuable to merchant generators if we can accomplish an investment grade rating or at a minimum higher leverage at project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"/>
          <p:cNvSpPr/>
          <p:nvPr/>
        </p:nvSpPr>
        <p:spPr>
          <a:xfrm rot="18900000">
            <a:off x="761760" y="12060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 rot="18900000">
            <a:off x="761760" y="31237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 rot="18900000">
            <a:off x="761760" y="43430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Business Deal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914400" y="1523880"/>
            <a:ext cx="7772400" cy="4724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will enter into commodity price risk management contracts with a Project LLC designed to provide a minimum  amount of commodity revenues sufficient to meet at least 1.0x debt service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 a par amount of bonds we will specify in advance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Payments owed Enron under any contract will be secured by a second mortgage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Subordinate only to senior bonds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Exercisable after fairly short cure period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ultimate hammer over equity is the mortgage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essence, Enron has sold equity the right to put the project to Enron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 rot="18900000">
            <a:off x="761760" y="15998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rot="18900000">
            <a:off x="761760" y="32000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rot="18900000">
            <a:off x="761760" y="47239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 rot="18900000">
            <a:off x="761760" y="54860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Contract Features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914400" y="1066320"/>
            <a:ext cx="723888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two contracts require performance regardless of the operable status of the power plant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two contracts are not linked to each other as to performance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Each of the two contracts can be terminated due to non-performance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Payments required under the two contracts will exactly offset each other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two contracts are non-invasive on plant operations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only, no physical elements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effect on dispatch of plant, no consumption of environmental permit capacity, or influence on the marketing of capacity, energy and ancillary services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 rot="18900000">
            <a:off x="761760" y="11808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 rot="18900000">
            <a:off x="761760" y="21078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rot="18900000">
            <a:off x="761760" y="27810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 rot="18900000">
            <a:off x="761760" y="37335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rot="18900000">
            <a:off x="761760" y="46479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85800" y="419040"/>
            <a:ext cx="7772400" cy="952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Price Risk Management Contracts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0" name=""/>
          <p:cNvSpPr/>
          <p:nvPr/>
        </p:nvSpPr>
        <p:spPr>
          <a:xfrm>
            <a:off x="914400" y="2057400"/>
            <a:ext cx="1676520" cy="76212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- Buy Contract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838080" y="3505320"/>
            <a:ext cx="1673280" cy="75888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- Sell Contract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638680" y="2133720"/>
            <a:ext cx="1828800" cy="2057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2666880" y="2286000"/>
            <a:ext cx="28958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flipH="1">
            <a:off x="2666880" y="2666880"/>
            <a:ext cx="289584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 flipH="1">
            <a:off x="2666880" y="3657600"/>
            <a:ext cx="289584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505320" y="2057400"/>
            <a:ext cx="10666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Fixed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505320" y="2438280"/>
            <a:ext cx="12952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Formula e-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429000" y="3429000"/>
            <a:ext cx="14479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Formula e-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581280" y="3733920"/>
            <a:ext cx="7621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Fixed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838080" y="4724280"/>
            <a:ext cx="594360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74800" indent="-17748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Formula e-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positive difference, if any, between a 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based index and a strike price = fuel 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* heat rate + VOM.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7543800" y="2575080"/>
            <a:ext cx="1752480" cy="86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Revenues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Energy, capacity, ancillaries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Insurance proceeds, LD pmts. And all other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 flipH="1">
            <a:off x="2666880" y="4038480"/>
            <a:ext cx="28195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"/>
          <p:cNvSpPr/>
          <p:nvPr/>
        </p:nvSpPr>
        <p:spPr>
          <a:xfrm>
            <a:off x="5562720" y="1676520"/>
            <a:ext cx="1218960" cy="327636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638680" y="198108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 &amp; 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638680" y="403848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666880" y="3429000"/>
            <a:ext cx="1295640" cy="83808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-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2666880" y="2209680"/>
            <a:ext cx="1295640" cy="83844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- Buy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 flipH="1">
            <a:off x="4038480" y="3733920"/>
            <a:ext cx="13716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flipH="1">
            <a:off x="4114800" y="2743200"/>
            <a:ext cx="129528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4419720" y="2438280"/>
            <a:ext cx="7617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formula e-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3581280" y="1676520"/>
            <a:ext cx="7621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Fixed = D/S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4419720" y="3429000"/>
            <a:ext cx="7617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Fixed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1676520" y="3581280"/>
            <a:ext cx="761760" cy="15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formula e-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Credit Structure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5" name=""/>
          <p:cNvSpPr/>
          <p:nvPr/>
        </p:nvSpPr>
        <p:spPr>
          <a:xfrm>
            <a:off x="1523880" y="5105520"/>
            <a:ext cx="6172200" cy="1523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Credit Contribution is from inserting contracts on either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side of debt service in the flow of funds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As long as $ formula e- is paid under financial-buy contract,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EPMI makes fixed payment which equals debt service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$ Fixed payment under financial-sell contract becomes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the equivalent of debt service to the project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Expected result is an investment grade rating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5562720" y="3962520"/>
            <a:ext cx="1218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562720" y="2286000"/>
            <a:ext cx="1218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5562720" y="3124080"/>
            <a:ext cx="1218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5638680" y="342900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-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5638680" y="266688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D/S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5638680" y="129528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Revenues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 flipH="1">
            <a:off x="1447920" y="3886200"/>
            <a:ext cx="121896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 flipV="1">
            <a:off x="1447920" y="1447560"/>
            <a:ext cx="0" cy="24382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1447920" y="1447920"/>
            <a:ext cx="403848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flipV="1">
            <a:off x="3276720" y="1447920"/>
            <a:ext cx="0" cy="7617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5638680" y="4572000"/>
            <a:ext cx="10670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LLC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5562720" y="4419720"/>
            <a:ext cx="12189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Deal Structure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762120" y="4572000"/>
            <a:ext cx="777240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EPMI financial-buy is directly with the trustee to make contracts bankrupt remote 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EPMI financial-sell is with the LLC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Reimbursement agreement obligates LLC to repay monies owed to Enron under STET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Secured by a second mortgage as the assets of the LLC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>
            <a:off x="5867280" y="1676520"/>
            <a:ext cx="99072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2743200" y="1676520"/>
            <a:ext cx="99072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Trustee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5867280" y="2895480"/>
            <a:ext cx="990720" cy="53352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Sell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4267080" y="3657600"/>
            <a:ext cx="990720" cy="5335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Baa2/BBB+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2743200" y="2895480"/>
            <a:ext cx="990720" cy="53352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Fin. Buy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85" name=""/>
          <p:cNvCxnSpPr>
            <a:stCxn id="80" idx="1"/>
            <a:endCxn id="81" idx="3"/>
          </p:cNvCxnSpPr>
          <p:nvPr/>
        </p:nvCxnSpPr>
        <p:spPr>
          <a:xfrm flipH="1">
            <a:off x="3747600" y="2018880"/>
            <a:ext cx="2106000" cy="1080"/>
          </a:xfrm>
          <a:prstGeom prst="straightConnector1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86" name=""/>
          <p:cNvSpPr/>
          <p:nvPr/>
        </p:nvSpPr>
        <p:spPr>
          <a:xfrm>
            <a:off x="6629400" y="236232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 flipV="1">
            <a:off x="6095880" y="236196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5257800" y="3962520"/>
            <a:ext cx="106668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 flipV="1">
            <a:off x="6324480" y="3429000"/>
            <a:ext cx="0" cy="5335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 flipH="1">
            <a:off x="3276360" y="3962520"/>
            <a:ext cx="99036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 flipV="1">
            <a:off x="3276720" y="3429000"/>
            <a:ext cx="0" cy="5335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 flipV="1">
            <a:off x="2971800" y="236196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3429000" y="236232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 flipH="1">
            <a:off x="4723920" y="2209680"/>
            <a:ext cx="11430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4724280" y="2209680"/>
            <a:ext cx="0" cy="14479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5562720" y="4038480"/>
            <a:ext cx="9903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guarantee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3200400" y="403848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guarantee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6629400" y="251460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Fixed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4724280" y="2362320"/>
            <a:ext cx="76212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Reimbursement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Agreement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4572000" y="1752480"/>
            <a:ext cx="3808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5715000" y="2590920"/>
            <a:ext cx="38088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1981080" y="251460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Fixed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3429000" y="2514600"/>
            <a:ext cx="38088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3733920" y="1752480"/>
            <a:ext cx="20574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4191120" y="1523880"/>
            <a:ext cx="1143000" cy="15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Proceeds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990720" y="1676520"/>
            <a:ext cx="99036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Bondholders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 flipH="1">
            <a:off x="2057040" y="1828800"/>
            <a:ext cx="6094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2057400" y="2133720"/>
            <a:ext cx="6094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2133720" y="1523880"/>
            <a:ext cx="533160" cy="15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Proceeds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2133720" y="1905120"/>
            <a:ext cx="38088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D/S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Expanded Deal Structure with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as Project Lender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/>
          </p:nvPr>
        </p:nvSpPr>
        <p:spPr>
          <a:xfrm>
            <a:off x="685800" y="4648320"/>
            <a:ext cx="777240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Potential for credit duration mismatch between 20-year term of either loan and a 5-year insurance company wrap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insurance wrap will likely evergreen every five years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Funding loan must accommodate springing credit and interest rate change if insurance wrap doesn’t evergreen</a:t>
            </a:r>
            <a:endParaRPr b="1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"/>
          <p:cNvSpPr/>
          <p:nvPr/>
        </p:nvSpPr>
        <p:spPr>
          <a:xfrm>
            <a:off x="1676520" y="1828800"/>
            <a:ext cx="114300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LLC/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Trustee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1676520" y="3276720"/>
            <a:ext cx="1143000" cy="685800"/>
          </a:xfrm>
          <a:prstGeom prst="rect">
            <a:avLst/>
          </a:prstGeom>
          <a:noFill/>
          <a:ln w="284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EPMI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3886200" y="1828800"/>
            <a:ext cx="121932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SPV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3886200" y="3276720"/>
            <a:ext cx="121932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Insurance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6248520" y="1828800"/>
            <a:ext cx="129528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Capital/Bank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18" name=""/>
          <p:cNvCxnSpPr>
            <a:stCxn id="116" idx="0"/>
            <a:endCxn id="115" idx="2"/>
          </p:cNvCxnSpPr>
          <p:nvPr/>
        </p:nvCxnSpPr>
        <p:spPr>
          <a:xfrm flipV="1">
            <a:off x="4495320" y="2528280"/>
            <a:ext cx="1080" cy="73404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19" name=""/>
          <p:cNvCxnSpPr/>
          <p:nvPr/>
        </p:nvCxnSpPr>
        <p:spPr>
          <a:xfrm flipV="1">
            <a:off x="1752120" y="2513880"/>
            <a:ext cx="1080" cy="76284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20" name=""/>
          <p:cNvCxnSpPr/>
          <p:nvPr/>
        </p:nvCxnSpPr>
        <p:spPr>
          <a:xfrm flipV="1">
            <a:off x="2361960" y="2513880"/>
            <a:ext cx="1080" cy="76284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21" name=""/>
          <p:cNvCxnSpPr/>
          <p:nvPr/>
        </p:nvCxnSpPr>
        <p:spPr>
          <a:xfrm flipV="1">
            <a:off x="2742840" y="2513880"/>
            <a:ext cx="1080" cy="762840"/>
          </a:xfrm>
          <a:prstGeom prst="straightConnector1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</p:cxnSp>
      <p:cxnSp>
        <p:nvCxnSpPr>
          <p:cNvPr id="122" name=""/>
          <p:cNvCxnSpPr/>
          <p:nvPr/>
        </p:nvCxnSpPr>
        <p:spPr>
          <a:xfrm flipV="1">
            <a:off x="2057040" y="2513880"/>
            <a:ext cx="1080" cy="762840"/>
          </a:xfrm>
          <a:prstGeom prst="straightConnector1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</p:cxnSp>
      <p:sp>
        <p:nvSpPr>
          <p:cNvPr id="123" name=""/>
          <p:cNvSpPr/>
          <p:nvPr/>
        </p:nvSpPr>
        <p:spPr>
          <a:xfrm>
            <a:off x="2819520" y="19810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 flipH="1">
            <a:off x="2819160" y="228600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 flipH="1">
            <a:off x="5105160" y="19810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5105520" y="228600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4572000" y="2743200"/>
            <a:ext cx="83808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5-year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wrap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5257800" y="1371600"/>
            <a:ext cx="8380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Funding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20-year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2971800" y="1447920"/>
            <a:ext cx="8380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Proj.-Loan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20-year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5181480" y="2057400"/>
            <a:ext cx="91440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Ins. Co. rating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2895480" y="2057400"/>
            <a:ext cx="91440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BBB+/Baa2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5410080" y="2362320"/>
            <a:ext cx="3812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D/S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3200400" y="2362320"/>
            <a:ext cx="3808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D/S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2895480" y="2819520"/>
            <a:ext cx="2286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Fixed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1295280" y="2819520"/>
            <a:ext cx="3812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Fixed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1981080" y="2895480"/>
            <a:ext cx="3812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 flipH="1" flipV="1">
            <a:off x="2437560" y="2590200"/>
            <a:ext cx="2286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Sell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2133720" y="2666880"/>
            <a:ext cx="3045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 flipH="1" flipV="1">
            <a:off x="1751760" y="2590200"/>
            <a:ext cx="2286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 Buy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3173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1999-12-15T18:02:30Z</dcterms:created>
  <dc:creator>Donald M. Black</dc:creator>
  <dc:description/>
  <dc:language>en-US</dc:language>
  <cp:lastModifiedBy>Ben Rogers</cp:lastModifiedBy>
  <cp:lastPrinted>2000-02-23T11:51:58Z</cp:lastPrinted>
  <dcterms:modified xsi:type="dcterms:W3CDTF">2000-02-24T14:32:03Z</dcterms:modified>
  <cp:revision>81</cp:revision>
  <dc:subject/>
  <dc:title>Overview</dc:title>
</cp:coreProperties>
</file>