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BBCF3BE1-A671-432A-89FF-376E3C7EE166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15BE37-C074-4634-A41F-EF88D4C4A4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86600" y="152280"/>
            <a:ext cx="182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505320"/>
            <a:ext cx="7620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Funding Assistance Product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Roles for Bank Participation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Simple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Cycle Plant Costing $500/kW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9" name=""/>
          <p:cNvSpPr/>
          <p:nvPr/>
        </p:nvSpPr>
        <p:spPr>
          <a:xfrm>
            <a:off x="1066680" y="4876920"/>
            <a:ext cx="563904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Equity cost: $500/kW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Represents equity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ENA loan:   $375/kW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Outstanding balance represents Enron’s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Amortization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1981080" y="1143000"/>
          <a:ext cx="5105520" cy="3657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143000"/>
                    <a:ext cx="510552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3124080" y="2057400"/>
            <a:ext cx="182880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Equity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4" name=""/>
          <p:cNvSpPr/>
          <p:nvPr/>
        </p:nvSpPr>
        <p:spPr>
          <a:xfrm>
            <a:off x="2438280" y="571500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unlikely that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exercise put early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its life…equity has too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much invested.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648320" y="571500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very least,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residual value is in excess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outstanding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724280" y="556272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590920" y="5562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447920" y="2057400"/>
          <a:ext cx="647676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2057400"/>
                    <a:ext cx="647676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2666880" y="3886200"/>
            <a:ext cx="243864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soon as equity can achieve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leverage/term than outstanding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loan,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295280" y="1066680"/>
            <a:ext cx="63248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Enron has sold equity a put on the underlying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Enron’s security features, restrictive covenants, mortgage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incents equity to refinance ASAP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Bank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Enron a put of bonds purchased to control bankruptcy and the collateral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funding loan to Enron SPV with springing interest rate and credit features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Put of bonds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5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0" name=""/>
          <p:cNvCxnSpPr>
            <a:stCxn id="155" idx="1"/>
            <a:endCxn id="156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61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808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276720" y="1676520"/>
            <a:ext cx="19047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733920" y="137160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>
            <a:off x="137124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44792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80880" y="3733920"/>
            <a:ext cx="99072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52388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60020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914400" y="304812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V="1">
            <a:off x="91440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914400" y="32004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914400" y="32004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5228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143000" y="32767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LLC defaults under EPMI Finance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owned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 bonds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Restructuring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Reactivates mortgage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and interest will spring to Enron levels if insurance securing debt doesn’t evergreen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85800" y="5105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springing rates will be set and known at closing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springing options will occur 3-times over life of the debt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828800" y="1905120"/>
            <a:ext cx="0" cy="2514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828800" y="4419720"/>
            <a:ext cx="5105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28800" y="3429000"/>
            <a:ext cx="4191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905120" y="4572000"/>
            <a:ext cx="4952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Closing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8954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8098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80060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6386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095880" y="320040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supported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971800" y="213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88620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876920" y="30481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914400" y="1905120"/>
            <a:ext cx="76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124080" y="1828800"/>
            <a:ext cx="22100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038480" y="228600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10-year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72428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905120" y="36576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97180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96252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952880" y="365760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9051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29718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862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8769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Preface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essence, Enron has sold equity a put-right of the project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200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5486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1904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00400" y="190512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520" y="4191120"/>
            <a:ext cx="5943600" cy="68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solidFill>
            <a:srgbClr val="00f008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solidFill>
            <a:srgbClr val="00f008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"/>
          <p:cNvSpPr/>
          <p:nvPr/>
        </p:nvSpPr>
        <p:spPr>
          <a:xfrm>
            <a:off x="1828800" y="48769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side of D/S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Expected result is an investment grade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4724280"/>
            <a:ext cx="777240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Financial Buy directly with trustee to make bankrupt remote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Financial Sell with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Reimbursement Agreement covers monies owed to Enron under either agreement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3" name=""/>
          <p:cNvCxnSpPr>
            <a:stCxn id="78" idx="1"/>
            <a:endCxn id="79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4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200400" y="175248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57600" y="1523880"/>
            <a:ext cx="1143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57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1523880" y="18288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23880" y="21337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600200" y="1523880"/>
            <a:ext cx="5335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600200" y="19051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464796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credit duration mismatch between project loan and 5-year insurance company wraps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insurance wrap will likely evergreen every five years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loan must accommodate springing credit change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6" name=""/>
          <p:cNvCxnSpPr>
            <a:stCxn id="114" idx="0"/>
            <a:endCxn id="113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7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8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9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120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121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510516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10552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257800" y="137160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971800" y="14479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81952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371600" y="28195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182808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2000-02-17T11:25:37Z</cp:lastPrinted>
  <dcterms:modified xsi:type="dcterms:W3CDTF">2000-02-17T21:24:48Z</dcterms:modified>
  <cp:revision>73</cp:revision>
  <dc:subject/>
  <dc:title>Overview</dc:title>
</cp:coreProperties>
</file>