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122760" y="6502320"/>
            <a:ext cx="1228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©1999 BR-9120227-</a:t>
            </a:r>
            <a:fld id="{96ECF60C-5C8D-4E4F-971B-DEBEF6F8EEAE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6095880" y="632448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B1F1C0D-FADD-464A-A985-B8B56C3422C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086600" y="152280"/>
            <a:ext cx="18288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440" y="3505320"/>
            <a:ext cx="762012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Merchant Plant Funding Assistance Product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Roles for Bank Participation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4876920"/>
            <a:ext cx="6400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2000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Simple Cycle Plant Costing $500/kW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9" name=""/>
          <p:cNvSpPr/>
          <p:nvPr/>
        </p:nvSpPr>
        <p:spPr>
          <a:xfrm>
            <a:off x="1066680" y="4876920"/>
            <a:ext cx="7239240" cy="12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Equity cost: $500/kW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Represents equity risk basis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ENA loan:   $375/kW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Outstanding balance in any one year represents Enron’s risk basis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Mortgage style amortization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0" name=""/>
          <p:cNvGraphicFramePr/>
          <p:nvPr/>
        </p:nvGraphicFramePr>
        <p:xfrm>
          <a:off x="1981080" y="1143000"/>
          <a:ext cx="5105520" cy="3657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81080" y="1143000"/>
                    <a:ext cx="5105520" cy="365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2" name=""/>
          <p:cNvSpPr/>
          <p:nvPr/>
        </p:nvSpPr>
        <p:spPr>
          <a:xfrm>
            <a:off x="2743200" y="1676520"/>
            <a:ext cx="266688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$500/kw equals equity risk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Predicting the psychology of equity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4" name=""/>
          <p:cNvSpPr/>
          <p:nvPr/>
        </p:nvSpPr>
        <p:spPr>
          <a:xfrm>
            <a:off x="2438280" y="5638680"/>
            <a:ext cx="19814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Highly unlikely that 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exercise put early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its life…equity has too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much invested.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334120" y="5638680"/>
            <a:ext cx="2514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very least, equity will refinance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residual value is in excess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 amount of bonds outstanding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5334120" y="552456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438280" y="552456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8" name=""/>
          <p:cNvGraphicFramePr/>
          <p:nvPr/>
        </p:nvGraphicFramePr>
        <p:xfrm>
          <a:off x="1371600" y="2057400"/>
          <a:ext cx="6477120" cy="3429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1600" y="2057400"/>
                    <a:ext cx="647712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0" name=""/>
          <p:cNvSpPr/>
          <p:nvPr/>
        </p:nvSpPr>
        <p:spPr>
          <a:xfrm>
            <a:off x="990720" y="1066680"/>
            <a:ext cx="632448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has sold equity a put on the underlying project putting Enron into essentially a creditor position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Enron’s security features, restrictive covenants, mortgage motivates equity to refinance ASAP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 soon as equity can achieve higher leverage/term than outstanding Enron loan, equity will refinance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Bank Roles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1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deal structure:  sell to Enron a put to the bank of the outstanding senior project debt that Enron may have to purchase to control bankruptcy process and exercise our collateral rights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Room to negotiate x% of debt that can be put (relates to loan to value ratios), interest rate adjusters, or start and end dates of option exercise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Expanded deal structure:  extend funding loan to the Enron SPV that incorporates springing interest rate and credit features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Deal Structure</a:t>
            </a:r>
            <a:br>
              <a:rPr sz="24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Event map leading to put of bonds to bank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4" name=""/>
          <p:cNvSpPr/>
          <p:nvPr/>
        </p:nvSpPr>
        <p:spPr>
          <a:xfrm>
            <a:off x="617220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0481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172200" y="289548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4572000" y="365760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048120" y="289548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59" name=""/>
          <p:cNvCxnSpPr>
            <a:stCxn id="154" idx="1"/>
            <a:endCxn id="155" idx="3"/>
          </p:cNvCxnSpPr>
          <p:nvPr/>
        </p:nvCxnSpPr>
        <p:spPr>
          <a:xfrm flipH="1">
            <a:off x="4052160" y="2018880"/>
            <a:ext cx="210564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60" name=""/>
          <p:cNvSpPr/>
          <p:nvPr/>
        </p:nvSpPr>
        <p:spPr>
          <a:xfrm>
            <a:off x="693432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flipV="1">
            <a:off x="640080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562720" y="396252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flipV="1">
            <a:off x="662940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flipH="1">
            <a:off x="3581280" y="3962520"/>
            <a:ext cx="990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V="1">
            <a:off x="358128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V="1">
            <a:off x="327672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73392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flipH="1">
            <a:off x="502884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02920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86728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505320" y="403848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934320" y="2514600"/>
            <a:ext cx="761760" cy="2286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029200" y="2362320"/>
            <a:ext cx="7621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876920" y="175248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019920" y="259092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228600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733920" y="251460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2193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114800" y="1676520"/>
            <a:ext cx="1905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572000" y="1371600"/>
            <a:ext cx="12193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 flipH="1">
            <a:off x="2209320" y="2209680"/>
            <a:ext cx="762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286000" y="18288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219320" y="3733920"/>
            <a:ext cx="990360" cy="5331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362320" y="15238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438280" y="1981080"/>
            <a:ext cx="30492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H="1">
            <a:off x="1752120" y="3048120"/>
            <a:ext cx="1295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flipV="1">
            <a:off x="1752480" y="2438280"/>
            <a:ext cx="0" cy="6098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flipH="1">
            <a:off x="1752120" y="3200400"/>
            <a:ext cx="1295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1752480" y="32004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990720" y="2590920"/>
            <a:ext cx="685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EPMI buys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bonds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981080" y="3276720"/>
            <a:ext cx="7621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EPMI puts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bonds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1600200" y="4572000"/>
            <a:ext cx="5410080" cy="190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</a:t>
            </a:r>
            <a:r>
              <a:rPr b="1" lang="en-US" sz="12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LLC defaults under EPMI Finance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</a:t>
            </a: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EPMI terminates Financial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Causes MTM to be owned 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Creates 2nd secured obligation under 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</a:t>
            </a:r>
            <a:r>
              <a:rPr b="1" lang="en-US" sz="1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Project LLC goes into bankruptcy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EPMI buys Sr. bonds to control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 EPMI takes control of asset through bankruptcy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 </a:t>
            </a:r>
            <a:r>
              <a:rPr b="1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EPMI puts bonds to 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Restructuring opportunity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Reactivates mortgage to 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Expanded Deal Structure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Credit and interest rate springs to Enron levels if insurance securing debt doesn’t evergreen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/>
          </p:nvPr>
        </p:nvSpPr>
        <p:spPr>
          <a:xfrm>
            <a:off x="685800" y="5105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springing rates will be set and known at closing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springing option dates will occur 3-times over life of the debt corresponding to years 5,10 and 15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1828800" y="1905120"/>
            <a:ext cx="0" cy="251460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828800" y="4419720"/>
            <a:ext cx="510552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828800" y="3429000"/>
            <a:ext cx="41911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905120" y="4572000"/>
            <a:ext cx="4952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Closing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5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10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15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20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2895480" y="4343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809880" y="4343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4800600" y="4343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5638680" y="4343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095880" y="320040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supported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spread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971800" y="2133720"/>
            <a:ext cx="2666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388620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876920" y="304812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914400" y="1905120"/>
            <a:ext cx="762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124080" y="1828800"/>
            <a:ext cx="22100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15-year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038480" y="2286000"/>
            <a:ext cx="14479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10-year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724280" y="27432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5-year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1905120" y="365760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2971800" y="36576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3962520" y="36576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952880" y="3657600"/>
            <a:ext cx="6098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1905120" y="38098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2971800" y="38098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Evergreen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3886200" y="38098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Evergreen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4876920" y="38098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Evergreen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Preface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generators face significant financial hurdles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credit ratings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coverage requirements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leverage ratios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particularly true for mid-merit and peaking units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community seems fixated on intrinsic value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Profits from energy sales dominate the analysis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consideration for extrinsic value (optionality)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reasons for this include: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familiarity with underlying commodity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conviction around modeled future price lines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with collateral valuations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61760" y="2768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3428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61760" y="47494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Unlike other lenders, Enron can: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commodity price risk position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possession of and operate the collateral to our best commercial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more creative with debtor restructurings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represents an obvious commercial opportunity for Enron to earn fees assisting merchant generators to access lower cost of capital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Absorb some merchant price line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 is only valuable to merchant generators if we can accomplish an investment grade rating or at a minimum higher leverage at project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1760" y="31237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761760" y="4343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914400" y="15238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 enter into commodity price risk management contracts designed to provide a minimum  amount of commodity revenues sufficient to meet at least 1.0x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 par amount of bonds we will specify in advance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owed Enron under any contract will be secured by a second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Subordinate only to senior bonds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Exercisable after fairly short cure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ultimate hammer over equity is the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essence, Enron has sold equity a put-right of the project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1760" y="1599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1760" y="3200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4723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761760" y="5486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2388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require performance regardless of the operable status of the power plant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not linked to each other as to 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of the two contracts can be terminated due to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required under the two contracts will exactly offset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non-invasive on plant operations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only, no physical elements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effect on dispatch of plant, no consumption of environmental permit capacity, or influence on the marketing of capacity, energy and ancillary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1760" y="2107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1760" y="2781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1760" y="3733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419040"/>
            <a:ext cx="777240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Price Risk Management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0" name=""/>
          <p:cNvSpPr/>
          <p:nvPr/>
        </p:nvSpPr>
        <p:spPr>
          <a:xfrm>
            <a:off x="914400" y="2057400"/>
            <a:ext cx="1676520" cy="76212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38080" y="3505320"/>
            <a:ext cx="1673280" cy="75888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638680" y="2133720"/>
            <a:ext cx="1828800" cy="205740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666880" y="22860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2666880" y="266688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2666880" y="36576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505320" y="205740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505320" y="2438280"/>
            <a:ext cx="1295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429000" y="342900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581280" y="3733920"/>
            <a:ext cx="762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38080" y="4724280"/>
            <a:ext cx="5943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543800" y="2575080"/>
            <a:ext cx="175248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Energy, capacity, 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pmts. And all 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2666880" y="403848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5562720" y="1676520"/>
            <a:ext cx="1218960" cy="3047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638680" y="41148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solidFill>
            <a:srgbClr val="00f008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solidFill>
            <a:srgbClr val="00f008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4038480" y="380988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4114800" y="2743200"/>
            <a:ext cx="12952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419720" y="24382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581280" y="167652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 =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419720" y="350532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676520" y="3581280"/>
            <a:ext cx="7617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Credit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5" name=""/>
          <p:cNvSpPr/>
          <p:nvPr/>
        </p:nvSpPr>
        <p:spPr>
          <a:xfrm>
            <a:off x="1828800" y="4876920"/>
            <a:ext cx="586728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Credit Contribution is from inserting contracts on either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side of debt service in the flow of funds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Expected result is an investment grade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562720" y="40384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638680" y="12952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>
            <a:off x="1447920" y="38862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1447920" y="144756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447920" y="1447920"/>
            <a:ext cx="40384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3276720" y="14479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Deal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762120" y="487656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Financial Buy directly with trustee to make bankrupt remote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Financial Sell with LLC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Reimbursement Agreement covers monies owed to Enron under either agreement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586728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74320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867280" y="2895480"/>
            <a:ext cx="990720" cy="533520"/>
          </a:xfrm>
          <a:prstGeom prst="rect">
            <a:avLst/>
          </a:prstGeom>
          <a:solidFill>
            <a:srgbClr val="00cc99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267080" y="365760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743200" y="2895480"/>
            <a:ext cx="990720" cy="533520"/>
          </a:xfrm>
          <a:prstGeom prst="rect">
            <a:avLst/>
          </a:prstGeom>
          <a:solidFill>
            <a:srgbClr val="00cc99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3" name=""/>
          <p:cNvCxnSpPr>
            <a:stCxn id="78" idx="1"/>
            <a:endCxn id="79" idx="3"/>
          </p:cNvCxnSpPr>
          <p:nvPr/>
        </p:nvCxnSpPr>
        <p:spPr>
          <a:xfrm flipH="1">
            <a:off x="3747600" y="2018880"/>
            <a:ext cx="210600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84" name=""/>
          <p:cNvSpPr/>
          <p:nvPr/>
        </p:nvSpPr>
        <p:spPr>
          <a:xfrm>
            <a:off x="662940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V="1">
            <a:off x="609588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257800" y="396252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632448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H="1">
            <a:off x="3276360" y="396252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V="1">
            <a:off x="327672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297180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42900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H="1">
            <a:off x="472392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72428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562720" y="403848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20040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62940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724280" y="2362320"/>
            <a:ext cx="7621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572000" y="175248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715000" y="259092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98108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429000" y="251460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733920" y="1752480"/>
            <a:ext cx="2057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191120" y="1523880"/>
            <a:ext cx="11430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9907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2057040" y="18288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057400" y="213372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133720" y="1523880"/>
            <a:ext cx="5331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133720" y="190512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Expanded Deal Structure with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 Project Lender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685800" y="464832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for credit duration mismatch between 20-year term of either loan and a 5-year insurance company wrap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insurance wrap will likely evergreen every five years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Funding loan must accommodate springing credit change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1676520" y="182880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LLC/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676520" y="3276720"/>
            <a:ext cx="1143000" cy="685800"/>
          </a:xfrm>
          <a:prstGeom prst="rect">
            <a:avLst/>
          </a:prstGeom>
          <a:solidFill>
            <a:srgbClr val="00cc99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886200" y="1828800"/>
            <a:ext cx="12193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886200" y="3276720"/>
            <a:ext cx="12193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248520" y="1828800"/>
            <a:ext cx="129528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Capital/Bank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6" name=""/>
          <p:cNvCxnSpPr>
            <a:stCxn id="114" idx="0"/>
            <a:endCxn id="113" idx="2"/>
          </p:cNvCxnSpPr>
          <p:nvPr/>
        </p:nvCxnSpPr>
        <p:spPr>
          <a:xfrm flipV="1">
            <a:off x="4495320" y="2528280"/>
            <a:ext cx="1080" cy="7340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17" name=""/>
          <p:cNvCxnSpPr/>
          <p:nvPr/>
        </p:nvCxnSpPr>
        <p:spPr>
          <a:xfrm flipV="1">
            <a:off x="1752120" y="2513880"/>
            <a:ext cx="1080" cy="762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18" name=""/>
          <p:cNvCxnSpPr/>
          <p:nvPr/>
        </p:nvCxnSpPr>
        <p:spPr>
          <a:xfrm flipV="1">
            <a:off x="2361960" y="2513880"/>
            <a:ext cx="1080" cy="762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19" name=""/>
          <p:cNvCxnSpPr/>
          <p:nvPr/>
        </p:nvCxnSpPr>
        <p:spPr>
          <a:xfrm flipV="1">
            <a:off x="2742840" y="2513880"/>
            <a:ext cx="1080" cy="762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</p:cxnSp>
      <p:cxnSp>
        <p:nvCxnSpPr>
          <p:cNvPr id="120" name=""/>
          <p:cNvCxnSpPr/>
          <p:nvPr/>
        </p:nvCxnSpPr>
        <p:spPr>
          <a:xfrm flipV="1">
            <a:off x="2057040" y="2513880"/>
            <a:ext cx="1080" cy="762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</p:cxnSp>
      <p:sp>
        <p:nvSpPr>
          <p:cNvPr id="121" name=""/>
          <p:cNvSpPr/>
          <p:nvPr/>
        </p:nvSpPr>
        <p:spPr>
          <a:xfrm>
            <a:off x="2819520" y="1981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H="1">
            <a:off x="2819160" y="22860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H="1">
            <a:off x="5105160" y="1981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105520" y="22860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572000" y="2743200"/>
            <a:ext cx="8380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257800" y="137160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971800" y="144792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Proj.-Loan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181480" y="2057400"/>
            <a:ext cx="9144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Ins. Co. rating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895480" y="2057400"/>
            <a:ext cx="9144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BBB+/Baa2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410080" y="236232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200400" y="236232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895480" y="281952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295280" y="281952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981080" y="2895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 flipV="1">
            <a:off x="2437560" y="2590200"/>
            <a:ext cx="228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133720" y="2666880"/>
            <a:ext cx="3045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 flipV="1">
            <a:off x="1751760" y="2590200"/>
            <a:ext cx="228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1999-12-15T18:02:30Z</dcterms:created>
  <dc:creator>Donald M. Black</dc:creator>
  <dc:description/>
  <dc:language>en-US</dc:language>
  <cp:lastModifiedBy>Donald M. Black</cp:lastModifiedBy>
  <cp:lastPrinted>2000-02-23T11:51:58Z</cp:lastPrinted>
  <dcterms:modified xsi:type="dcterms:W3CDTF">2000-02-23T12:28:05Z</dcterms:modified>
  <cp:revision>75</cp:revision>
  <dc:subject/>
  <dc:title>Overview</dc:title>
</cp:coreProperties>
</file>