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823AC0-D050-4FA3-88BB-AF6A8E82481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5B111E-62BF-4761-AA01-BC20FF01058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880708-7EAE-495F-B8E9-121DB4D007D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3FE173B-C5E9-442C-A477-C7CC83A34E9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6705720" y="228600"/>
            <a:ext cx="20574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3580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Plant Finance </a:t>
            </a:r>
            <a:br>
              <a:rPr sz="36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Price Risk Management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1371600" y="4647960"/>
            <a:ext cx="64008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April 11,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667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Concept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 capital markets are over-pricing merchant market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represents an opportunity for ENA to step inside the capital markets and capture commodity positions and basis points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 risk at ENA curves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risk basis is as a secured lender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essence, ENA sold to equity the right to put the plant to ENA at debt levels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Put strike price equal to outstanding debt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Exercise of put means equity will write-off their entire 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 accomplish objectives, ENA will enter into commodity price risk management contracts to eliminate merchant price line risk to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Price Risk Management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914400" y="2057400"/>
            <a:ext cx="1676520" cy="7621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38080" y="3505320"/>
            <a:ext cx="1752840" cy="75888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638680" y="2133720"/>
            <a:ext cx="1828800" cy="20574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315 MW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7 x LM6000, SS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$550/kW to build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$375/kW leverage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666880" y="228600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2666880" y="266688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H="1">
            <a:off x="2666880" y="365760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505320" y="205740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 = D/S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505320" y="2438280"/>
            <a:ext cx="1295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429000" y="342900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429000" y="3733920"/>
            <a:ext cx="11430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 = D/S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38080" y="4724280"/>
            <a:ext cx="5943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index and a strike price = fuel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>
            <a:off x="2666880" y="4038480"/>
            <a:ext cx="2819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Features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914400" y="1295280"/>
            <a:ext cx="723888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two contracts require performance regardless of the operable status of the power plant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two contracts are not linked to each other as to performance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Payments required under the two contracts will exactly offset each other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Each of the two contracts can be terminated due to non-performance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two contracts are non-invasive on plant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Financial only, no physical elements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effect on dispatch of plant, no consumption of environmental permit capacity, or influence on the marketing of capacity, energy and ancillary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761760" y="1371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1760" y="22093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761760" y="3047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761760" y="3885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761760" y="4723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5562720" y="1676520"/>
            <a:ext cx="1218960" cy="30477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638680" y="19810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 &amp; 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638680" y="41148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666880" y="3429000"/>
            <a:ext cx="129564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666880" y="2209680"/>
            <a:ext cx="1295640" cy="83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4038480" y="3809880"/>
            <a:ext cx="13716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4114800" y="2743200"/>
            <a:ext cx="12952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419720" y="243828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581280" y="1676520"/>
            <a:ext cx="7621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 =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419720" y="350532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 = D/S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676520" y="3581280"/>
            <a:ext cx="76176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TECO/Mosbacher Delmarva Peaker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Credit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828800" y="5105520"/>
            <a:ext cx="586728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Credit Contribution is from inserting contracts on either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side of D/S in the flow of funds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Expected result: BBB- / Baa3 minimum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562720" y="40384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562720" y="22860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562720" y="31240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638680" y="34290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638680" y="26668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638680" y="12952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1447920" y="388620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1447920" y="144756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447920" y="1447920"/>
            <a:ext cx="40384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3276720" y="14479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162920" y="2590920"/>
            <a:ext cx="160020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162920" y="1371600"/>
            <a:ext cx="16002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Bulk Power Mkts.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ICAP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6553080" y="1447920"/>
            <a:ext cx="6098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477120" y="281952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TECO/Mosbacher Delmarva Project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Contract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685800" y="4495320"/>
            <a:ext cx="77724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 Financial Buy directly with trustee to make bankrupt remote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 Financial Sell with LLC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Reimbursement Agreement covers monies owed to Enron under either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Bankruptcy treatment of e- revenues from Financial Sell through LLC?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3341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20968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334120" y="289548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733920" y="365760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Baa2/BBB+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209680" y="2895480"/>
            <a:ext cx="99072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2" name=""/>
          <p:cNvCxnSpPr>
            <a:stCxn id="67" idx="1"/>
            <a:endCxn id="68" idx="3"/>
          </p:cNvCxnSpPr>
          <p:nvPr/>
        </p:nvCxnSpPr>
        <p:spPr>
          <a:xfrm flipH="1">
            <a:off x="3214080" y="2018880"/>
            <a:ext cx="2105640" cy="108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73" name=""/>
          <p:cNvSpPr/>
          <p:nvPr/>
        </p:nvSpPr>
        <p:spPr>
          <a:xfrm>
            <a:off x="609588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556272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724280" y="3962520"/>
            <a:ext cx="10670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579132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H="1">
            <a:off x="2743200" y="3962520"/>
            <a:ext cx="990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V="1">
            <a:off x="274320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243828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89548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H="1">
            <a:off x="4190760" y="22096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191120" y="22096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02920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66688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09588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191120" y="2362320"/>
            <a:ext cx="76176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038480" y="175248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181480" y="2590920"/>
            <a:ext cx="381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447920" y="2514600"/>
            <a:ext cx="990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895480" y="2514600"/>
            <a:ext cx="381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Expanded Delmarva Structure with Financing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800280" y="1676520"/>
            <a:ext cx="1143000" cy="53316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800280" y="2819520"/>
            <a:ext cx="1143000" cy="53316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 Bermuda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800280" y="3962520"/>
            <a:ext cx="1143000" cy="53316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800280" y="5143680"/>
            <a:ext cx="1143000" cy="5331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Ins. Co. “A”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962520" y="3429000"/>
            <a:ext cx="1143000" cy="53352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Ins. Co. “B”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962520" y="1676520"/>
            <a:ext cx="1143000" cy="53316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743880" y="1676520"/>
            <a:ext cx="1143000" cy="53316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Mkts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V="1">
            <a:off x="952560" y="2209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143000" y="2209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562040" y="2209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V="1">
            <a:off x="1752480" y="2209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23960" y="2362320"/>
            <a:ext cx="183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066680" y="2362320"/>
            <a:ext cx="228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334880" y="236232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716480" y="2362320"/>
            <a:ext cx="248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952560" y="3352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143000" y="3352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562040" y="3352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V="1">
            <a:off x="1752480" y="3352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23960" y="3505320"/>
            <a:ext cx="183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104840" y="3505320"/>
            <a:ext cx="228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334880" y="350532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716480" y="3505320"/>
            <a:ext cx="248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H="1">
            <a:off x="1942920" y="182880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943280" y="205740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flipH="1">
            <a:off x="5143320" y="182880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143680" y="205740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209680" y="1600200"/>
            <a:ext cx="1447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Neg. Loan (“NL”)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533680" y="2057400"/>
            <a:ext cx="799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NL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181480" y="160020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funding loan (“FL”)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646600" y="2057400"/>
            <a:ext cx="748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FL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533840" y="2819520"/>
            <a:ext cx="1790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 of $ Neg. Loan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962520" y="5143680"/>
            <a:ext cx="1143000" cy="5331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333440" y="457200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policy to mitigate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26" name=""/>
          <p:cNvCxnSpPr>
            <a:stCxn id="124" idx="1"/>
            <a:endCxn id="95" idx="3"/>
          </p:cNvCxnSpPr>
          <p:nvPr/>
        </p:nvCxnSpPr>
        <p:spPr>
          <a:xfrm flipH="1">
            <a:off x="1942560" y="5409720"/>
            <a:ext cx="201996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27" name=""/>
          <p:cNvCxnSpPr>
            <a:stCxn id="95" idx="0"/>
            <a:endCxn id="94" idx="2"/>
          </p:cNvCxnSpPr>
          <p:nvPr/>
        </p:nvCxnSpPr>
        <p:spPr>
          <a:xfrm flipV="1">
            <a:off x="1371240" y="4514040"/>
            <a:ext cx="1080" cy="6296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28" name=""/>
          <p:cNvCxnSpPr>
            <a:stCxn id="124" idx="0"/>
            <a:endCxn id="96" idx="2"/>
          </p:cNvCxnSpPr>
          <p:nvPr/>
        </p:nvCxnSpPr>
        <p:spPr>
          <a:xfrm flipV="1">
            <a:off x="4533480" y="3981600"/>
            <a:ext cx="1080" cy="11624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29" name=""/>
          <p:cNvCxnSpPr>
            <a:stCxn id="96" idx="0"/>
            <a:endCxn id="97" idx="2"/>
          </p:cNvCxnSpPr>
          <p:nvPr/>
        </p:nvCxnSpPr>
        <p:spPr>
          <a:xfrm flipV="1">
            <a:off x="4533480" y="2228040"/>
            <a:ext cx="1080" cy="11818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30" name=""/>
          <p:cNvSpPr/>
          <p:nvPr/>
        </p:nvSpPr>
        <p:spPr>
          <a:xfrm>
            <a:off x="2247840" y="5410080"/>
            <a:ext cx="1676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Re-insurance reflecting deductible and co-pay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572000" y="441972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Re-insurance, if necessary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rot="16200000">
            <a:off x="862200" y="3480840"/>
            <a:ext cx="380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rot="16194000">
            <a:off x="1471680" y="3480840"/>
            <a:ext cx="380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248520" y="3276720"/>
            <a:ext cx="2209680" cy="229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Because we’ve engineered all defaults in to the FB demand, charge, Ins. Co. “B” is comfortable insuring NL D/S.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capital markets extends funding loan based off insured cash flows.  A much easier sell.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Basically, we sell LLC credit enhanced with EPMI contracts to only one institutional entity (I.e. Ins. Co. “B”).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rot="16200000">
            <a:off x="821880" y="2373480"/>
            <a:ext cx="459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rot="16200000">
            <a:off x="1487160" y="239976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Book Value vs. Debt Outstanding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85800" y="6248520"/>
            <a:ext cx="25909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Equity write down from bankruptcy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9" name=""/>
          <p:cNvGraphicFramePr/>
          <p:nvPr/>
        </p:nvGraphicFramePr>
        <p:xfrm>
          <a:off x="1219320" y="4876920"/>
          <a:ext cx="6933960" cy="838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4876920"/>
                    <a:ext cx="6933960" cy="83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1" name=""/>
          <p:cNvGraphicFramePr/>
          <p:nvPr/>
        </p:nvGraphicFramePr>
        <p:xfrm>
          <a:off x="1219320" y="1828800"/>
          <a:ext cx="6858000" cy="2762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4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19320" y="1828800"/>
                    <a:ext cx="685800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3" name=""/>
          <p:cNvSpPr/>
          <p:nvPr/>
        </p:nvSpPr>
        <p:spPr>
          <a:xfrm>
            <a:off x="2362320" y="3200400"/>
            <a:ext cx="1295280" cy="266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Risk 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267080" y="2666880"/>
            <a:ext cx="1371600" cy="266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write-down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flipH="1">
            <a:off x="3352320" y="2819520"/>
            <a:ext cx="752760" cy="936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Predicting the Behavior of Equity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7" name=""/>
          <p:cNvGraphicFramePr/>
          <p:nvPr/>
        </p:nvGraphicFramePr>
        <p:xfrm>
          <a:off x="1219320" y="1600200"/>
          <a:ext cx="6858000" cy="2762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600200"/>
                    <a:ext cx="685800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9" name=""/>
          <p:cNvSpPr/>
          <p:nvPr/>
        </p:nvSpPr>
        <p:spPr>
          <a:xfrm>
            <a:off x="2362320" y="2971800"/>
            <a:ext cx="1295280" cy="266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Risk 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267080" y="2362320"/>
            <a:ext cx="1371600" cy="266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write-down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flipH="1">
            <a:off x="3124080" y="2514600"/>
            <a:ext cx="98136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685800" y="59436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Worst case scenario: ENA owns project at debt levels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371600" y="5181480"/>
            <a:ext cx="259092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A. Highly unlikely that equity will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put plant early in its life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4343400" y="5181480"/>
            <a:ext cx="26668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C. Equity is incented to refinance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at the first opportunity taking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ENA out of the deal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2743200" y="4343400"/>
            <a:ext cx="243828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B. Greater risk will be in the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middle years of the project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2057400" y="480060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4876920" y="480060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2057400" y="4952880"/>
            <a:ext cx="281952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895480" y="480060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962520" y="480060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438280" y="4724280"/>
            <a:ext cx="2286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276720" y="4952880"/>
            <a:ext cx="2286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267080" y="4952880"/>
            <a:ext cx="2286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2000-03-07T16:12:25Z</dcterms:created>
  <dc:creator>Ben Rogers</dc:creator>
  <dc:description/>
  <dc:language>en-US</dc:language>
  <cp:lastModifiedBy>Ben Rogers</cp:lastModifiedBy>
  <cp:lastPrinted>2000-04-12T12:30:15Z</cp:lastPrinted>
  <dcterms:modified xsi:type="dcterms:W3CDTF">2000-04-12T12:43:52Z</dcterms:modified>
  <cp:revision>33</cp:revision>
  <dc:subject/>
  <dc:title>Basic Concept</dc:title>
</cp:coreProperties>
</file>