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slide1.xml" ContentType="application/vnd.openxmlformats-officedocument.presentationml.slide+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_rels/presentation.xml.rels" ContentType="application/vnd.openxmlformats-package.relationships+xml"/>
  <Override PartName="/ppt/media/image1.wmf" ContentType="image/x-wmf"/>
  <Override PartName="/ppt/media/image2.png" ContentType="image/png"/>
  <Override PartName="/ppt/media/image3.wmf" ContentType="image/x-wmf"/>
  <Override PartName="/ppt/media/image4.wmf" ContentType="image/x-wmf"/>
  <Override PartName="/ppt/media/image5.wmf" ContentType="image/x-wmf"/>
  <Override PartName="/ppt/embeddings/oleObject1.bin" ContentType="application/vnd.openxmlformats-officedocument.oleObject"/>
  <Override PartName="/ppt/embeddings/oleObject1.docx" ContentType="application/vnd.openxmlformats-officedocument.wordprocessingml.document"/>
  <Override PartName="/ppt/embeddings/oleObject2.bin" ContentType="application/vnd.openxmlformats-officedocument.oleObject"/>
  <Override PartName="/ppt/embeddings/oleObject3.bin" ContentType="application/vnd.openxmlformats-officedocument.oleObject"/>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Lst>
  <p:sldSz cx="9144000" cy="6858000"/>
  <p:notesSz cx="6948488" cy="9234488"/>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6" name="PlaceHolder 2"/>
          <p:cNvSpPr>
            <a:spLocks noGrp="1"/>
          </p:cNvSpPr>
          <p:nvPr>
            <p:ph/>
          </p:nvPr>
        </p:nvSpPr>
        <p:spPr>
          <a:xfrm>
            <a:off x="685800" y="198108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7" name="PlaceHolder 3"/>
          <p:cNvSpPr>
            <a:spLocks noGrp="1"/>
          </p:cNvSpPr>
          <p:nvPr>
            <p:ph/>
          </p:nvPr>
        </p:nvSpPr>
        <p:spPr>
          <a:xfrm>
            <a:off x="4668480" y="198108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C03A8258-38B6-412C-9E26-3DA2036A8708}" type="slidenum">
              <a:t>&lt;#&gt;</a:t>
            </a:fld>
          </a:p>
        </p:txBody>
      </p:sp>
      <p:sp>
        <p:nvSpPr>
          <p:cNvPr id="7" name="PlaceHolder 6"/>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9"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5909FDC9-97B3-4041-BAD8-0D4E9317F33F}"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B1CA1969-5B58-48BB-AA5B-D92770E6F1FB}"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5D3674CB-86EF-4286-B73C-A0EF8242D870}"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oleObject" Target="../embeddings/oleObject1.bin"/><Relationship Id="rId3" Type="http://schemas.openxmlformats.org/officeDocument/2006/relationships/image" Target="../media/image2.png"/><Relationship Id="rId4"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oleObject" Target="../embeddings/oleObject1.bin"/><Relationship Id="rId3" Type="http://schemas.openxmlformats.org/officeDocument/2006/relationships/image" Target="../media/image2.png"/><Relationship Id="rId4"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3.wmf"/><Relationship Id="rId3" Type="http://schemas.openxmlformats.org/officeDocument/2006/relationships/image" Target="../media/image1.wmf"/><Relationship Id="rId4" Type="http://schemas.openxmlformats.org/officeDocument/2006/relationships/oleObject" Target="../embeddings/oleObject2.bin"/><Relationship Id="rId5" Type="http://schemas.openxmlformats.org/officeDocument/2006/relationships/image" Target="../media/image2.png"/><Relationship Id="rId6"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oleObject" Target="../embeddings/oleObject1.bin"/><Relationship Id="rId3" Type="http://schemas.openxmlformats.org/officeDocument/2006/relationships/image" Target="../media/image2.png"/><Relationship Id="rId4" Type="http://schemas.openxmlformats.org/officeDocument/2006/relationships/oleObject" Target="../embeddings/oleObject2.bin"/><Relationship Id="rId5" Type="http://schemas.openxmlformats.org/officeDocument/2006/relationships/image" Target="../media/image4.wmf"/><Relationship Id="rId6" Type="http://schemas.openxmlformats.org/officeDocument/2006/relationships/oleObject" Target="../embeddings/oleObject3.bin"/><Relationship Id="rId7" Type="http://schemas.openxmlformats.org/officeDocument/2006/relationships/image" Target="../media/image5.wmf"/><Relationship Id="rId8"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 name=""/>
          <p:cNvSpPr/>
          <p:nvPr/>
        </p:nvSpPr>
        <p:spPr>
          <a:xfrm>
            <a:off x="2332800" y="1752480"/>
            <a:ext cx="4281120" cy="219600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5400" strike="noStrike" u="none">
                <a:solidFill>
                  <a:srgbClr val="000000"/>
                </a:solidFill>
                <a:effectLst/>
                <a:uFillTx/>
                <a:latin typeface="Book Antiqua"/>
              </a:rPr>
              <a:t>Phoenix/LIM </a:t>
            </a:r>
            <a:endParaRPr b="0" lang="en-US" sz="5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Report Month - July</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11" name=""/>
          <p:cNvSpPr/>
          <p:nvPr/>
        </p:nvSpPr>
        <p:spPr>
          <a:xfrm>
            <a:off x="3240" y="1371600"/>
            <a:ext cx="9140760" cy="0"/>
          </a:xfrm>
          <a:prstGeom prst="line">
            <a:avLst/>
          </a:prstGeom>
          <a:ln w="7632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 name=""/>
          <p:cNvSpPr/>
          <p:nvPr/>
        </p:nvSpPr>
        <p:spPr>
          <a:xfrm>
            <a:off x="15840" y="982800"/>
            <a:ext cx="912816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 name=""/>
          <p:cNvSpPr/>
          <p:nvPr/>
        </p:nvSpPr>
        <p:spPr>
          <a:xfrm>
            <a:off x="3352320" y="5029200"/>
            <a:ext cx="2471040" cy="641160"/>
          </a:xfrm>
          <a:prstGeom prst="rect">
            <a:avLst/>
          </a:prstGeom>
          <a:noFill/>
          <a:ln w="0">
            <a:noFill/>
          </a:ln>
        </p:spPr>
        <p:style>
          <a:lnRef idx="0"/>
          <a:fillRef idx="0"/>
          <a:effectRef idx="0"/>
          <a:fontRef idx="minor"/>
        </p:style>
        <p:txBody>
          <a:bodyPr wrap="none"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600" strike="noStrike" u="none">
                <a:solidFill>
                  <a:srgbClr val="808080"/>
                </a:solidFill>
                <a:effectLst/>
                <a:uFillTx/>
                <a:latin typeface="Times New Roman"/>
              </a:rPr>
              <a:t>Confidential</a:t>
            </a:r>
            <a:endParaRPr b="0" lang="en-US" sz="3600" strike="noStrike" u="none">
              <a:solidFill>
                <a:srgbClr val="000000"/>
              </a:solidFill>
              <a:effectLst/>
              <a:uFillTx/>
              <a:latin typeface="Times New Roman"/>
            </a:endParaRPr>
          </a:p>
        </p:txBody>
      </p:sp>
      <p:sp>
        <p:nvSpPr>
          <p:cNvPr id="14"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15" name="" descr=""/>
          <p:cNvPicPr/>
          <p:nvPr/>
        </p:nvPicPr>
        <p:blipFill>
          <a:blip r:embed="rId1"/>
          <a:stretch/>
        </p:blipFill>
        <p:spPr>
          <a:xfrm>
            <a:off x="6815160" y="6257880"/>
            <a:ext cx="2060640" cy="588960"/>
          </a:xfrm>
          <a:prstGeom prst="rect">
            <a:avLst/>
          </a:prstGeom>
          <a:noFill/>
          <a:ln w="0">
            <a:noFill/>
          </a:ln>
        </p:spPr>
      </p:pic>
      <p:graphicFrame>
        <p:nvGraphicFramePr>
          <p:cNvPr id="16" name=""/>
          <p:cNvGraphicFramePr/>
          <p:nvPr/>
        </p:nvGraphicFramePr>
        <p:xfrm>
          <a:off x="0" y="6114960"/>
          <a:ext cx="2695680" cy="743040"/>
        </p:xfrm>
        <a:graphic>
          <a:graphicData uri="http://schemas.openxmlformats.org/presentationml/2006/ole">
            <p:oleObj r:id="rId2" spid="">
              <p:embed/>
              <p:pic>
                <p:nvPicPr>
                  <p:cNvPr id="17" name="" descr=""/>
                  <p:cNvPicPr/>
                  <p:nvPr/>
                </p:nvPicPr>
                <p:blipFill>
                  <a:blip r:embed="rId3"/>
                  <a:stretch/>
                </p:blipFill>
                <p:spPr>
                  <a:xfrm>
                    <a:off x="0" y="6114960"/>
                    <a:ext cx="2695680" cy="74304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 name=""/>
          <p:cNvSpPr/>
          <p:nvPr/>
        </p:nvSpPr>
        <p:spPr>
          <a:xfrm>
            <a:off x="380880" y="1447920"/>
            <a:ext cx="8534520" cy="4572000"/>
          </a:xfrm>
          <a:prstGeom prst="rect">
            <a:avLst/>
          </a:prstGeom>
          <a:solidFill>
            <a:srgbClr val="ffffff"/>
          </a:solidFill>
          <a:ln w="12600">
            <a:solidFill>
              <a:srgbClr val="3333cc"/>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Project Objective:</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Book Antiqua"/>
              </a:rPr>
              <a:t> </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The scope of our review was designed to identify and test key control mechanisms within ENA’s Phoenix/LIM Group environment in accordance with the 2000 Business Audit Plan.  Our audit procedures included interviews with key ENA personnel, review and assessment of available policy and procedure documentation and appropriate levels of testing necessary to identify strengths and weaknesses related to the existing control environment. </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AA Team Members:</a:t>
            </a: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Enron Team Members:</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Tom Bauer</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Beth Perlman</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Ed Hill</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Andrew Parsons</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Michael Schultz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Scott Williamson</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Cindy Davis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Yannis Tzamouranis</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Russ Bouwhuis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Sean Sipko</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p:txBody>
      </p:sp>
      <p:sp>
        <p:nvSpPr>
          <p:cNvPr id="19"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20" name="" descr=""/>
          <p:cNvPicPr/>
          <p:nvPr/>
        </p:nvPicPr>
        <p:blipFill>
          <a:blip r:embed="rId1"/>
          <a:stretch/>
        </p:blipFill>
        <p:spPr>
          <a:xfrm>
            <a:off x="6815160" y="6257880"/>
            <a:ext cx="2060640" cy="588960"/>
          </a:xfrm>
          <a:prstGeom prst="rect">
            <a:avLst/>
          </a:prstGeom>
          <a:noFill/>
          <a:ln w="0">
            <a:noFill/>
          </a:ln>
        </p:spPr>
      </p:pic>
      <p:sp>
        <p:nvSpPr>
          <p:cNvPr id="21" name=""/>
          <p:cNvSpPr/>
          <p:nvPr/>
        </p:nvSpPr>
        <p:spPr>
          <a:xfrm>
            <a:off x="15840" y="982800"/>
            <a:ext cx="912816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Phoenix/LIM </a:t>
            </a:r>
            <a:br>
              <a:rPr sz="4000"/>
            </a:br>
            <a:endParaRPr b="0" lang="en-US" sz="4000" strike="noStrike" u="none">
              <a:solidFill>
                <a:srgbClr val="000000"/>
              </a:solidFill>
              <a:effectLst/>
              <a:uFillTx/>
              <a:latin typeface="Times New Roman"/>
            </a:endParaRPr>
          </a:p>
        </p:txBody>
      </p:sp>
      <p:graphicFrame>
        <p:nvGraphicFramePr>
          <p:cNvPr id="23" name=""/>
          <p:cNvGraphicFramePr/>
          <p:nvPr/>
        </p:nvGraphicFramePr>
        <p:xfrm>
          <a:off x="0" y="6114960"/>
          <a:ext cx="2695680" cy="743040"/>
        </p:xfrm>
        <a:graphic>
          <a:graphicData uri="http://schemas.openxmlformats.org/presentationml/2006/ole">
            <p:oleObj r:id="rId2" spid="">
              <p:embed/>
              <p:pic>
                <p:nvPicPr>
                  <p:cNvPr id="24" name="" descr=""/>
                  <p:cNvPicPr/>
                  <p:nvPr/>
                </p:nvPicPr>
                <p:blipFill>
                  <a:blip r:embed="rId3"/>
                  <a:stretch/>
                </p:blipFill>
                <p:spPr>
                  <a:xfrm>
                    <a:off x="0" y="6114960"/>
                    <a:ext cx="2695680" cy="74304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Phoenix/LIM Observations </a:t>
            </a:r>
            <a:endParaRPr b="0" lang="en-US" sz="4000" strike="noStrike" u="none">
              <a:solidFill>
                <a:srgbClr val="000000"/>
              </a:solidFill>
              <a:effectLst/>
              <a:uFillTx/>
              <a:latin typeface="Times New Roman"/>
            </a:endParaRPr>
          </a:p>
        </p:txBody>
      </p:sp>
      <p:graphicFrame>
        <p:nvGraphicFramePr>
          <p:cNvPr id="26" name=""/>
          <p:cNvGraphicFramePr/>
          <p:nvPr/>
        </p:nvGraphicFramePr>
        <p:xfrm>
          <a:off x="533520" y="1447920"/>
          <a:ext cx="8162640" cy="7200720"/>
        </p:xfrm>
        <a:graphic>
          <a:graphicData uri="http://schemas.openxmlformats.org/presentationml/2006/ole">
            <p:oleObj progId="Word.Document.12" r:id="rId1" spid="">
              <p:embed/>
              <p:pic>
                <p:nvPicPr>
                  <p:cNvPr id="27" name="" descr=""/>
                  <p:cNvPicPr/>
                  <p:nvPr/>
                </p:nvPicPr>
                <p:blipFill>
                  <a:blip r:embed="rId2"/>
                  <a:stretch/>
                </p:blipFill>
                <p:spPr>
                  <a:xfrm>
                    <a:off x="533520" y="1447920"/>
                    <a:ext cx="8162640" cy="7200720"/>
                  </a:xfrm>
                  <a:prstGeom prst="rect">
                    <a:avLst/>
                  </a:prstGeom>
                  <a:noFill/>
                  <a:ln w="0">
                    <a:noFill/>
                  </a:ln>
                </p:spPr>
              </p:pic>
            </p:oleObj>
          </a:graphicData>
        </a:graphic>
      </p:graphicFrame>
      <p:sp>
        <p:nvSpPr>
          <p:cNvPr id="28"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29"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30" name="" descr=""/>
          <p:cNvPicPr/>
          <p:nvPr/>
        </p:nvPicPr>
        <p:blipFill>
          <a:blip r:embed="rId3"/>
          <a:stretch/>
        </p:blipFill>
        <p:spPr>
          <a:xfrm>
            <a:off x="6815160" y="6257880"/>
            <a:ext cx="2060640" cy="588960"/>
          </a:xfrm>
          <a:prstGeom prst="rect">
            <a:avLst/>
          </a:prstGeom>
          <a:noFill/>
          <a:ln w="0">
            <a:noFill/>
          </a:ln>
        </p:spPr>
      </p:pic>
      <p:graphicFrame>
        <p:nvGraphicFramePr>
          <p:cNvPr id="31" name=""/>
          <p:cNvGraphicFramePr/>
          <p:nvPr/>
        </p:nvGraphicFramePr>
        <p:xfrm>
          <a:off x="0" y="6172200"/>
          <a:ext cx="2695680" cy="685800"/>
        </p:xfrm>
        <a:graphic>
          <a:graphicData uri="http://schemas.openxmlformats.org/presentationml/2006/ole">
            <p:oleObj r:id="rId4" spid="">
              <p:embed/>
              <p:pic>
                <p:nvPicPr>
                  <p:cNvPr id="32" name="" descr=""/>
                  <p:cNvPicPr/>
                  <p:nvPr/>
                </p:nvPicPr>
                <p:blipFill>
                  <a:blip r:embed="rId5"/>
                  <a:stretch/>
                </p:blipFill>
                <p:spPr>
                  <a:xfrm>
                    <a:off x="0" y="6172200"/>
                    <a:ext cx="2695680" cy="6858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Phoenix/LIM Review</a:t>
            </a:r>
            <a:endParaRPr b="0" lang="en-US" sz="4000" strike="noStrike" u="none">
              <a:solidFill>
                <a:srgbClr val="000000"/>
              </a:solidFill>
              <a:effectLst/>
              <a:uFillTx/>
              <a:latin typeface="Times New Roman"/>
            </a:endParaRPr>
          </a:p>
        </p:txBody>
      </p:sp>
      <p:sp>
        <p:nvSpPr>
          <p:cNvPr id="34"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35"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36" name="" descr=""/>
          <p:cNvPicPr/>
          <p:nvPr/>
        </p:nvPicPr>
        <p:blipFill>
          <a:blip r:embed="rId1"/>
          <a:stretch/>
        </p:blipFill>
        <p:spPr>
          <a:xfrm>
            <a:off x="6815160" y="6257880"/>
            <a:ext cx="2060640" cy="588960"/>
          </a:xfrm>
          <a:prstGeom prst="rect">
            <a:avLst/>
          </a:prstGeom>
          <a:noFill/>
          <a:ln w="0">
            <a:noFill/>
          </a:ln>
        </p:spPr>
      </p:pic>
      <p:graphicFrame>
        <p:nvGraphicFramePr>
          <p:cNvPr id="37" name=""/>
          <p:cNvGraphicFramePr/>
          <p:nvPr/>
        </p:nvGraphicFramePr>
        <p:xfrm>
          <a:off x="0" y="6172200"/>
          <a:ext cx="2695680" cy="685800"/>
        </p:xfrm>
        <a:graphic>
          <a:graphicData uri="http://schemas.openxmlformats.org/presentationml/2006/ole">
            <p:oleObj r:id="rId2" spid="">
              <p:embed/>
              <p:pic>
                <p:nvPicPr>
                  <p:cNvPr id="38" name="" descr=""/>
                  <p:cNvPicPr/>
                  <p:nvPr/>
                </p:nvPicPr>
                <p:blipFill>
                  <a:blip r:embed="rId3"/>
                  <a:stretch/>
                </p:blipFill>
                <p:spPr>
                  <a:xfrm>
                    <a:off x="0" y="6172200"/>
                    <a:ext cx="2695680" cy="685800"/>
                  </a:xfrm>
                  <a:prstGeom prst="rect">
                    <a:avLst/>
                  </a:prstGeom>
                  <a:noFill/>
                  <a:ln w="0">
                    <a:noFill/>
                  </a:ln>
                </p:spPr>
              </p:pic>
            </p:oleObj>
          </a:graphicData>
        </a:graphic>
      </p:graphicFrame>
      <p:graphicFrame>
        <p:nvGraphicFramePr>
          <p:cNvPr id="39" name=""/>
          <p:cNvGraphicFramePr/>
          <p:nvPr/>
        </p:nvGraphicFramePr>
        <p:xfrm>
          <a:off x="4552920" y="3424320"/>
          <a:ext cx="38160" cy="9360"/>
        </p:xfrm>
        <a:graphic>
          <a:graphicData uri="http://schemas.openxmlformats.org/presentationml/2006/ole">
            <p:oleObj r:id="rId4" spid="">
              <p:embed/>
              <p:pic>
                <p:nvPicPr>
                  <p:cNvPr id="40" name="" descr=""/>
                  <p:cNvPicPr/>
                  <p:nvPr/>
                </p:nvPicPr>
                <p:blipFill>
                  <a:blip r:embed="rId5"/>
                  <a:stretch/>
                </p:blipFill>
                <p:spPr>
                  <a:xfrm>
                    <a:off x="4552920" y="3424320"/>
                    <a:ext cx="38160" cy="9360"/>
                  </a:xfrm>
                  <a:prstGeom prst="rect">
                    <a:avLst/>
                  </a:prstGeom>
                  <a:noFill/>
                  <a:ln w="0">
                    <a:noFill/>
                  </a:ln>
                </p:spPr>
              </p:pic>
            </p:oleObj>
          </a:graphicData>
        </a:graphic>
      </p:graphicFrame>
      <p:graphicFrame>
        <p:nvGraphicFramePr>
          <p:cNvPr id="41" name=""/>
          <p:cNvGraphicFramePr/>
          <p:nvPr/>
        </p:nvGraphicFramePr>
        <p:xfrm>
          <a:off x="533520" y="1447920"/>
          <a:ext cx="7924680" cy="4765680"/>
        </p:xfrm>
        <a:graphic>
          <a:graphicData uri="http://schemas.openxmlformats.org/presentationml/2006/ole">
            <p:oleObj r:id="rId6" spid="">
              <p:embed/>
              <p:pic>
                <p:nvPicPr>
                  <p:cNvPr id="42" name="" descr=""/>
                  <p:cNvPicPr/>
                  <p:nvPr/>
                </p:nvPicPr>
                <p:blipFill>
                  <a:blip r:embed="rId7"/>
                  <a:stretch/>
                </p:blipFill>
                <p:spPr>
                  <a:xfrm>
                    <a:off x="533520" y="1447920"/>
                    <a:ext cx="7924680" cy="476568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1603</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2000-05-16T17:15:27Z</dcterms:created>
  <dc:creator>Arthur Andersen</dc:creator>
  <dc:description/>
  <dc:language>en-US</dc:language>
  <cp:lastModifiedBy>Cindy Davis</cp:lastModifiedBy>
  <cp:lastPrinted>2000-08-22T13:13:28Z</cp:lastPrinted>
  <dcterms:modified xsi:type="dcterms:W3CDTF">2000-08-23T12:48:16Z</dcterms:modified>
  <cp:revision>85</cp:revision>
  <dc:subject/>
  <dc:title>No Slide Title</dc:title>
</cp:coreProperties>
</file>