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jpeg" ContentType="image/jpeg"/>
  <Override PartName="/ppt/media/image4.jpeg" ContentType="image/jpeg"/>
  <Override PartName="/ppt/media/image5.wmf" ContentType="image/x-wmf"/>
  <Override PartName="/ppt/media/image6.wmf" ContentType="image/x-wmf"/>
  <Override PartName="/ppt/embeddings/oleObject1.xlsx" ContentType="application/vnd.openxmlformats-officedocument.spreadsheetml.sheet"/>
  <Override PartName="/ppt/embeddings/oleObject2.xlsx" ContentType="application/vnd.openxmlformats-officedocument.spreadsheetml.shee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37680" y="1981080"/>
            <a:ext cx="42969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4849920" y="1981080"/>
            <a:ext cx="42969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4C4A33-0F0D-40CE-B881-E599B9A5B1A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337680" y="1981080"/>
            <a:ext cx="88059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1E279A-7F40-46D4-9D21-CDEB0C4B83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EFB568F-C130-4950-A518-93274DF0466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337680" y="1981080"/>
            <a:ext cx="880596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871A60A-E704-4B9E-AE67-6709EBF24C4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title text format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37680" y="1981080"/>
            <a:ext cx="88059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Click to edit the outline text format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601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Second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3" marL="1600200" indent="-228600">
              <a:spcBef>
                <a:spcPts val="601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Fourth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4" marL="2057400" indent="-228600">
              <a:spcBef>
                <a:spcPts val="60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Fifth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5" marL="2057400" indent="-228600">
              <a:spcBef>
                <a:spcPts val="60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Sixth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6" marL="2057400" indent="-228600">
              <a:spcBef>
                <a:spcPts val="601"/>
              </a:spcBef>
              <a:buClr>
                <a:srgbClr val="000000"/>
              </a:buClr>
              <a:buFont typeface="Verdana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Seventh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21EFFC-212F-4995-ACDF-B8446D517A16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Phase III Overview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November 12,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Home Page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6" name="" descr=""/>
          <p:cNvPicPr/>
          <p:nvPr/>
        </p:nvPicPr>
        <p:blipFill>
          <a:blip r:embed="rId1"/>
          <a:stretch/>
        </p:blipFill>
        <p:spPr>
          <a:xfrm>
            <a:off x="457200" y="914400"/>
            <a:ext cx="7905600" cy="570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Garden Page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pic>
        <p:nvPicPr>
          <p:cNvPr id="18" name="" descr=""/>
          <p:cNvPicPr/>
          <p:nvPr/>
        </p:nvPicPr>
        <p:blipFill>
          <a:blip r:embed="rId1"/>
          <a:stretch/>
        </p:blipFill>
        <p:spPr>
          <a:xfrm>
            <a:off x="457200" y="914400"/>
            <a:ext cx="7905600" cy="570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QuotesScreen9" descr=""/>
          <p:cNvPicPr/>
          <p:nvPr/>
        </p:nvPicPr>
        <p:blipFill>
          <a:blip r:embed="rId1"/>
          <a:srcRect l="0" t="14644" r="0" b="14016"/>
          <a:stretch/>
        </p:blipFill>
        <p:spPr>
          <a:xfrm>
            <a:off x="457200" y="912960"/>
            <a:ext cx="8077320" cy="4343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Expanded Quotes Screen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338040" y="5486040"/>
            <a:ext cx="8653680" cy="1219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19999"/>
          </a:bodyPr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MyContent: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removed from right side of screen; will be accessed via link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MyQuotes: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add fields for Price and Volume Units of Measurement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Today’s Transactions: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add fields for Transaction ID, Order ID, Price unit, Volume unit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Order Manager: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renamed from Today’s Orders; see add’l changes next slide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52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N.B. – new color scheme from home page will be reflected in the Quotes screen and other secure pages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2" name=""/>
          <p:cNvSpPr/>
          <p:nvPr/>
        </p:nvSpPr>
        <p:spPr>
          <a:xfrm>
            <a:off x="4059720" y="1266840"/>
            <a:ext cx="7747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3366"/>
                </a:solidFill>
                <a:effectLst/>
                <a:uFillTx/>
                <a:latin typeface="Verdana"/>
              </a:rPr>
              <a:t>| MyCONTENT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QuotesScreen9-group" descr=""/>
          <p:cNvPicPr/>
          <p:nvPr/>
        </p:nvPicPr>
        <p:blipFill>
          <a:blip r:embed="rId1"/>
          <a:stretch/>
        </p:blipFill>
        <p:spPr>
          <a:xfrm>
            <a:off x="457200" y="914400"/>
            <a:ext cx="8229600" cy="204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Order Manager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533520" y="3048120"/>
            <a:ext cx="3962160" cy="36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Features added to the Order Manager header: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Volume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field and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Set Volume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button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Hold All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button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Activate All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button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Hide Inactive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 checkbox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612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User’s orders are grouped by Product Type/Location and user can collapse or expand groups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47960" y="3048120"/>
            <a:ext cx="3809880" cy="3657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34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Columns added to the Order Manager screen: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Create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Order ID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Price Unit of Measure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Deliver Volume Unit of Measure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Bid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lvl="1" marL="743040" indent="-285840">
              <a:spcBef>
                <a:spcPts val="300"/>
              </a:spcBef>
              <a:buClr>
                <a:srgbClr val="000000"/>
              </a:buClr>
              <a:buFont typeface="Verdana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 Offer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27" name=""/>
          <p:cNvSpPr/>
          <p:nvPr/>
        </p:nvSpPr>
        <p:spPr>
          <a:xfrm>
            <a:off x="6781680" y="4495680"/>
            <a:ext cx="76320" cy="304920"/>
          </a:xfrm>
          <a:custGeom>
            <a:avLst/>
            <a:gdLst>
              <a:gd name="textAreaLeft" fmla="*/ 0 w 76320"/>
              <a:gd name="textAreaRight" fmla="*/ 27360 w 76320"/>
              <a:gd name="textAreaTop" fmla="*/ 7920 h 304920"/>
              <a:gd name="textAreaBottom" fmla="*/ 297000 h 304920"/>
              <a:gd name="GluePoint1X" fmla="*/ 0 w 21600"/>
              <a:gd name="GluePoint1Y" fmla="*/ 0 h 21600"/>
              <a:gd name="GluePoint2X" fmla="*/ 0 w 21600"/>
              <a:gd name="GluePoint2Y" fmla="*/ 21600 h 21600"/>
              <a:gd name="GluePoint3X" fmla="*/ 21600 w 21600"/>
              <a:gd name="GluePoint3Y" fmla="*/ 10800 h 216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textAreaLeft" t="textAreaTop" r="textAreaRight" b="textAreaBottom"/>
            <a:pathLst>
              <a:path w="21600" h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6859800" y="4495680"/>
            <a:ext cx="845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Tradable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Marketing Collateral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37680" y="1143000"/>
            <a:ext cx="43261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External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Press Release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Customer Mailer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Getting Started Guide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Marketing Brochure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Folder/Letterhead/Envelope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EnronOnline Slick: </a:t>
            </a: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post-launch; 1-page overview for general audience consumption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Interactive CD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0">
              <a:spcBef>
                <a:spcPts val="499"/>
              </a:spcBef>
              <a:buNone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0">
              <a:spcBef>
                <a:spcPts val="499"/>
              </a:spcBef>
              <a:buNone/>
              <a:tabLst>
                <a:tab algn="r" pos="41148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816080" y="1143000"/>
            <a:ext cx="432756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Verdana"/>
              </a:rPr>
              <a:t>Internal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eTV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eBiz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  <a:p>
            <a:pPr marL="343080" indent="-343080">
              <a:spcBef>
                <a:spcPts val="499"/>
              </a:spcBef>
              <a:buClr>
                <a:srgbClr val="000000"/>
              </a:buClr>
              <a:buFont typeface="Verdana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Trader communication: </a:t>
            </a:r>
            <a:br>
              <a:rPr sz="2000"/>
            </a:b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(w/ Savita’s team)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3804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Verdana"/>
              </a:rPr>
              <a:t>Marketing Collateral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Verdana"/>
            </a:endParaRPr>
          </a:p>
        </p:txBody>
      </p:sp>
      <p:graphicFrame>
        <p:nvGraphicFramePr>
          <p:cNvPr id="33" name=""/>
          <p:cNvGraphicFramePr/>
          <p:nvPr/>
        </p:nvGraphicFramePr>
        <p:xfrm>
          <a:off x="533520" y="4876920"/>
          <a:ext cx="7623000" cy="1228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4876920"/>
                    <a:ext cx="7623000" cy="1228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5" name=""/>
          <p:cNvGraphicFramePr/>
          <p:nvPr/>
        </p:nvGraphicFramePr>
        <p:xfrm>
          <a:off x="533520" y="1219320"/>
          <a:ext cx="6453000" cy="30477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3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1219320"/>
                    <a:ext cx="6453000" cy="3047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2001-11-05T14:23:18Z</dcterms:created>
  <dc:creator>ebess</dc:creator>
  <dc:description/>
  <dc:language>en-US</dc:language>
  <cp:lastModifiedBy>ebess</cp:lastModifiedBy>
  <dcterms:modified xsi:type="dcterms:W3CDTF">2001-11-12T18:16:13Z</dcterms:modified>
  <cp:revision>8</cp:revision>
  <dc:subject/>
  <dc:title>EnronOnline Home Page</dc:title>
</cp:coreProperties>
</file>