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wmf" ContentType="image/x-wmf"/>
  <Override PartName="/ppt/media/image2.png" ContentType="image/png"/>
  <Override PartName="/ppt/media/image3.wmf" ContentType="image/x-wmf"/>
  <Override PartName="/ppt/media/image4.wmf" ContentType="image/x-wmf"/>
  <Override PartName="/ppt/embeddings/oleObject1.bin" ContentType="application/vnd.openxmlformats-officedocument.oleObjec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907588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33280" y="-360"/>
            <a:ext cx="6872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33280" y="-360"/>
            <a:ext cx="6872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Click to edit the outline text format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624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Second Outline Level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Third Outline Level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3" marL="1600200" indent="-228600">
              <a:spcBef>
                <a:spcPts val="624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Fourth Outline Level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Fifth Outline Level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Sixth Outline Level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Seventh Outline Level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pic>
        <p:nvPicPr>
          <p:cNvPr id="1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90612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133280" y="-360"/>
            <a:ext cx="6872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"/>
          <p:cNvGraphicFramePr/>
          <p:nvPr/>
        </p:nvGraphicFramePr>
        <p:xfrm>
          <a:off x="-12528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12528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8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</a:t>
            </a:r>
            <a:r>
              <a:rPr b="1" lang="en-US" sz="32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e-commerce</a:t>
            </a:r>
            <a:endParaRPr b="1" lang="en-US" sz="3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0" name=""/>
          <p:cNvSpPr/>
          <p:nvPr/>
        </p:nvSpPr>
        <p:spPr>
          <a:xfrm>
            <a:off x="8182080" y="3162240"/>
            <a:ext cx="5619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8121600" y="2422440"/>
            <a:ext cx="7365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60240" y="4079880"/>
            <a:ext cx="85410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8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YOUR PHASE 2 INPUT IS NEEDED</a:t>
            </a:r>
            <a:endParaRPr b="0" lang="en-US" sz="3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-360" y="0"/>
            <a:ext cx="9906120" cy="147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8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Minimum Requirements of </a:t>
            </a:r>
            <a:br>
              <a:rPr sz="3800"/>
            </a:br>
            <a:r>
              <a:rPr b="1" lang="en-US" sz="38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Your Group by Wed. June 7</a:t>
            </a:r>
            <a:endParaRPr b="1" lang="en-US" sz="38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06120" y="14425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PowerPoint presentation with audio commentary from trader/originator</a:t>
            </a:r>
            <a:br>
              <a:rPr sz="2500"/>
            </a:b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List of all products available on EnronOnline for market</a:t>
            </a:r>
            <a:br>
              <a:rPr sz="2500"/>
            </a:b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76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Static Quotes for three products currently on offer </a:t>
            </a:r>
            <a:r>
              <a:rPr b="1" lang="en-US" sz="1900" strike="noStrike" u="none">
                <a:solidFill>
                  <a:srgbClr val="009900"/>
                </a:solidFill>
                <a:effectLst/>
                <a:uFillTx/>
                <a:latin typeface="Comic Sans MS"/>
              </a:rPr>
              <a:t>(Please chose three products that trade on EnronOnline to put in a “stale quotes” area on the before the password protected area)</a:t>
            </a:r>
            <a:endParaRPr b="1" lang="en-US" sz="19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76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Review market overview </a:t>
            </a:r>
            <a:r>
              <a:rPr b="1" lang="en-US" sz="1900" strike="noStrike" u="none">
                <a:solidFill>
                  <a:srgbClr val="009900"/>
                </a:solidFill>
                <a:effectLst/>
                <a:uFillTx/>
                <a:latin typeface="Comic Sans MS"/>
              </a:rPr>
              <a:t>(this is your opportunity to make changes to the current market overview)</a:t>
            </a:r>
            <a:endParaRPr b="1" lang="en-US" sz="19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-360" y="215640"/>
            <a:ext cx="99061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8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PowerPoint Preferences</a:t>
            </a:r>
            <a:endParaRPr b="1" lang="en-US" sz="38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071360" y="9853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825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Fifteen Minutes on fundamentals of your market, risk management and/or trading</a:t>
            </a:r>
            <a:endParaRPr b="1" lang="en-US" sz="33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8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3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825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Trading Desk Specific</a:t>
            </a:r>
            <a:endParaRPr b="1" lang="en-US" sz="33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700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Limit discussion about Enron Corp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700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Limit discussion about EnronOnline</a:t>
            </a:r>
            <a:br>
              <a:rPr sz="2800"/>
            </a:b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825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Focus on Market Offerings</a:t>
            </a:r>
            <a:endParaRPr b="1" lang="en-US" sz="33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700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Risk Management, trading, etc.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2880" y="52200"/>
            <a:ext cx="8987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Trading Desk Home Page Draft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3449520" y="738360"/>
            <a:ext cx="5791320" cy="6119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Register  | 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| About EnronOnline | Contact Us | Search | Press Room | Login</a:t>
            </a:r>
            <a:endParaRPr b="0" lang="en-US" sz="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" name=""/>
          <p:cNvGrpSpPr/>
          <p:nvPr/>
        </p:nvGrpSpPr>
        <p:grpSpPr>
          <a:xfrm>
            <a:off x="3602160" y="831960"/>
            <a:ext cx="5602320" cy="5930640"/>
            <a:chOff x="3602160" y="831960"/>
            <a:chExt cx="5602320" cy="5930640"/>
          </a:xfrm>
        </p:grpSpPr>
        <p:sp>
          <p:nvSpPr>
            <p:cNvPr id="21" name=""/>
            <p:cNvSpPr/>
            <p:nvPr/>
          </p:nvSpPr>
          <p:spPr>
            <a:xfrm>
              <a:off x="3602160" y="1095480"/>
              <a:ext cx="5521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3693960" y="1224000"/>
              <a:ext cx="2117880" cy="40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 Power </a:t>
              </a:r>
              <a:endParaRPr b="0" lang="en-US" sz="1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693960" y="1633680"/>
              <a:ext cx="5154840" cy="30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Home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&gt; 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Markets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&gt; 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Power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&gt; US Power-East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3786120" y="2003400"/>
              <a:ext cx="1806480" cy="4759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96969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Area-Specific Navigation</a:t>
              </a:r>
              <a:endParaRPr b="0" lang="en-US" sz="10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9900"/>
                  </a:solidFill>
                  <a:effectLst/>
                  <a:uFillTx/>
                  <a:latin typeface="Arial"/>
                </a:rPr>
                <a:t>Market Overview</a:t>
              </a:r>
              <a:endParaRPr b="0" lang="en-US" sz="10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Current Market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Future Developments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Regulatory Environment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Market Conventions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900"/>
                  </a:solidFill>
                  <a:effectLst/>
                  <a:uFillTx/>
                  <a:latin typeface="Arial"/>
                </a:rPr>
                <a:t>Market Analysis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9900"/>
                  </a:solidFill>
                  <a:effectLst/>
                  <a:uFillTx/>
                  <a:latin typeface="Arial"/>
                </a:rPr>
                <a:t> 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Weekly Commentary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Technical Analysis 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News &amp; Weather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(Grade B)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Reuters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AccuWeather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Periodicals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Library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The Challenge of Pricing...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Competitive Electricity…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BTU: The Next Steps…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Grade B content (description)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Tools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Option model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Conversion calculator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5718240" y="1982880"/>
              <a:ext cx="3222720" cy="4757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96969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Main Content Area</a:t>
              </a:r>
              <a:endParaRPr b="0" lang="en-US" sz="10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Headline/graphic promoting </a:t>
              </a:r>
              <a:r>
                <a:rPr b="1" lang="en-US" sz="1600" strike="noStrike" u="none">
                  <a:solidFill>
                    <a:srgbClr val="009900"/>
                  </a:solidFill>
                  <a:effectLst/>
                  <a:uFillTx/>
                  <a:latin typeface="Arial"/>
                </a:rPr>
                <a:t>PowerPoint Presentation</a:t>
              </a:r>
              <a:endPara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Description text with </a:t>
              </a:r>
              <a:r>
                <a:rPr b="1" lang="en-US" sz="9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link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 Power </a:t>
              </a:r>
              <a:r>
                <a:rPr b="1" lang="en-US" sz="1200" strike="noStrike" u="none">
                  <a:solidFill>
                    <a:srgbClr val="009900"/>
                  </a:solidFill>
                  <a:effectLst/>
                  <a:uFillTx/>
                  <a:latin typeface="Arial"/>
                </a:rPr>
                <a:t>Overview</a:t>
              </a:r>
              <a:endParaRPr b="0" lang="en-US" sz="12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Overview content/introduction to US Power. Copy reinforces benefits of registering for EnronOnline.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 Power </a:t>
              </a:r>
              <a:r>
                <a:rPr b="1" lang="en-US" sz="1200" strike="noStrike" u="none">
                  <a:solidFill>
                    <a:srgbClr val="009900"/>
                  </a:solidFill>
                  <a:effectLst/>
                  <a:uFillTx/>
                  <a:latin typeface="Arial"/>
                </a:rPr>
                <a:t>Product Offerings</a:t>
              </a:r>
              <a:endParaRPr b="0" lang="en-US" sz="12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Copy highlighting diversity of offerings, for a complete listing of products, click here.</a:t>
              </a: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900"/>
                  </a:solidFill>
                  <a:effectLst/>
                  <a:uFillTx/>
                  <a:latin typeface="Arial"/>
                </a:rPr>
                <a:t>Quote(s)  (how many?) </a:t>
              </a:r>
              <a:endParaRPr b="0" lang="en-US" sz="12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900"/>
                  </a:solidFill>
                  <a:effectLst/>
                  <a:uFillTx/>
                  <a:latin typeface="Arial"/>
                </a:rPr>
                <a:t>see example below</a:t>
              </a:r>
              <a:endParaRPr b="0" lang="en-US" sz="12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5802480" y="4927680"/>
              <a:ext cx="3014640" cy="9000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682560"/>
                  <a:tab algn="l" pos="1087560"/>
                  <a:tab algn="l" pos="1486080"/>
                  <a:tab algn="l" pos="1886040"/>
                  <a:tab algn="l" pos="234144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Description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Status 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Bid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Offer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Time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Market</a:t>
              </a: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682560"/>
                  <a:tab algn="l" pos="1087560"/>
                  <a:tab algn="l" pos="1486080"/>
                  <a:tab algn="l" pos="1886040"/>
                  <a:tab algn="l" pos="234144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Stamp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Hours</a:t>
              </a: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682560"/>
                  <a:tab algn="l" pos="1087560"/>
                  <a:tab algn="l" pos="1486080"/>
                  <a:tab algn="l" pos="1886040"/>
                  <a:tab algn="l" pos="234144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682560"/>
                  <a:tab algn="l" pos="1087560"/>
                  <a:tab algn="l" pos="1486080"/>
                  <a:tab algn="l" pos="1886040"/>
                  <a:tab algn="l" pos="234144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NEPOOL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Open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$30.00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$32.00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00.00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9-4p EST</a:t>
              </a: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682560"/>
                  <a:tab algn="l" pos="1087560"/>
                  <a:tab algn="l" pos="1486080"/>
                  <a:tab algn="l" pos="1886040"/>
                  <a:tab algn="l" pos="234144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CINERGY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Open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$35.00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$36.00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12:01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8-5p EST</a:t>
              </a: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682560"/>
                  <a:tab algn="l" pos="1087560"/>
                  <a:tab algn="l" pos="1486080"/>
                  <a:tab algn="l" pos="1886040"/>
                  <a:tab algn="l" pos="234144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PJM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Open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$33.00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$34.50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12:01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8-5p EST</a:t>
              </a: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682560"/>
                  <a:tab algn="l" pos="1087560"/>
                  <a:tab algn="l" pos="1486080"/>
                  <a:tab algn="l" pos="1886040"/>
                  <a:tab algn="l" pos="234144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5802480" y="5267160"/>
              <a:ext cx="2982600" cy="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6515280" y="4924440"/>
              <a:ext cx="0" cy="88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6946920" y="4927680"/>
              <a:ext cx="0" cy="885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7327800" y="4927680"/>
              <a:ext cx="0" cy="885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7743960" y="4927680"/>
              <a:ext cx="0" cy="885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8178840" y="4927680"/>
              <a:ext cx="0" cy="885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7335720" y="1270080"/>
              <a:ext cx="99720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USER ID</a:t>
              </a: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7335720" y="1525680"/>
              <a:ext cx="84456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PASSWORD</a:t>
              </a:r>
              <a:endParaRPr b="0" lang="en-US" sz="8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8180280" y="1270080"/>
              <a:ext cx="766800" cy="16992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8180280" y="1525680"/>
              <a:ext cx="766800" cy="16992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5954760" y="1324080"/>
              <a:ext cx="1380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Register Now</a:t>
              </a:r>
              <a:endParaRPr b="0" lang="en-US" sz="10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5724360" y="1312920"/>
              <a:ext cx="308160" cy="255600"/>
            </a:xfrm>
            <a:prstGeom prst="star5">
              <a:avLst/>
            </a:prstGeom>
            <a:solidFill>
              <a:srgbClr val="ff0000"/>
            </a:solidFill>
            <a:ln w="93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 anchor="ctr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39" name=""/>
            <p:cNvGraphicFramePr/>
            <p:nvPr/>
          </p:nvGraphicFramePr>
          <p:xfrm>
            <a:off x="6573960" y="5872320"/>
            <a:ext cx="1433520" cy="8841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0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573960" y="5872320"/>
                      <a:ext cx="1433520" cy="8841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1" name=""/>
            <p:cNvSpPr/>
            <p:nvPr/>
          </p:nvSpPr>
          <p:spPr>
            <a:xfrm>
              <a:off x="6335640" y="831960"/>
              <a:ext cx="2868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0000"/>
                  </a:solidFill>
                  <a:effectLst/>
                  <a:uFillTx/>
                  <a:latin typeface="Times New Roman"/>
                </a:rPr>
                <a:t>www.uspowereast.enrononline.com</a:t>
              </a:r>
              <a:endParaRPr b="0" lang="en-US" sz="1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6794640" y="6102360"/>
              <a:ext cx="1025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0000"/>
                  </a:solidFill>
                  <a:effectLst/>
                  <a:uFillTx/>
                  <a:latin typeface="Times New Roman"/>
                </a:rPr>
                <a:t>Weather</a:t>
              </a:r>
              <a:endParaRPr b="0" lang="en-US" sz="10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" name=""/>
          <p:cNvSpPr/>
          <p:nvPr/>
        </p:nvSpPr>
        <p:spPr>
          <a:xfrm>
            <a:off x="0" y="981000"/>
            <a:ext cx="3354480" cy="58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We need your help with the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green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 areas.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This site will have basic info. provided by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EnronOnline.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If you want more specifics to your commodity, please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provide them to us.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To make the Phase 2 release, we need the information by June 7th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We apologize for the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short notice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33280" y="-360"/>
            <a:ext cx="6872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Trading Desk Home Pages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51960" y="1213920"/>
            <a:ext cx="89996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Home Pages managed at the Country/Commodity Level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5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Desk Level URL </a:t>
            </a: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(example: www.nordicpower.enrononline.com)</a:t>
            </a:r>
            <a:br>
              <a:rPr sz="2100"/>
            </a:b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1" lang="en-US" sz="21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Content Management at the EnronOnline level</a:t>
            </a:r>
            <a:br>
              <a:rPr sz="2500"/>
            </a:b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EnronOnline Look and Feel</a:t>
            </a:r>
            <a:br>
              <a:rPr sz="2500"/>
            </a:b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Trading Desk Home Page Profiling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33280" y="-360"/>
            <a:ext cx="6872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Specific Navigation Content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9900"/>
                </a:solidFill>
                <a:effectLst/>
                <a:uFillTx/>
                <a:latin typeface="Comic Sans MS"/>
              </a:rPr>
              <a:t>Market Info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Background, current market, future developments, regulatory environment, market conventions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9900"/>
                </a:solidFill>
                <a:effectLst/>
                <a:uFillTx/>
                <a:latin typeface="Comic Sans MS"/>
              </a:rPr>
              <a:t>Market Analysis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Research articles, Independent market developments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9900"/>
                </a:solidFill>
                <a:effectLst/>
                <a:uFillTx/>
                <a:latin typeface="Comic Sans MS"/>
              </a:rPr>
              <a:t>Library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Articles, Press Releases, Enron Advertorials etc, Case Studies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News &amp; Weather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Reuters, Market Reports - Heren, Argus, Platts, etc.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Location specific weather maps - Accuweather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624"/>
              </a:spcBef>
              <a:buClr>
                <a:srgbClr val="ff4603"/>
              </a:buClr>
              <a:buSzPct val="12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Tools</a:t>
            </a:r>
            <a:endParaRPr b="1" lang="en-US" sz="25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Conversion Calculators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ff4603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Pricing Models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www.australianpower.enrononline.com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6067440" y="736560"/>
            <a:ext cx="2449440" cy="6121440"/>
          </a:xfrm>
          <a:prstGeom prst="rect">
            <a:avLst/>
          </a:prstGeom>
          <a:solidFill>
            <a:srgbClr val="ff66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308480" y="1757520"/>
            <a:ext cx="1454040" cy="5094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Register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859040" y="236844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Market Overview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859040" y="298116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Analysis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859040" y="3594240"/>
            <a:ext cx="1454040" cy="50796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News &amp; Weather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Grade B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859040" y="4205160"/>
            <a:ext cx="1454040" cy="50976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Library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1859040" y="481644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Tools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2622600" y="849240"/>
            <a:ext cx="2298600" cy="70956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US Power - East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Home Page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www.australianpower.enrononline.com</a:t>
            </a:r>
            <a:endParaRPr b="0" lang="en-US" sz="1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4308480" y="298116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About EnronOnline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4308480" y="3594240"/>
            <a:ext cx="1454040" cy="50796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Contact Us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4308480" y="4205160"/>
            <a:ext cx="1454040" cy="50976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Search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4308480" y="542916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Login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Pre-Profiled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4308480" y="481644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Press Room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603840" y="1501920"/>
            <a:ext cx="1452600" cy="5094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Chat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6603840" y="2114640"/>
            <a:ext cx="1452600" cy="5094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Product News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603840" y="2725560"/>
            <a:ext cx="145260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Trader Window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6603840" y="3338640"/>
            <a:ext cx="1452600" cy="5094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Weather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Grade A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6603840" y="3949560"/>
            <a:ext cx="1452600" cy="50976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Stock Quotes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Grade A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603840" y="5173560"/>
            <a:ext cx="1452600" cy="50976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Industry Publications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Grade A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603840" y="4562640"/>
            <a:ext cx="1452600" cy="5094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Indices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6603840" y="6297480"/>
            <a:ext cx="1452600" cy="50976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News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Grade A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603840" y="5735520"/>
            <a:ext cx="145260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Auctions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6603840" y="939960"/>
            <a:ext cx="1452600" cy="51084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RFQ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5073480" y="900000"/>
            <a:ext cx="843120" cy="594000"/>
          </a:xfrm>
          <a:prstGeom prst="flowChartDecision">
            <a:avLst/>
          </a:prstGeom>
          <a:solidFill>
            <a:srgbClr val="0000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4995720" y="946080"/>
            <a:ext cx="99540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Login</a:t>
            </a:r>
            <a:endParaRPr b="0" lang="en-US" sz="1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Pre-Profiled</a:t>
            </a:r>
            <a:endParaRPr b="0" lang="en-US" sz="1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74" name=""/>
          <p:cNvCxnSpPr>
            <a:stCxn id="56" idx="3"/>
            <a:endCxn id="72" idx="1"/>
          </p:cNvCxnSpPr>
          <p:nvPr/>
        </p:nvCxnSpPr>
        <p:spPr>
          <a:xfrm flipV="1">
            <a:off x="4920840" y="1196640"/>
            <a:ext cx="153000" cy="8640"/>
          </a:xfrm>
          <a:prstGeom prst="straightConnector1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75" name=""/>
          <p:cNvCxnSpPr>
            <a:stCxn id="72" idx="3"/>
            <a:endCxn id="71" idx="1"/>
          </p:cNvCxnSpPr>
          <p:nvPr/>
        </p:nvCxnSpPr>
        <p:spPr>
          <a:xfrm flipV="1">
            <a:off x="5916240" y="1195200"/>
            <a:ext cx="687960" cy="216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76" name=""/>
          <p:cNvCxnSpPr>
            <a:stCxn id="72" idx="3"/>
            <a:endCxn id="62" idx="1"/>
          </p:cNvCxnSpPr>
          <p:nvPr/>
        </p:nvCxnSpPr>
        <p:spPr>
          <a:xfrm>
            <a:off x="5916240" y="1196640"/>
            <a:ext cx="687960" cy="56124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77" name=""/>
          <p:cNvCxnSpPr>
            <a:stCxn id="72" idx="3"/>
            <a:endCxn id="63" idx="1"/>
          </p:cNvCxnSpPr>
          <p:nvPr/>
        </p:nvCxnSpPr>
        <p:spPr>
          <a:xfrm>
            <a:off x="5916240" y="1196640"/>
            <a:ext cx="687960" cy="117396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78" name=""/>
          <p:cNvCxnSpPr>
            <a:stCxn id="72" idx="3"/>
            <a:endCxn id="64" idx="1"/>
          </p:cNvCxnSpPr>
          <p:nvPr/>
        </p:nvCxnSpPr>
        <p:spPr>
          <a:xfrm>
            <a:off x="5916240" y="1197000"/>
            <a:ext cx="687960" cy="178488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79" name=""/>
          <p:cNvCxnSpPr>
            <a:stCxn id="72" idx="3"/>
            <a:endCxn id="65" idx="1"/>
          </p:cNvCxnSpPr>
          <p:nvPr/>
        </p:nvCxnSpPr>
        <p:spPr>
          <a:xfrm>
            <a:off x="5916240" y="1196640"/>
            <a:ext cx="687960" cy="239796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0" name=""/>
          <p:cNvCxnSpPr>
            <a:stCxn id="72" idx="3"/>
            <a:endCxn id="66" idx="1"/>
          </p:cNvCxnSpPr>
          <p:nvPr/>
        </p:nvCxnSpPr>
        <p:spPr>
          <a:xfrm>
            <a:off x="5916240" y="1197000"/>
            <a:ext cx="687960" cy="300888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1" name=""/>
          <p:cNvCxnSpPr>
            <a:stCxn id="72" idx="3"/>
            <a:endCxn id="68" idx="1"/>
          </p:cNvCxnSpPr>
          <p:nvPr/>
        </p:nvCxnSpPr>
        <p:spPr>
          <a:xfrm>
            <a:off x="5916240" y="1196640"/>
            <a:ext cx="687960" cy="362196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2" name=""/>
          <p:cNvCxnSpPr>
            <a:stCxn id="72" idx="3"/>
            <a:endCxn id="67" idx="1"/>
          </p:cNvCxnSpPr>
          <p:nvPr/>
        </p:nvCxnSpPr>
        <p:spPr>
          <a:xfrm>
            <a:off x="5916240" y="1197000"/>
            <a:ext cx="687960" cy="423288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3" name=""/>
          <p:cNvCxnSpPr>
            <a:stCxn id="72" idx="3"/>
            <a:endCxn id="70" idx="1"/>
          </p:cNvCxnSpPr>
          <p:nvPr/>
        </p:nvCxnSpPr>
        <p:spPr>
          <a:xfrm>
            <a:off x="5916240" y="1196640"/>
            <a:ext cx="687960" cy="479484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4" name=""/>
          <p:cNvCxnSpPr>
            <a:stCxn id="72" idx="3"/>
            <a:endCxn id="69" idx="1"/>
          </p:cNvCxnSpPr>
          <p:nvPr/>
        </p:nvCxnSpPr>
        <p:spPr>
          <a:xfrm>
            <a:off x="5916240" y="1197000"/>
            <a:ext cx="687960" cy="5356800"/>
          </a:xfrm>
          <a:prstGeom prst="bentConnector3">
            <a:avLst>
              <a:gd name="adj1" fmla="val 49842"/>
            </a:avLst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5" name=""/>
          <p:cNvCxnSpPr>
            <a:stCxn id="56" idx="2"/>
            <a:endCxn id="50" idx="1"/>
          </p:cNvCxnSpPr>
          <p:nvPr/>
        </p:nvCxnSpPr>
        <p:spPr>
          <a:xfrm flipH="1" rot="16200000">
            <a:off x="3813120" y="1517760"/>
            <a:ext cx="455040" cy="53676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6" name=""/>
          <p:cNvCxnSpPr>
            <a:stCxn id="56" idx="2"/>
            <a:endCxn id="51" idx="3"/>
          </p:cNvCxnSpPr>
          <p:nvPr/>
        </p:nvCxnSpPr>
        <p:spPr>
          <a:xfrm rot="5400000">
            <a:off x="3009240" y="1861560"/>
            <a:ext cx="1065960" cy="45972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7" name=""/>
          <p:cNvCxnSpPr>
            <a:stCxn id="56" idx="2"/>
            <a:endCxn id="52" idx="3"/>
          </p:cNvCxnSpPr>
          <p:nvPr/>
        </p:nvCxnSpPr>
        <p:spPr>
          <a:xfrm rot="5400000">
            <a:off x="2702880" y="2167920"/>
            <a:ext cx="1678680" cy="45972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8" name=""/>
          <p:cNvCxnSpPr>
            <a:stCxn id="56" idx="2"/>
            <a:endCxn id="53" idx="3"/>
          </p:cNvCxnSpPr>
          <p:nvPr/>
        </p:nvCxnSpPr>
        <p:spPr>
          <a:xfrm rot="5400000">
            <a:off x="2397240" y="2473560"/>
            <a:ext cx="2289960" cy="45972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89" name=""/>
          <p:cNvCxnSpPr>
            <a:stCxn id="56" idx="2"/>
            <a:endCxn id="54" idx="3"/>
          </p:cNvCxnSpPr>
          <p:nvPr/>
        </p:nvCxnSpPr>
        <p:spPr>
          <a:xfrm rot="5400000">
            <a:off x="2090880" y="2779920"/>
            <a:ext cx="2902680" cy="45972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90" name=""/>
          <p:cNvCxnSpPr>
            <a:stCxn id="56" idx="2"/>
            <a:endCxn id="55" idx="3"/>
          </p:cNvCxnSpPr>
          <p:nvPr/>
        </p:nvCxnSpPr>
        <p:spPr>
          <a:xfrm rot="5400000">
            <a:off x="1785240" y="3085560"/>
            <a:ext cx="3513960" cy="45972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91" name=""/>
          <p:cNvCxnSpPr>
            <a:stCxn id="56" idx="2"/>
            <a:endCxn id="92" idx="1"/>
          </p:cNvCxnSpPr>
          <p:nvPr/>
        </p:nvCxnSpPr>
        <p:spPr>
          <a:xfrm flipH="1" rot="16200000">
            <a:off x="3507480" y="1823040"/>
            <a:ext cx="1065960" cy="53676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93" name=""/>
          <p:cNvCxnSpPr>
            <a:stCxn id="56" idx="2"/>
            <a:endCxn id="57" idx="1"/>
          </p:cNvCxnSpPr>
          <p:nvPr/>
        </p:nvCxnSpPr>
        <p:spPr>
          <a:xfrm flipH="1" rot="16200000">
            <a:off x="3201120" y="2129400"/>
            <a:ext cx="1678680" cy="53676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94" name=""/>
          <p:cNvCxnSpPr>
            <a:stCxn id="56" idx="2"/>
            <a:endCxn id="58" idx="1"/>
          </p:cNvCxnSpPr>
          <p:nvPr/>
        </p:nvCxnSpPr>
        <p:spPr>
          <a:xfrm flipH="1" rot="16200000">
            <a:off x="2895480" y="2435040"/>
            <a:ext cx="2289960" cy="53676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95" name=""/>
          <p:cNvCxnSpPr>
            <a:stCxn id="56" idx="2"/>
            <a:endCxn id="59" idx="1"/>
          </p:cNvCxnSpPr>
          <p:nvPr/>
        </p:nvCxnSpPr>
        <p:spPr>
          <a:xfrm flipH="1" rot="16200000">
            <a:off x="2589120" y="2741400"/>
            <a:ext cx="2902680" cy="53676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96" name=""/>
          <p:cNvCxnSpPr>
            <a:stCxn id="56" idx="2"/>
            <a:endCxn id="61" idx="1"/>
          </p:cNvCxnSpPr>
          <p:nvPr/>
        </p:nvCxnSpPr>
        <p:spPr>
          <a:xfrm flipH="1" rot="16200000">
            <a:off x="2283480" y="3047040"/>
            <a:ext cx="3513960" cy="53676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cxnSp>
        <p:nvCxnSpPr>
          <p:cNvPr id="97" name=""/>
          <p:cNvCxnSpPr>
            <a:stCxn id="56" idx="2"/>
            <a:endCxn id="60" idx="1"/>
          </p:cNvCxnSpPr>
          <p:nvPr/>
        </p:nvCxnSpPr>
        <p:spPr>
          <a:xfrm flipH="1" rot="16200000">
            <a:off x="1977120" y="3353400"/>
            <a:ext cx="4126680" cy="53676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sp>
        <p:nvSpPr>
          <p:cNvPr id="92" name=""/>
          <p:cNvSpPr/>
          <p:nvPr/>
        </p:nvSpPr>
        <p:spPr>
          <a:xfrm>
            <a:off x="4308480" y="236844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Markets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1859040" y="542916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Marketing Contacts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99" name=""/>
          <p:cNvCxnSpPr>
            <a:stCxn id="56" idx="2"/>
            <a:endCxn id="98" idx="3"/>
          </p:cNvCxnSpPr>
          <p:nvPr/>
        </p:nvCxnSpPr>
        <p:spPr>
          <a:xfrm rot="5400000">
            <a:off x="1478880" y="3391920"/>
            <a:ext cx="4126680" cy="45972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sp>
        <p:nvSpPr>
          <p:cNvPr id="100" name=""/>
          <p:cNvSpPr/>
          <p:nvPr/>
        </p:nvSpPr>
        <p:spPr>
          <a:xfrm>
            <a:off x="1859040" y="6040440"/>
            <a:ext cx="1454040" cy="511200"/>
          </a:xfrm>
          <a:prstGeom prst="rect">
            <a:avLst/>
          </a:prstGeom>
          <a:noFill/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Quotes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Non Real Time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01" name=""/>
          <p:cNvCxnSpPr>
            <a:stCxn id="56" idx="2"/>
            <a:endCxn id="100" idx="3"/>
          </p:cNvCxnSpPr>
          <p:nvPr/>
        </p:nvCxnSpPr>
        <p:spPr>
          <a:xfrm rot="5400000">
            <a:off x="1173240" y="3697560"/>
            <a:ext cx="4737960" cy="459720"/>
          </a:xfrm>
          <a:prstGeom prst="bentConnector2">
            <a:avLst/>
          </a:prstGeom>
          <a:ln w="9360">
            <a:solidFill>
              <a:srgbClr val="ffff00"/>
            </a:solidFill>
            <a:miter/>
          </a:ln>
        </p:spPr>
      </p:cxnSp>
      <p:sp>
        <p:nvSpPr>
          <p:cNvPr id="102" name=""/>
          <p:cNvSpPr/>
          <p:nvPr/>
        </p:nvSpPr>
        <p:spPr>
          <a:xfrm>
            <a:off x="8096040" y="3361320"/>
            <a:ext cx="42408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t" anchorCtr="1" vert="eaVer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Secure Area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/>
          <p:nvPr/>
        </p:nvSpPr>
        <p:spPr>
          <a:xfrm>
            <a:off x="5643720" y="2062080"/>
            <a:ext cx="3951000" cy="3935520"/>
          </a:xfrm>
          <a:custGeom>
            <a:avLst/>
            <a:gdLst>
              <a:gd name="textAreaLeft" fmla="*/ 901800 w 3951000"/>
              <a:gd name="textAreaRight" fmla="*/ 3049200 w 3951000"/>
              <a:gd name="textAreaTop" fmla="*/ 898200 h 3935520"/>
              <a:gd name="textAreaBottom" fmla="*/ 3037320 h 3935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0800"/>
                </a:moveTo>
                <a:lnTo>
                  <a:pt x="2652" y="12384"/>
                </a:lnTo>
                <a:lnTo>
                  <a:pt x="786" y="14846"/>
                </a:lnTo>
                <a:lnTo>
                  <a:pt x="3839" y="15321"/>
                </a:lnTo>
                <a:lnTo>
                  <a:pt x="3163" y="18437"/>
                </a:lnTo>
                <a:lnTo>
                  <a:pt x="6159" y="17681"/>
                </a:lnTo>
                <a:lnTo>
                  <a:pt x="6580" y="20741"/>
                </a:lnTo>
                <a:lnTo>
                  <a:pt x="9074" y="18919"/>
                </a:lnTo>
                <a:lnTo>
                  <a:pt x="10800" y="21600"/>
                </a:lnTo>
                <a:lnTo>
                  <a:pt x="12384" y="18948"/>
                </a:lnTo>
                <a:lnTo>
                  <a:pt x="14846" y="20814"/>
                </a:lnTo>
                <a:lnTo>
                  <a:pt x="15321" y="17761"/>
                </a:lnTo>
                <a:lnTo>
                  <a:pt x="18437" y="18437"/>
                </a:lnTo>
                <a:lnTo>
                  <a:pt x="17681" y="15441"/>
                </a:lnTo>
                <a:lnTo>
                  <a:pt x="20741" y="15020"/>
                </a:lnTo>
                <a:lnTo>
                  <a:pt x="18919" y="12526"/>
                </a:lnTo>
                <a:lnTo>
                  <a:pt x="21600" y="10800"/>
                </a:lnTo>
                <a:lnTo>
                  <a:pt x="18948" y="9216"/>
                </a:lnTo>
                <a:lnTo>
                  <a:pt x="20814" y="6754"/>
                </a:lnTo>
                <a:lnTo>
                  <a:pt x="17761" y="6279"/>
                </a:lnTo>
                <a:lnTo>
                  <a:pt x="18437" y="3163"/>
                </a:lnTo>
                <a:lnTo>
                  <a:pt x="15441" y="3919"/>
                </a:lnTo>
                <a:lnTo>
                  <a:pt x="15020" y="859"/>
                </a:lnTo>
                <a:lnTo>
                  <a:pt x="12526" y="2681"/>
                </a:lnTo>
                <a:lnTo>
                  <a:pt x="10800" y="0"/>
                </a:lnTo>
                <a:lnTo>
                  <a:pt x="9216" y="2652"/>
                </a:lnTo>
                <a:lnTo>
                  <a:pt x="6754" y="786"/>
                </a:lnTo>
                <a:lnTo>
                  <a:pt x="6279" y="3839"/>
                </a:lnTo>
                <a:lnTo>
                  <a:pt x="3163" y="3163"/>
                </a:lnTo>
                <a:lnTo>
                  <a:pt x="3919" y="6159"/>
                </a:lnTo>
                <a:lnTo>
                  <a:pt x="859" y="6580"/>
                </a:lnTo>
                <a:lnTo>
                  <a:pt x="2681" y="9074"/>
                </a:lnTo>
                <a:lnTo>
                  <a:pt x="0" y="10800"/>
                </a:lnTo>
                <a:close/>
              </a:path>
            </a:pathLst>
          </a:custGeom>
          <a:solidFill>
            <a:srgbClr val="ffff00"/>
          </a:solidFill>
          <a:ln w="31680">
            <a:solidFill>
              <a:srgbClr val="ff460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49280" y="-360"/>
            <a:ext cx="89568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Web Site ‘Funnel’</a:t>
            </a:r>
            <a:endParaRPr b="1" lang="en-US" sz="3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6397560" y="1846440"/>
            <a:ext cx="2104920" cy="9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6540480" y="3034800"/>
            <a:ext cx="3110040" cy="195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6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Quotes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Auctions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Online RFQs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Grade A Content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Custom Quotes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635040" y="1987560"/>
            <a:ext cx="3941640" cy="1066680"/>
          </a:xfrm>
          <a:prstGeom prst="line">
            <a:avLst/>
          </a:prstGeom>
          <a:ln w="76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 flipV="1">
            <a:off x="668160" y="5095440"/>
            <a:ext cx="3889440" cy="1073160"/>
          </a:xfrm>
          <a:prstGeom prst="line">
            <a:avLst/>
          </a:prstGeom>
          <a:ln w="76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4734000" y="2422440"/>
            <a:ext cx="803160" cy="3162240"/>
          </a:xfrm>
          <a:prstGeom prst="rect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User Id &amp; Password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0" y="3290760"/>
            <a:ext cx="4040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129360" y="1424160"/>
            <a:ext cx="3776760" cy="46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384840" y="998640"/>
            <a:ext cx="92250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World Wide Web ---&gt;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Gateway ---&gt; Transaction Area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Attract </a:t>
            </a:r>
            <a:r>
              <a:rPr b="1" lang="en-US" sz="2000" strike="noStrike" u="none">
                <a:solidFill>
                  <a:srgbClr val="ff4603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b="1" lang="en-US" sz="2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Interest &amp; Educate </a:t>
            </a:r>
            <a:r>
              <a:rPr b="1" lang="en-US" sz="2000" strike="noStrike" u="none">
                <a:solidFill>
                  <a:srgbClr val="ff4603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b="1" lang="en-US" sz="2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Soft transaction tools </a:t>
            </a:r>
            <a:r>
              <a:rPr b="1" lang="en-US" sz="2000" strike="noStrike" u="none">
                <a:solidFill>
                  <a:srgbClr val="ff4603"/>
                </a:solidFill>
                <a:effectLst/>
                <a:uFillTx/>
                <a:latin typeface="Wingdings"/>
                <a:ea typeface="Wingdings"/>
              </a:rPr>
              <a:t></a:t>
            </a:r>
            <a:r>
              <a:rPr b="1" lang="en-US" sz="2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0" y="2593800"/>
            <a:ext cx="4629240" cy="32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Direct Marketing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Brochure Style Information 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Edu-tainment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Grade B Content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Teaser Information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www.australianpower.enrononline.com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Virtual EnronOnline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Pricing Models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2919240" y="3646440"/>
            <a:ext cx="219564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Registration 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Information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2000-02-14T08:07:21Z</dcterms:created>
  <dc:creator>HOlafsso</dc:creator>
  <dc:description/>
  <dc:language>en-US</dc:language>
  <cp:lastModifiedBy>ddiamon</cp:lastModifiedBy>
  <cp:lastPrinted>2000-06-01T12:33:58Z</cp:lastPrinted>
  <dcterms:modified xsi:type="dcterms:W3CDTF">2000-06-01T21:45:10Z</dcterms:modified>
  <cp:revision>140</cp:revision>
  <dc:subject/>
  <dc:title>No Slide Title</dc:title>
</cp:coreProperties>
</file>