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embeddings/oleObject1.docx" ContentType="application/vnd.openxmlformats-officedocument.wordprocessingml.document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21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2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14.xml.rels" ContentType="application/vnd.openxmlformats-package.relationships+xml"/>
  <Override PartName="/ppt/slides/_rels/slide26.xml.rels" ContentType="application/vnd.openxmlformats-package.relationships+xml"/>
  <Override PartName="/ppt/slides/_rels/slide15.xml.rels" ContentType="application/vnd.openxmlformats-package.relationships+xml"/>
  <Override PartName="/ppt/slides/_rels/slide27.xml.rels" ContentType="application/vnd.openxmlformats-package.relationships+xml"/>
  <Override PartName="/ppt/slides/_rels/slide13.xml.rels" ContentType="application/vnd.openxmlformats-package.relationships+xml"/>
  <Override PartName="/ppt/slides/_rels/slide25.xml.rels" ContentType="application/vnd.openxmlformats-package.relationships+xml"/>
  <Override PartName="/ppt/slides/_rels/slide12.xml.rels" ContentType="application/vnd.openxmlformats-package.relationships+xml"/>
  <Override PartName="/ppt/slides/_rels/slide24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23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22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25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24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23.xml" ContentType="application/vnd.openxmlformats-officedocument.presentationml.slide+xml"/>
  <Override PartName="/ppt/slides/slide6.xml" ContentType="application/vnd.openxmlformats-officedocument.presentationml.slide+xml"/>
  <Override PartName="/ppt/slides/slide22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</p:sldIdLst>
  <p:sldSz cx="10058400" cy="6764338"/>
  <p:notesSz cx="9180513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wmf"/><Relationship Id="rId3" Type="http://schemas.openxmlformats.org/officeDocument/2006/relationships/image" Target="../media/image1.wmf"/><Relationship Id="rId4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f3f"/>
            </a:gs>
            <a:gs pos="50000">
              <a:srgbClr val="00279f"/>
            </a:gs>
            <a:gs pos="100000">
              <a:srgbClr val="000f3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" descr=""/>
          <p:cNvPicPr/>
          <p:nvPr/>
        </p:nvPicPr>
        <p:blipFill>
          <a:blip r:embed="rId2"/>
          <a:stretch/>
        </p:blipFill>
        <p:spPr>
          <a:xfrm>
            <a:off x="674640" y="328680"/>
            <a:ext cx="8686800" cy="123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" name="" descr=""/>
          <p:cNvPicPr/>
          <p:nvPr/>
        </p:nvPicPr>
        <p:blipFill>
          <a:blip r:embed="rId3"/>
          <a:stretch/>
        </p:blipFill>
        <p:spPr>
          <a:xfrm>
            <a:off x="674640" y="6418440"/>
            <a:ext cx="8686800" cy="123480"/>
          </a:xfrm>
          <a:prstGeom prst="rect">
            <a:avLst/>
          </a:prstGeom>
          <a:noFill/>
          <a:ln w="0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f3f"/>
            </a:gs>
            <a:gs pos="50000">
              <a:srgbClr val="00279f"/>
            </a:gs>
            <a:gs pos="100000">
              <a:srgbClr val="000f3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/>
          <p:nvPr/>
        </p:nvSpPr>
        <p:spPr>
          <a:xfrm>
            <a:off x="838080" y="3139920"/>
            <a:ext cx="8610840" cy="76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400" strike="noStrike" u="none">
                <a:solidFill>
                  <a:srgbClr val="fafd00"/>
                </a:solidFill>
                <a:effectLst/>
                <a:uFillTx/>
                <a:latin typeface="Times New Roman"/>
              </a:rPr>
              <a:t>- The Shape Of Things To Come -</a:t>
            </a:r>
            <a:endParaRPr b="0" lang="en-US" sz="4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7010280" y="5162400"/>
            <a:ext cx="2514600" cy="131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afd00"/>
                </a:solidFill>
                <a:effectLst/>
                <a:uFillTx/>
                <a:latin typeface="Times New Roman"/>
              </a:rPr>
              <a:t>John E. Olson, CFA</a:t>
            </a:r>
            <a:br>
              <a:rPr sz="1600"/>
            </a:br>
            <a:r>
              <a:rPr b="0" lang="en-US" sz="1600" strike="noStrike" u="none">
                <a:solidFill>
                  <a:srgbClr val="fafd00"/>
                </a:solidFill>
                <a:effectLst/>
                <a:uFillTx/>
                <a:latin typeface="Times New Roman"/>
              </a:rPr>
              <a:t>SVP &amp; Director of Research</a:t>
            </a:r>
            <a:br>
              <a:rPr sz="1600"/>
            </a:br>
            <a:r>
              <a:rPr b="0" lang="en-US" sz="1600" strike="noStrike" u="none">
                <a:solidFill>
                  <a:srgbClr val="fafd00"/>
                </a:solidFill>
                <a:effectLst/>
                <a:uFillTx/>
                <a:latin typeface="Times New Roman"/>
              </a:rPr>
              <a:t>Sanders Morris Harris</a:t>
            </a:r>
            <a:br>
              <a:rPr sz="1600"/>
            </a:br>
            <a:r>
              <a:rPr b="0" lang="en-US" sz="1600" strike="noStrike" u="none">
                <a:solidFill>
                  <a:srgbClr val="fafd00"/>
                </a:solidFill>
                <a:effectLst/>
                <a:uFillTx/>
                <a:latin typeface="Times New Roman"/>
              </a:rPr>
              <a:t>Houston, TX</a:t>
            </a:r>
            <a:br>
              <a:rPr sz="1600"/>
            </a:br>
            <a:r>
              <a:rPr b="0" lang="en-US" sz="1600" strike="noStrike" u="none">
                <a:solidFill>
                  <a:srgbClr val="fafd00"/>
                </a:solidFill>
                <a:effectLst/>
                <a:uFillTx/>
                <a:latin typeface="Times New Roman"/>
              </a:rPr>
              <a:t>713/220-5151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2592360" y="609480"/>
            <a:ext cx="48038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afd00"/>
                </a:solidFill>
                <a:effectLst/>
                <a:uFillTx/>
                <a:latin typeface="Times New Roman"/>
              </a:rPr>
              <a:t>IPAA Houston Chapter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671040" y="5756400"/>
            <a:ext cx="26103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afd00"/>
                </a:solidFill>
                <a:effectLst/>
                <a:uFillTx/>
                <a:latin typeface="Times New Roman"/>
              </a:rPr>
              <a:t>November 12, 2001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1446840" y="2144880"/>
            <a:ext cx="7110720" cy="76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fafd00"/>
                </a:solidFill>
                <a:effectLst/>
                <a:uFillTx/>
                <a:latin typeface="Times New Roman"/>
              </a:rPr>
              <a:t>THE ENRON MELTDOWN</a:t>
            </a:r>
            <a:endParaRPr b="0" lang="en-US" sz="4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f3f"/>
            </a:gs>
            <a:gs pos="50000">
              <a:srgbClr val="00279f"/>
            </a:gs>
            <a:gs pos="100000">
              <a:srgbClr val="000f3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"/>
          <p:cNvSpPr/>
          <p:nvPr/>
        </p:nvSpPr>
        <p:spPr>
          <a:xfrm>
            <a:off x="1249560" y="380880"/>
            <a:ext cx="7595640" cy="10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afd00"/>
                </a:solidFill>
                <a:effectLst/>
                <a:uFillTx/>
                <a:latin typeface="Times New Roman"/>
              </a:rPr>
              <a:t>Standard &amp; Poor’s 400</a:t>
            </a:r>
            <a:br>
              <a:rPr sz="3200"/>
            </a:br>
            <a:r>
              <a:rPr b="1" lang="en-US" sz="3200" strike="noStrike" u="none">
                <a:solidFill>
                  <a:srgbClr val="fafd00"/>
                </a:solidFill>
                <a:effectLst/>
                <a:uFillTx/>
                <a:latin typeface="Times New Roman"/>
              </a:rPr>
              <a:t>Returns On Average Equity: 1970 – 2006E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7" name=""/>
          <p:cNvGraphicFramePr/>
          <p:nvPr/>
        </p:nvGraphicFramePr>
        <p:xfrm>
          <a:off x="990720" y="1851120"/>
          <a:ext cx="8001000" cy="4397400"/>
        </p:xfrm>
        <a:graphic>
          <a:graphicData uri="http://schemas.openxmlformats.org/drawingml/2006/table">
            <a:tbl>
              <a:tblPr/>
              <a:tblGrid>
                <a:gridCol w="1600200"/>
                <a:gridCol w="1600200"/>
                <a:gridCol w="1600200"/>
                <a:gridCol w="1600200"/>
                <a:gridCol w="1600200"/>
              </a:tblGrid>
              <a:tr h="36828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18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Year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18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70’s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18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80’s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18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90’s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18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00’s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6828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0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10.4%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15.6%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16.6%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22.7%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6828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11.1%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14.9%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10.9%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10.7%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6828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12.0%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11.3%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12.7%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13.8%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6828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3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14.7%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12.3%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15.7%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14.6%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6828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4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14.7%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14.7%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22.8%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15.0%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6828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5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12.4%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12.2%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22.5%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15.1%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6828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6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14.5%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11.6%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24.8%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14.9%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6828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7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14.5%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15.7%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24.6%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0.0%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6828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8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15.2%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19.4%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21.3%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0.0%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6828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9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17.3%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18.8%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24.8%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0.0%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6828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Average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13.7%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14.6%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19.7%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15.2%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f3f"/>
            </a:gs>
            <a:gs pos="50000">
              <a:srgbClr val="00279f"/>
            </a:gs>
            <a:gs pos="100000">
              <a:srgbClr val="000f3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"/>
          <p:cNvSpPr/>
          <p:nvPr/>
        </p:nvSpPr>
        <p:spPr>
          <a:xfrm>
            <a:off x="3123000" y="358920"/>
            <a:ext cx="3708000" cy="100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afd00"/>
                </a:solidFill>
                <a:effectLst/>
                <a:uFillTx/>
                <a:latin typeface="Times New Roman"/>
              </a:rPr>
              <a:t>S&amp;P 400 Industrials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afd00"/>
                </a:solidFill>
                <a:effectLst/>
                <a:uFillTx/>
                <a:latin typeface="Times New Roman"/>
              </a:rPr>
              <a:t>Capital Structures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9" name=""/>
          <p:cNvGraphicFramePr/>
          <p:nvPr/>
        </p:nvGraphicFramePr>
        <p:xfrm>
          <a:off x="609480" y="1733400"/>
          <a:ext cx="8877600" cy="352440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3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09480" y="1733400"/>
                    <a:ext cx="8877600" cy="3524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f3f"/>
            </a:gs>
            <a:gs pos="50000">
              <a:srgbClr val="00279f"/>
            </a:gs>
            <a:gs pos="100000">
              <a:srgbClr val="000f3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"/>
          <p:cNvSpPr/>
          <p:nvPr/>
        </p:nvSpPr>
        <p:spPr>
          <a:xfrm>
            <a:off x="1219320" y="365040"/>
            <a:ext cx="7619760" cy="10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2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afd00"/>
                </a:solidFill>
                <a:effectLst/>
                <a:uFillTx/>
                <a:latin typeface="Times New Roman"/>
              </a:rPr>
              <a:t>Dynegy Corp.</a:t>
            </a:r>
            <a:br>
              <a:rPr sz="3200"/>
            </a:br>
            <a:r>
              <a:rPr b="1" lang="en-US" sz="3200" strike="noStrike" u="none">
                <a:solidFill>
                  <a:srgbClr val="fafd00"/>
                </a:solidFill>
                <a:effectLst/>
                <a:uFillTx/>
                <a:latin typeface="Times New Roman"/>
              </a:rPr>
              <a:t>Imputed Profitability Profile (%)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2" name=""/>
          <p:cNvGraphicFramePr/>
          <p:nvPr/>
        </p:nvGraphicFramePr>
        <p:xfrm>
          <a:off x="685800" y="2209680"/>
          <a:ext cx="8839080" cy="3429000"/>
        </p:xfrm>
        <a:graphic>
          <a:graphicData uri="http://schemas.openxmlformats.org/drawingml/2006/table">
            <a:tbl>
              <a:tblPr/>
              <a:tblGrid>
                <a:gridCol w="2922480"/>
                <a:gridCol w="949320"/>
                <a:gridCol w="935280"/>
                <a:gridCol w="1036440"/>
                <a:gridCol w="1022400"/>
                <a:gridCol w="1095480"/>
                <a:gridCol w="877680"/>
              </a:tblGrid>
              <a:tr h="5684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20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2000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20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2001E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20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2002E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20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2003E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20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2004E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20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2005E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4762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Marketing &amp; Services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18ffd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30.2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18ffd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23.8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18ffd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24.8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18ffd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24.3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18ffd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24.1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18ffd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24.1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18ffd"/>
                    </a:solidFill>
                  </a:tcPr>
                </a:tc>
              </a:tr>
              <a:tr h="4777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Midstream Services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2.0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7.7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9.8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11.9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12.0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10.8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4762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Transmission &amp; Services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0.0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14.4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9.8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9.2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8.5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8.0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4762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Global Communications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0.0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-130.7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-82.4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-18.4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10.3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15.1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4777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Total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21.7%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17.8%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18.8%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19.8%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20.3%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20.4%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4762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% Leverage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64.5%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56.8%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56.4%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53.6%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49.7%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48.0%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f3f"/>
            </a:gs>
            <a:gs pos="50000">
              <a:srgbClr val="00279f"/>
            </a:gs>
            <a:gs pos="100000">
              <a:srgbClr val="000f3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"/>
          <p:cNvSpPr/>
          <p:nvPr/>
        </p:nvSpPr>
        <p:spPr>
          <a:xfrm>
            <a:off x="1219320" y="365040"/>
            <a:ext cx="7619760" cy="10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2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afd00"/>
                </a:solidFill>
                <a:effectLst/>
                <a:uFillTx/>
                <a:latin typeface="Times New Roman"/>
              </a:rPr>
              <a:t>El Paso Energy </a:t>
            </a:r>
            <a:br>
              <a:rPr sz="3200"/>
            </a:br>
            <a:r>
              <a:rPr b="1" lang="en-US" sz="3200" strike="noStrike" u="none">
                <a:solidFill>
                  <a:srgbClr val="fafd00"/>
                </a:solidFill>
                <a:effectLst/>
                <a:uFillTx/>
                <a:latin typeface="Times New Roman"/>
              </a:rPr>
              <a:t>Imputed Profitability Profile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4" name=""/>
          <p:cNvGraphicFramePr/>
          <p:nvPr/>
        </p:nvGraphicFramePr>
        <p:xfrm>
          <a:off x="609480" y="2057400"/>
          <a:ext cx="8915400" cy="3733920"/>
        </p:xfrm>
        <a:graphic>
          <a:graphicData uri="http://schemas.openxmlformats.org/drawingml/2006/table">
            <a:tbl>
              <a:tblPr/>
              <a:tblGrid>
                <a:gridCol w="2192400"/>
                <a:gridCol w="803160"/>
                <a:gridCol w="878040"/>
                <a:gridCol w="803160"/>
                <a:gridCol w="951120"/>
                <a:gridCol w="803160"/>
                <a:gridCol w="876240"/>
                <a:gridCol w="804960"/>
                <a:gridCol w="803160"/>
              </a:tblGrid>
              <a:tr h="5554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18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Imputed ROEs (%):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18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1999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18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2000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18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2001E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18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2002E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18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2003E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18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2004E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18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2005E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18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2006E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4636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Pipelines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21.8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23.1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25.2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23.7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21.6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19.6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17.8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15.9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4428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Merchant Energy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18ffd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4.0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18ffd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14.5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18ffd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13.7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18ffd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16.1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18ffd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17.9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18ffd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19.6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18ffd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21.3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18ffd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22.8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18ffd"/>
                    </a:solidFill>
                  </a:tcPr>
                </a:tc>
              </a:tr>
              <a:tr h="4971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Field Services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13.0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18.0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15.3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20.7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26.1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32.2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39.5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47.7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4442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Production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9.9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31.2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57.7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52.7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47.4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43.5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40.6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37.8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4446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Other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-7.1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-18.3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-27.9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-26.0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-25.0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-23.0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-21.0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-18.3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4413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Composite ROEs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12.3%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17.6%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20.3%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21.0%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21.1%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21.1%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21.4%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21.6%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4446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% Leverage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67.2%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68.9%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68.8%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67.2%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64.5%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61.2%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57.5%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53.3%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f3f"/>
            </a:gs>
            <a:gs pos="50000">
              <a:srgbClr val="00279f"/>
            </a:gs>
            <a:gs pos="100000">
              <a:srgbClr val="000f3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"/>
          <p:cNvSpPr/>
          <p:nvPr/>
        </p:nvSpPr>
        <p:spPr>
          <a:xfrm>
            <a:off x="1219320" y="365040"/>
            <a:ext cx="7619760" cy="10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2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afd00"/>
                </a:solidFill>
                <a:effectLst/>
                <a:uFillTx/>
                <a:latin typeface="Times New Roman"/>
              </a:rPr>
              <a:t>Duke Energy</a:t>
            </a:r>
            <a:br>
              <a:rPr sz="3200"/>
            </a:br>
            <a:r>
              <a:rPr b="1" lang="en-US" sz="3200" strike="noStrike" u="none">
                <a:solidFill>
                  <a:srgbClr val="fafd00"/>
                </a:solidFill>
                <a:effectLst/>
                <a:uFillTx/>
                <a:latin typeface="Times New Roman"/>
              </a:rPr>
              <a:t>Imputed Profitability Profile (%)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6" name=""/>
          <p:cNvGraphicFramePr/>
          <p:nvPr/>
        </p:nvGraphicFramePr>
        <p:xfrm>
          <a:off x="685800" y="1676520"/>
          <a:ext cx="8686800" cy="4782960"/>
        </p:xfrm>
        <a:graphic>
          <a:graphicData uri="http://schemas.openxmlformats.org/drawingml/2006/table">
            <a:tbl>
              <a:tblPr/>
              <a:tblGrid>
                <a:gridCol w="2871720"/>
                <a:gridCol w="933480"/>
                <a:gridCol w="919080"/>
                <a:gridCol w="1019160"/>
                <a:gridCol w="1003320"/>
                <a:gridCol w="1078200"/>
                <a:gridCol w="861840"/>
              </a:tblGrid>
              <a:tr h="3988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20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1999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20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2000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20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2001E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20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2002E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20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2003E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20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2004E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988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Electric Operations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22.5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22.3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21.0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22.5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21.8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20.9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988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Gas Transmission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25.6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22.5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22.0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23.4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22.6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21.5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988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Field Services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6.2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10.7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12.2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10.9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11.4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12.4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988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Trading &amp; Marketing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18ffd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7.2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18ffd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22.0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18ffd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42.9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18ffd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34.8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18ffd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42.3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18ffd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48.3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18ffd"/>
                    </a:solidFill>
                  </a:tcPr>
                </a:tc>
              </a:tr>
              <a:tr h="3988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Global Asset Dev.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-3.3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1.9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-0.9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1.2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1.5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2.1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988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Other Energy Services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-47.3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-28.6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1.6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5.1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5.2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6.3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988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Real Estate Operations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36.4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23.3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18.2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19.7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17.3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16.2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988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Other Operations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-4.5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-8.4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-29.4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-3.6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-2.5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-1.5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988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Eliminations &amp; Minority 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-38.9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-75.5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-125.1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-84.4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-88.7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-93.7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988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Total Consolidated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15.4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16.6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17.4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17.0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17.0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16.9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988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% Leverage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55.3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59.8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57.5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56.8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55.9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53.5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f3f"/>
            </a:gs>
            <a:gs pos="50000">
              <a:srgbClr val="00279f"/>
            </a:gs>
            <a:gs pos="100000">
              <a:srgbClr val="000f3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7" name=""/>
          <p:cNvGraphicFramePr/>
          <p:nvPr/>
        </p:nvGraphicFramePr>
        <p:xfrm>
          <a:off x="609480" y="2009880"/>
          <a:ext cx="8839440" cy="3992400"/>
        </p:xfrm>
        <a:graphic>
          <a:graphicData uri="http://schemas.openxmlformats.org/drawingml/2006/table">
            <a:tbl>
              <a:tblPr/>
              <a:tblGrid>
                <a:gridCol w="2673360"/>
                <a:gridCol w="989280"/>
                <a:gridCol w="1066680"/>
                <a:gridCol w="1065240"/>
                <a:gridCol w="1141200"/>
                <a:gridCol w="914400"/>
                <a:gridCol w="989280"/>
              </a:tblGrid>
              <a:tr h="4024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Imputed ROEs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20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2000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20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2001E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20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2002E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20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2003E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20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2004E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20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2005E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988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Pipeline Group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24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27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24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19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15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12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988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Portland General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13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13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12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10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8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7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988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Capital &amp; Trade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18ffd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19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18ffd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22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18ffd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20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18ffd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20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18ffd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19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18ffd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19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18ffd"/>
                    </a:solidFill>
                  </a:tcPr>
                </a:tc>
              </a:tr>
              <a:tr h="3988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Energy Services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24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54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67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80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75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69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988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Broadband Services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-60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-80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-44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-23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-8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988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Corporate &amp; Other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-33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-51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-35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-25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-19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-14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988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Composite ROEs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13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14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15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15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15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15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988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988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% Total Leverage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57%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59%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56%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52%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49%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45%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8" name=""/>
          <p:cNvSpPr/>
          <p:nvPr/>
        </p:nvSpPr>
        <p:spPr>
          <a:xfrm>
            <a:off x="1219320" y="365040"/>
            <a:ext cx="7619760" cy="10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2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afd00"/>
                </a:solidFill>
                <a:effectLst/>
                <a:uFillTx/>
                <a:latin typeface="Times New Roman"/>
              </a:rPr>
              <a:t>Enron Corp</a:t>
            </a:r>
            <a:br>
              <a:rPr sz="3200"/>
            </a:br>
            <a:r>
              <a:rPr b="1" lang="en-US" sz="3200" strike="noStrike" u="none">
                <a:solidFill>
                  <a:srgbClr val="fafd00"/>
                </a:solidFill>
                <a:effectLst/>
                <a:uFillTx/>
                <a:latin typeface="Times New Roman"/>
              </a:rPr>
              <a:t>Imputed Profitability Profile (%)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f3f"/>
            </a:gs>
            <a:gs pos="50000">
              <a:srgbClr val="00279f"/>
            </a:gs>
            <a:gs pos="100000">
              <a:srgbClr val="000f3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"/>
          <p:cNvSpPr/>
          <p:nvPr/>
        </p:nvSpPr>
        <p:spPr>
          <a:xfrm>
            <a:off x="762120" y="380880"/>
            <a:ext cx="8534160" cy="533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afd00"/>
                </a:solidFill>
                <a:effectLst/>
                <a:uFillTx/>
                <a:latin typeface="Times New Roman"/>
              </a:rPr>
              <a:t>Enron Asset Profile</a:t>
            </a:r>
            <a:br>
              <a:rPr sz="3200"/>
            </a:br>
            <a:r>
              <a:rPr b="1" lang="en-US" sz="3200" strike="noStrike" u="none">
                <a:solidFill>
                  <a:srgbClr val="fafd00"/>
                </a:solidFill>
                <a:effectLst/>
                <a:uFillTx/>
                <a:latin typeface="Times New Roman"/>
              </a:rPr>
              <a:t>($ Billions)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0" name=""/>
          <p:cNvGraphicFramePr/>
          <p:nvPr/>
        </p:nvGraphicFramePr>
        <p:xfrm>
          <a:off x="533520" y="1905120"/>
          <a:ext cx="8915400" cy="4546440"/>
        </p:xfrm>
        <a:graphic>
          <a:graphicData uri="http://schemas.openxmlformats.org/drawingml/2006/table">
            <a:tbl>
              <a:tblPr/>
              <a:tblGrid>
                <a:gridCol w="3352680"/>
                <a:gridCol w="1905120"/>
                <a:gridCol w="1904760"/>
                <a:gridCol w="1752840"/>
              </a:tblGrid>
              <a:tr h="6303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8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br>
                        <a:rPr sz="2200"/>
                      </a:br>
                      <a:r>
                        <a:rPr b="1" lang="en-US" sz="2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Capital &amp; Trade (ECT):</a:t>
                      </a:r>
                      <a:endParaRPr b="0" lang="en-US" sz="2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br>
                        <a:rPr sz="2200"/>
                      </a:br>
                      <a:r>
                        <a:rPr b="1" lang="en-US" sz="22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9/30/01</a:t>
                      </a:r>
                      <a:endParaRPr b="0" lang="en-US" sz="2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Risk Mgmt</a:t>
                      </a:r>
                      <a:br>
                        <a:rPr sz="2200"/>
                      </a:br>
                      <a:r>
                        <a:rPr b="1" lang="en-US" sz="22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Assets</a:t>
                      </a:r>
                      <a:endParaRPr b="0" lang="en-US" sz="2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Adjusted</a:t>
                      </a:r>
                      <a:br>
                        <a:rPr sz="2200"/>
                      </a:br>
                      <a:r>
                        <a:rPr b="1" lang="en-US" sz="22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Assets</a:t>
                      </a:r>
                      <a:endParaRPr b="0" lang="en-US" sz="2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621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8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Americas</a:t>
                      </a:r>
                      <a:endParaRPr b="0" lang="en-US" sz="2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26.7</a:t>
                      </a:r>
                      <a:endParaRPr b="0" lang="en-US" sz="2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--</a:t>
                      </a:r>
                      <a:endParaRPr b="0" lang="en-US" sz="2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--</a:t>
                      </a:r>
                      <a:endParaRPr b="0" lang="en-US" sz="2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4788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8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Europe And Other</a:t>
                      </a:r>
                      <a:endParaRPr b="0" lang="en-US" sz="2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14.8</a:t>
                      </a:r>
                      <a:endParaRPr b="0" lang="en-US" sz="2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--</a:t>
                      </a:r>
                      <a:endParaRPr b="0" lang="en-US" sz="2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--</a:t>
                      </a:r>
                      <a:endParaRPr b="0" lang="en-US" sz="2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621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8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Global Assets</a:t>
                      </a:r>
                      <a:endParaRPr b="0" lang="en-US" sz="2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2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7.6</a:t>
                      </a:r>
                      <a:endParaRPr b="0" lang="en-US" sz="2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2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--</a:t>
                      </a:r>
                      <a:endParaRPr b="0" lang="en-US" sz="2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2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--</a:t>
                      </a:r>
                      <a:endParaRPr b="0" lang="en-US" sz="2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5403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8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Pro Forma ECT Total</a:t>
                      </a:r>
                      <a:endParaRPr b="0" lang="en-US" sz="2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49.1</a:t>
                      </a:r>
                      <a:endParaRPr b="0" lang="en-US" sz="2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18.7</a:t>
                      </a:r>
                      <a:endParaRPr b="0" lang="en-US" sz="2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30.4</a:t>
                      </a:r>
                      <a:endParaRPr b="0" lang="en-US" sz="2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621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8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Energy Services</a:t>
                      </a:r>
                      <a:endParaRPr b="0" lang="en-US" sz="2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1.5</a:t>
                      </a:r>
                      <a:endParaRPr b="0" lang="en-US" sz="2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--</a:t>
                      </a:r>
                      <a:endParaRPr b="0" lang="en-US" sz="2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--</a:t>
                      </a:r>
                      <a:endParaRPr b="0" lang="en-US" sz="2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621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8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Portland General</a:t>
                      </a:r>
                      <a:endParaRPr b="0" lang="en-US" sz="2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4.3</a:t>
                      </a:r>
                      <a:endParaRPr b="0" lang="en-US" sz="2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--</a:t>
                      </a:r>
                      <a:endParaRPr b="0" lang="en-US" sz="2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--</a:t>
                      </a:r>
                      <a:endParaRPr b="0" lang="en-US" sz="2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621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8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Gas Pipelines</a:t>
                      </a:r>
                      <a:endParaRPr b="0" lang="en-US" sz="2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3.5</a:t>
                      </a:r>
                      <a:endParaRPr b="0" lang="en-US" sz="2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--</a:t>
                      </a:r>
                      <a:endParaRPr b="0" lang="en-US" sz="2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--</a:t>
                      </a:r>
                      <a:endParaRPr b="0" lang="en-US" sz="2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621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8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Broadband Services</a:t>
                      </a:r>
                      <a:endParaRPr b="0" lang="en-US" sz="2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1.3</a:t>
                      </a:r>
                      <a:endParaRPr b="0" lang="en-US" sz="2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--</a:t>
                      </a:r>
                      <a:endParaRPr b="0" lang="en-US" sz="2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--</a:t>
                      </a:r>
                      <a:endParaRPr b="0" lang="en-US" sz="2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621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8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Corporate</a:t>
                      </a:r>
                      <a:endParaRPr b="0" lang="en-US" sz="2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2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2.2</a:t>
                      </a:r>
                      <a:endParaRPr b="0" lang="en-US" sz="2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2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--</a:t>
                      </a:r>
                      <a:endParaRPr b="0" lang="en-US" sz="2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2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--</a:t>
                      </a:r>
                      <a:endParaRPr b="0" lang="en-US" sz="2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621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8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    Total</a:t>
                      </a:r>
                      <a:endParaRPr b="0" lang="en-US" sz="2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61.8</a:t>
                      </a:r>
                      <a:endParaRPr b="0" lang="en-US" sz="2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18.7</a:t>
                      </a:r>
                      <a:endParaRPr b="0" lang="en-US" sz="2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43.1</a:t>
                      </a:r>
                      <a:endParaRPr b="0" lang="en-US" sz="2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f3f"/>
            </a:gs>
            <a:gs pos="50000">
              <a:srgbClr val="00279f"/>
            </a:gs>
            <a:gs pos="100000">
              <a:srgbClr val="000f3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"/>
          <p:cNvSpPr/>
          <p:nvPr/>
        </p:nvSpPr>
        <p:spPr>
          <a:xfrm>
            <a:off x="2589120" y="457200"/>
            <a:ext cx="4928400" cy="10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afd00"/>
                </a:solidFill>
                <a:effectLst/>
                <a:uFillTx/>
                <a:latin typeface="Times New Roman"/>
              </a:rPr>
              <a:t>Analyst Salvage Model</a:t>
            </a:r>
            <a:br>
              <a:rPr sz="3200"/>
            </a:br>
            <a:r>
              <a:rPr b="1" lang="en-US" sz="3200" strike="noStrike" u="none">
                <a:solidFill>
                  <a:srgbClr val="fafd00"/>
                </a:solidFill>
                <a:effectLst/>
                <a:uFillTx/>
                <a:latin typeface="Times New Roman"/>
              </a:rPr>
              <a:t>(Partnerships Added Back)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2" name=""/>
          <p:cNvGraphicFramePr/>
          <p:nvPr/>
        </p:nvGraphicFramePr>
        <p:xfrm>
          <a:off x="990720" y="2158920"/>
          <a:ext cx="8381520" cy="3936960"/>
        </p:xfrm>
        <a:graphic>
          <a:graphicData uri="http://schemas.openxmlformats.org/drawingml/2006/table">
            <a:tbl>
              <a:tblPr/>
              <a:tblGrid>
                <a:gridCol w="2793960"/>
                <a:gridCol w="2793600"/>
                <a:gridCol w="2793960"/>
              </a:tblGrid>
              <a:tr h="6555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80000"/>
                        </a:lnSpc>
                        <a:spcBef>
                          <a:spcPts val="7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32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$ Billions</a:t>
                      </a:r>
                      <a:endParaRPr b="0" lang="en-US" sz="3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7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32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Assets</a:t>
                      </a:r>
                      <a:endParaRPr b="0" lang="en-US" sz="3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7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32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Debt</a:t>
                      </a:r>
                      <a:endParaRPr b="0" lang="en-US" sz="3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6570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80000"/>
                        </a:lnSpc>
                        <a:spcBef>
                          <a:spcPts val="7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3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Good Bank</a:t>
                      </a:r>
                      <a:endParaRPr b="0" lang="en-US" sz="3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7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3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32.0</a:t>
                      </a:r>
                      <a:endParaRPr b="0" lang="en-US" sz="3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7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3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11.8E</a:t>
                      </a:r>
                      <a:endParaRPr b="0" lang="en-US" sz="3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6555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80000"/>
                        </a:lnSpc>
                        <a:spcBef>
                          <a:spcPts val="7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3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Bad Bank</a:t>
                      </a:r>
                      <a:endParaRPr b="0" lang="en-US" sz="3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7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32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11.1</a:t>
                      </a:r>
                      <a:endParaRPr b="0" lang="en-US" sz="3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7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32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5.0E</a:t>
                      </a:r>
                      <a:endParaRPr b="0" lang="en-US" sz="3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6559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80000"/>
                        </a:lnSpc>
                        <a:spcBef>
                          <a:spcPts val="7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3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    Total Firm</a:t>
                      </a:r>
                      <a:endParaRPr b="0" lang="en-US" sz="3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7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3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43.1</a:t>
                      </a:r>
                      <a:endParaRPr b="0" lang="en-US" sz="3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7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3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16.8</a:t>
                      </a:r>
                      <a:endParaRPr b="0" lang="en-US" sz="3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6570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80000"/>
                        </a:lnSpc>
                        <a:spcBef>
                          <a:spcPts val="7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3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RM Assets</a:t>
                      </a:r>
                      <a:endParaRPr b="0" lang="en-US" sz="3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7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32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18.7</a:t>
                      </a:r>
                      <a:endParaRPr b="0" lang="en-US" sz="3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7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32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18.7</a:t>
                      </a:r>
                      <a:endParaRPr b="0" lang="en-US" sz="3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6559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80000"/>
                        </a:lnSpc>
                        <a:spcBef>
                          <a:spcPts val="7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3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    Total Assets</a:t>
                      </a:r>
                      <a:endParaRPr b="0" lang="en-US" sz="3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7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3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61.8</a:t>
                      </a:r>
                      <a:endParaRPr b="0" lang="en-US" sz="3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7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3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35.5</a:t>
                      </a:r>
                      <a:endParaRPr b="0" lang="en-US" sz="3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f3f"/>
            </a:gs>
            <a:gs pos="50000">
              <a:srgbClr val="00279f"/>
            </a:gs>
            <a:gs pos="100000">
              <a:srgbClr val="000f3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3" name=""/>
          <p:cNvGraphicFramePr/>
          <p:nvPr/>
        </p:nvGraphicFramePr>
        <p:xfrm>
          <a:off x="685800" y="1905120"/>
          <a:ext cx="8915400" cy="3733200"/>
        </p:xfrm>
        <a:graphic>
          <a:graphicData uri="http://schemas.openxmlformats.org/drawingml/2006/table">
            <a:tbl>
              <a:tblPr/>
              <a:tblGrid>
                <a:gridCol w="3352680"/>
                <a:gridCol w="1905120"/>
                <a:gridCol w="1904760"/>
                <a:gridCol w="1752840"/>
              </a:tblGrid>
              <a:tr h="5032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8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4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Assets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4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RMA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4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Net Assets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4035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8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Trading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41.5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18.7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22.8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4032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8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Global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3.0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--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3.0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4039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8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Energy Services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1.5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--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1.5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4035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8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Broadband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1.3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--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1.3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4053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8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Corporate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2.2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--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2.2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4035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8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Chapter 11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49.5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18.7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30.8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4035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8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Non Chapter 11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12.3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--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12.3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4032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8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  Total Assets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61.8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18.7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43.1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44" name=""/>
          <p:cNvSpPr/>
          <p:nvPr/>
        </p:nvSpPr>
        <p:spPr>
          <a:xfrm>
            <a:off x="822960" y="5908680"/>
            <a:ext cx="61660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* Risk Management Assets: Swaps, Options, etc.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3006720" y="457200"/>
            <a:ext cx="4103640" cy="10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afd00"/>
                </a:solidFill>
                <a:effectLst/>
                <a:uFillTx/>
                <a:latin typeface="Times New Roman"/>
              </a:rPr>
              <a:t>Bankruptcy Filings – I</a:t>
            </a:r>
            <a:br>
              <a:rPr sz="3200"/>
            </a:br>
            <a:r>
              <a:rPr b="1" lang="en-US" sz="3200" strike="noStrike" u="none">
                <a:solidFill>
                  <a:srgbClr val="fafd00"/>
                </a:solidFill>
                <a:effectLst/>
                <a:uFillTx/>
                <a:latin typeface="Times New Roman"/>
              </a:rPr>
              <a:t>($ Billions)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f3f"/>
            </a:gs>
            <a:gs pos="50000">
              <a:srgbClr val="00279f"/>
            </a:gs>
            <a:gs pos="100000">
              <a:srgbClr val="000f3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"/>
          <p:cNvSpPr/>
          <p:nvPr/>
        </p:nvSpPr>
        <p:spPr>
          <a:xfrm>
            <a:off x="2927520" y="457200"/>
            <a:ext cx="4262040" cy="10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afd00"/>
                </a:solidFill>
                <a:effectLst/>
                <a:uFillTx/>
                <a:latin typeface="Times New Roman"/>
              </a:rPr>
              <a:t>Bankruptcy Filings – II</a:t>
            </a:r>
            <a:br>
              <a:rPr sz="3200"/>
            </a:br>
            <a:r>
              <a:rPr b="1" lang="en-US" sz="3200" strike="noStrike" u="none">
                <a:solidFill>
                  <a:srgbClr val="fafd00"/>
                </a:solidFill>
                <a:effectLst/>
                <a:uFillTx/>
                <a:latin typeface="Times New Roman"/>
              </a:rPr>
              <a:t>($ Billions)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7" name=""/>
          <p:cNvGraphicFramePr/>
          <p:nvPr/>
        </p:nvGraphicFramePr>
        <p:xfrm>
          <a:off x="685800" y="2133720"/>
          <a:ext cx="8610120" cy="3860280"/>
        </p:xfrm>
        <a:graphic>
          <a:graphicData uri="http://schemas.openxmlformats.org/drawingml/2006/table">
            <a:tbl>
              <a:tblPr/>
              <a:tblGrid>
                <a:gridCol w="4476960"/>
                <a:gridCol w="2045880"/>
                <a:gridCol w="2087280"/>
              </a:tblGrid>
              <a:tr h="5788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80000"/>
                        </a:lnSpc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8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Assets</a:t>
                      </a:r>
                      <a:endParaRPr b="0" lang="en-US" sz="2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8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Debt</a:t>
                      </a:r>
                      <a:endParaRPr b="0" lang="en-US" sz="2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4687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80000"/>
                        </a:lnSpc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Trading (ex RMA)</a:t>
                      </a:r>
                      <a:endParaRPr b="0" lang="en-US" sz="2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22.8</a:t>
                      </a:r>
                      <a:endParaRPr b="0" lang="en-US" sz="2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8.7E</a:t>
                      </a:r>
                      <a:endParaRPr b="0" lang="en-US" sz="2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4690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80000"/>
                        </a:lnSpc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Energy Services</a:t>
                      </a:r>
                      <a:endParaRPr b="0" lang="en-US" sz="2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1.5</a:t>
                      </a:r>
                      <a:endParaRPr b="0" lang="en-US" sz="2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1.0</a:t>
                      </a:r>
                      <a:endParaRPr b="0" lang="en-US" sz="2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4687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80000"/>
                        </a:lnSpc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Broadband</a:t>
                      </a:r>
                      <a:endParaRPr b="0" lang="en-US" sz="2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1.4</a:t>
                      </a:r>
                      <a:endParaRPr b="0" lang="en-US" sz="2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1.5</a:t>
                      </a:r>
                      <a:endParaRPr b="0" lang="en-US" sz="2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4687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80000"/>
                        </a:lnSpc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Other (Corp. &amp; Global)</a:t>
                      </a:r>
                      <a:endParaRPr b="0" lang="en-US" sz="2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5.1</a:t>
                      </a:r>
                      <a:endParaRPr b="0" lang="en-US" sz="2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2.0E</a:t>
                      </a:r>
                      <a:endParaRPr b="0" lang="en-US" sz="2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4687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80000"/>
                        </a:lnSpc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Total </a:t>
                      </a:r>
                      <a:endParaRPr b="0" lang="en-US" sz="2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31.8</a:t>
                      </a:r>
                      <a:endParaRPr b="0" lang="en-US" sz="2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13.2</a:t>
                      </a:r>
                      <a:endParaRPr b="0" lang="en-US" sz="2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4690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80000"/>
                        </a:lnSpc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RM Assets</a:t>
                      </a:r>
                      <a:endParaRPr b="0" lang="en-US" sz="2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18.7</a:t>
                      </a:r>
                      <a:endParaRPr b="0" lang="en-US" sz="2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0.0</a:t>
                      </a:r>
                      <a:endParaRPr b="0" lang="en-US" sz="2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4683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80000"/>
                        </a:lnSpc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Filed Assets</a:t>
                      </a:r>
                      <a:endParaRPr b="0" lang="en-US" sz="2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49.5</a:t>
                      </a:r>
                      <a:endParaRPr b="0" lang="en-US" sz="2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13.2</a:t>
                      </a:r>
                      <a:endParaRPr b="0" lang="en-US" sz="2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f3f"/>
            </a:gs>
            <a:gs pos="50000">
              <a:srgbClr val="00279f"/>
            </a:gs>
            <a:gs pos="100000">
              <a:srgbClr val="000f3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"/>
          <p:cNvSpPr/>
          <p:nvPr/>
        </p:nvSpPr>
        <p:spPr>
          <a:xfrm>
            <a:off x="2081160" y="380880"/>
            <a:ext cx="5894280" cy="1557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afd00"/>
                </a:solidFill>
                <a:effectLst/>
                <a:uFillTx/>
                <a:latin typeface="Times New Roman"/>
              </a:rPr>
              <a:t> The Top 10 </a:t>
            </a:r>
            <a:br>
              <a:rPr sz="3200"/>
            </a:br>
            <a:r>
              <a:rPr b="1" lang="en-US" sz="3200" strike="noStrike" u="none">
                <a:solidFill>
                  <a:srgbClr val="fafd00"/>
                </a:solidFill>
                <a:effectLst/>
                <a:uFillTx/>
                <a:latin typeface="Times New Roman"/>
              </a:rPr>
              <a:t>Least Popular People in Houston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2209680" y="1581120"/>
            <a:ext cx="5578560" cy="4363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57200" indent="-457200">
              <a:buClr>
                <a:srgbClr val="ffffff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 Ken Lay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57200">
              <a:buClr>
                <a:srgbClr val="ffffff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 Jeff Skilling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57200">
              <a:buClr>
                <a:srgbClr val="ffffff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 Andy Fastow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57200">
              <a:buClr>
                <a:srgbClr val="ffffff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 Osama Ben Ladin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57200">
              <a:buClr>
                <a:srgbClr val="ffffff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 Mullah Omar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57200">
              <a:buClr>
                <a:srgbClr val="ffffff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 Saddam Hussein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57200">
              <a:buClr>
                <a:srgbClr val="ffffff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 John O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57200">
              <a:buClr>
                <a:srgbClr val="ffffff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 John O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57200">
              <a:buClr>
                <a:srgbClr val="ffffff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 John O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57200">
              <a:buClr>
                <a:srgbClr val="ffffff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 John O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899640" y="5985000"/>
            <a:ext cx="34311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Source: Unrandom Survey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f3f"/>
            </a:gs>
            <a:gs pos="50000">
              <a:srgbClr val="00279f"/>
            </a:gs>
            <a:gs pos="100000">
              <a:srgbClr val="000f3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"/>
          <p:cNvSpPr/>
          <p:nvPr/>
        </p:nvSpPr>
        <p:spPr>
          <a:xfrm>
            <a:off x="2848320" y="457200"/>
            <a:ext cx="4420440" cy="10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afd00"/>
                </a:solidFill>
                <a:effectLst/>
                <a:uFillTx/>
                <a:latin typeface="Times New Roman"/>
              </a:rPr>
              <a:t>Bankruptcy Filings – III</a:t>
            </a:r>
            <a:br>
              <a:rPr sz="3200"/>
            </a:br>
            <a:r>
              <a:rPr b="1" lang="en-US" sz="3200" strike="noStrike" u="none">
                <a:solidFill>
                  <a:srgbClr val="fafd00"/>
                </a:solidFill>
                <a:effectLst/>
                <a:uFillTx/>
                <a:latin typeface="Times New Roman"/>
              </a:rPr>
              <a:t>($ Billions)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9" name=""/>
          <p:cNvGraphicFramePr/>
          <p:nvPr/>
        </p:nvGraphicFramePr>
        <p:xfrm>
          <a:off x="685800" y="2438280"/>
          <a:ext cx="8686800" cy="2179800"/>
        </p:xfrm>
        <a:graphic>
          <a:graphicData uri="http://schemas.openxmlformats.org/drawingml/2006/table">
            <a:tbl>
              <a:tblPr/>
              <a:tblGrid>
                <a:gridCol w="2487600"/>
                <a:gridCol w="1990800"/>
                <a:gridCol w="1684440"/>
                <a:gridCol w="2523960"/>
              </a:tblGrid>
              <a:tr h="4597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8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4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Assets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4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RMA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4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Status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4230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9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Portland General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4.3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1.8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Sold: $2.9B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4230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9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Pipelines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3.5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1.1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NNG Sold: $1.5B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4230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9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Global, Etc.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4.6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0.8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--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4597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9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Total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12.4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3.9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f3f"/>
            </a:gs>
            <a:gs pos="50000">
              <a:srgbClr val="00279f"/>
            </a:gs>
            <a:gs pos="100000">
              <a:srgbClr val="000f3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"/>
          <p:cNvSpPr/>
          <p:nvPr/>
        </p:nvSpPr>
        <p:spPr>
          <a:xfrm>
            <a:off x="1447920" y="365040"/>
            <a:ext cx="7619760" cy="131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afd00"/>
                </a:solidFill>
                <a:effectLst/>
                <a:uFillTx/>
                <a:latin typeface="Times New Roman"/>
              </a:rPr>
              <a:t>Natural Gas Industry Asset Base</a:t>
            </a:r>
            <a:br>
              <a:rPr sz="3200"/>
            </a:br>
            <a:r>
              <a:rPr b="0" lang="en-US" sz="2800" strike="noStrike" u="none">
                <a:solidFill>
                  <a:srgbClr val="fafd00"/>
                </a:solidFill>
                <a:effectLst/>
                <a:uFillTx/>
                <a:latin typeface="Times New Roman"/>
              </a:rPr>
              <a:t>Yearend, 1994 Data</a:t>
            </a:r>
            <a:br>
              <a:rPr sz="2800"/>
            </a:br>
            <a:r>
              <a:rPr b="0" lang="en-US" sz="2000" strike="noStrike" u="none">
                <a:solidFill>
                  <a:srgbClr val="fafd00"/>
                </a:solidFill>
                <a:effectLst/>
                <a:uFillTx/>
                <a:latin typeface="Times New Roman"/>
              </a:rPr>
              <a:t>($ Million)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1" name=""/>
          <p:cNvGraphicFramePr/>
          <p:nvPr/>
        </p:nvGraphicFramePr>
        <p:xfrm>
          <a:off x="876240" y="1905120"/>
          <a:ext cx="8344080" cy="462888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5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76240" y="1905120"/>
                    <a:ext cx="8344080" cy="4628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f3f"/>
            </a:gs>
            <a:gs pos="50000">
              <a:srgbClr val="00279f"/>
            </a:gs>
            <a:gs pos="100000">
              <a:srgbClr val="000f3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"/>
          <p:cNvSpPr/>
          <p:nvPr/>
        </p:nvSpPr>
        <p:spPr>
          <a:xfrm>
            <a:off x="1219320" y="365040"/>
            <a:ext cx="7619760" cy="131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afd00"/>
                </a:solidFill>
                <a:effectLst/>
                <a:uFillTx/>
                <a:latin typeface="Times New Roman"/>
              </a:rPr>
              <a:t>Natural Gas Industry Asset Base</a:t>
            </a:r>
            <a:br>
              <a:rPr sz="3200"/>
            </a:br>
            <a:r>
              <a:rPr b="0" lang="en-US" sz="2800" strike="noStrike" u="none">
                <a:solidFill>
                  <a:srgbClr val="fafd00"/>
                </a:solidFill>
                <a:effectLst/>
                <a:uFillTx/>
                <a:latin typeface="Times New Roman"/>
              </a:rPr>
              <a:t> June 2001</a:t>
            </a:r>
            <a:br>
              <a:rPr sz="2800"/>
            </a:br>
            <a:r>
              <a:rPr b="0" lang="en-US" sz="2000" strike="noStrike" u="none">
                <a:solidFill>
                  <a:srgbClr val="fafd00"/>
                </a:solidFill>
                <a:effectLst/>
                <a:uFillTx/>
                <a:latin typeface="Times New Roman"/>
              </a:rPr>
              <a:t>($ Million)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4" name=""/>
          <p:cNvGraphicFramePr/>
          <p:nvPr/>
        </p:nvGraphicFramePr>
        <p:xfrm>
          <a:off x="914400" y="2019240"/>
          <a:ext cx="8439120" cy="411480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5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14400" y="2019240"/>
                    <a:ext cx="8439120" cy="4114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f3f"/>
            </a:gs>
            <a:gs pos="50000">
              <a:srgbClr val="00279f"/>
            </a:gs>
            <a:gs pos="100000">
              <a:srgbClr val="000f3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"/>
          <p:cNvSpPr/>
          <p:nvPr/>
        </p:nvSpPr>
        <p:spPr>
          <a:xfrm>
            <a:off x="3048480" y="304920"/>
            <a:ext cx="3978720" cy="10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afd00"/>
                </a:solidFill>
                <a:effectLst/>
                <a:uFillTx/>
                <a:latin typeface="Times New Roman"/>
              </a:rPr>
              <a:t>Base Load Economics</a:t>
            </a:r>
            <a:br>
              <a:rPr sz="3200"/>
            </a:br>
            <a:r>
              <a:rPr b="1" lang="en-US" sz="3200" strike="noStrike" u="none">
                <a:solidFill>
                  <a:srgbClr val="fafd00"/>
                </a:solidFill>
                <a:effectLst/>
                <a:uFillTx/>
                <a:latin typeface="Times New Roman"/>
              </a:rPr>
              <a:t>Coal vs. Natural Gas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7" name=""/>
          <p:cNvGraphicFramePr/>
          <p:nvPr/>
        </p:nvGraphicFramePr>
        <p:xfrm>
          <a:off x="762120" y="1469880"/>
          <a:ext cx="8458200" cy="4197600"/>
        </p:xfrm>
        <a:graphic>
          <a:graphicData uri="http://schemas.openxmlformats.org/drawingml/2006/table">
            <a:tbl>
              <a:tblPr/>
              <a:tblGrid>
                <a:gridCol w="2895480"/>
                <a:gridCol w="1371600"/>
                <a:gridCol w="1523880"/>
                <a:gridCol w="1371600"/>
                <a:gridCol w="1295640"/>
              </a:tblGrid>
              <a:tr h="790560">
                <a:tc>
                  <a:txBody>
                    <a:bodyPr lIns="90000" rIns="90000" tIns="27360" bIns="27360" anchor="t">
                      <a:noAutofit/>
                    </a:bodyPr>
                    <a:p>
                      <a:pPr>
                        <a:lnSpc>
                          <a:spcPct val="8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8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br>
                        <a:rPr sz="1600"/>
                      </a:br>
                      <a:r>
                        <a:rPr b="1" i="1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Capital Cost ($/kw):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27360" bIns="2736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ctr">
                        <a:lnSpc>
                          <a:spcPct val="8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Coal</a:t>
                      </a:r>
                      <a:br>
                        <a:rPr sz="1600"/>
                      </a:br>
                      <a:r>
                        <a:rPr b="1" i="1" lang="en-US" sz="16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Fired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27360" bIns="2736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(A)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ctr">
                        <a:lnSpc>
                          <a:spcPct val="8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Gas </a:t>
                      </a:r>
                      <a:br>
                        <a:rPr sz="1600"/>
                      </a:br>
                      <a:r>
                        <a:rPr b="1" i="1" lang="en-US" sz="16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Fired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27360" bIns="2736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(B)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ctr">
                        <a:lnSpc>
                          <a:spcPct val="8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Gas </a:t>
                      </a:r>
                      <a:br>
                        <a:rPr sz="1600"/>
                      </a:br>
                      <a:r>
                        <a:rPr b="1" i="1" lang="en-US" sz="16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Fired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27360" bIns="2736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(C)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ctr">
                        <a:lnSpc>
                          <a:spcPct val="8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Gas </a:t>
                      </a:r>
                      <a:br>
                        <a:rPr sz="1600"/>
                      </a:br>
                      <a:r>
                        <a:rPr b="1" i="1" lang="en-US" sz="16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Fired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50200">
                <a:tc>
                  <a:txBody>
                    <a:bodyPr lIns="90000" rIns="90000" tIns="27360" bIns="27360" anchor="t">
                      <a:noAutofit/>
                    </a:bodyPr>
                    <a:p>
                      <a:pPr>
                        <a:lnSpc>
                          <a:spcPct val="8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Base Plant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27360" bIns="2736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935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27360" bIns="2736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524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27360" bIns="2736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524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27360" bIns="2736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524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50200">
                <a:tc>
                  <a:txBody>
                    <a:bodyPr lIns="90000" rIns="90000" tIns="27360" bIns="27360" anchor="t">
                      <a:noAutofit/>
                    </a:bodyPr>
                    <a:p>
                      <a:pPr>
                        <a:lnSpc>
                          <a:spcPct val="8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SO2/Nox Control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27360" bIns="2736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156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27360" bIns="2736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0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27360" bIns="2736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0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27360" bIns="2736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0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60280">
                <a:tc>
                  <a:txBody>
                    <a:bodyPr lIns="90000" rIns="90000" tIns="27360" bIns="27360" anchor="t">
                      <a:noAutofit/>
                    </a:bodyPr>
                    <a:p>
                      <a:pPr>
                        <a:lnSpc>
                          <a:spcPct val="8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Total Capital Cost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27360" bIns="2736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1,091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27360" bIns="2736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524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27360" bIns="2736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524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27360" bIns="2736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524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50200">
                <a:tc>
                  <a:txBody>
                    <a:bodyPr lIns="90000" rIns="90000" tIns="27360" bIns="27360" anchor="t">
                      <a:noAutofit/>
                    </a:bodyPr>
                    <a:p>
                      <a:pPr>
                        <a:lnSpc>
                          <a:spcPct val="8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Heat Rate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27360" bIns="2736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9,645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27360" bIns="2736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6,743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27360" bIns="2736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6,743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27360" bIns="2736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10,000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50200">
                <a:tc>
                  <a:txBody>
                    <a:bodyPr lIns="90000" rIns="90000" tIns="27360" bIns="27360" anchor="t">
                      <a:noAutofit/>
                    </a:bodyPr>
                    <a:p>
                      <a:pPr>
                        <a:lnSpc>
                          <a:spcPct val="8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Fuel Price ($/mmbtu)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27360" bIns="2736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1.35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27360" bIns="2736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5.00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27360" bIns="2736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3.75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27360" bIns="2736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2.50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88360">
                <a:tc>
                  <a:txBody>
                    <a:bodyPr lIns="90000" rIns="90000" tIns="27360" bIns="27360" anchor="t">
                      <a:noAutofit/>
                    </a:bodyPr>
                    <a:p>
                      <a:pPr>
                        <a:lnSpc>
                          <a:spcPct val="8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Capacity Factor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27360" bIns="2736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75%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27360" bIns="2736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75%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27360" bIns="2736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75%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27360" bIns="2736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75%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98800">
                <a:tc>
                  <a:txBody>
                    <a:bodyPr lIns="90000" rIns="90000" tIns="27360" bIns="27360" anchor="t">
                      <a:noAutofit/>
                    </a:bodyPr>
                    <a:p>
                      <a:pPr>
                        <a:lnSpc>
                          <a:spcPct val="8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Levelized Power Cost ($/mwh):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27360" bIns="2736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27360" bIns="2736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27360" bIns="2736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27360" bIns="2736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50200">
                <a:tc>
                  <a:txBody>
                    <a:bodyPr lIns="90000" rIns="90000" tIns="27360" bIns="27360" anchor="t">
                      <a:noAutofit/>
                    </a:bodyPr>
                    <a:p>
                      <a:pPr>
                        <a:lnSpc>
                          <a:spcPct val="8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Capital Costs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27360" bIns="2736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20.26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27360" bIns="2736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9.73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27360" bIns="2736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9.73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27360" bIns="2736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9.73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50200">
                <a:tc>
                  <a:txBody>
                    <a:bodyPr lIns="90000" rIns="90000" tIns="27360" bIns="27360" anchor="t">
                      <a:noAutofit/>
                    </a:bodyPr>
                    <a:p>
                      <a:pPr>
                        <a:lnSpc>
                          <a:spcPct val="8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Fixed O&amp;M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27360" bIns="2736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2.94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27360" bIns="2736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1.58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27360" bIns="2736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1.58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27360" bIns="2736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1.58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50200">
                <a:tc>
                  <a:txBody>
                    <a:bodyPr lIns="90000" rIns="90000" tIns="27360" bIns="27360" anchor="t">
                      <a:noAutofit/>
                    </a:bodyPr>
                    <a:p>
                      <a:pPr>
                        <a:lnSpc>
                          <a:spcPct val="8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Variable O&amp;M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27360" bIns="2736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1.63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27360" bIns="2736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1.00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27360" bIns="2736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1.00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27360" bIns="2736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1.00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88720">
                <a:tc>
                  <a:txBody>
                    <a:bodyPr lIns="90000" rIns="90000" tIns="27360" bIns="27360" anchor="t">
                      <a:noAutofit/>
                    </a:bodyPr>
                    <a:p>
                      <a:pPr>
                        <a:lnSpc>
                          <a:spcPct val="8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Total Direct Costs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27360" bIns="2736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24.83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27360" bIns="2736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12.31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27360" bIns="2736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12.31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27360" bIns="2736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12.31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60280">
                <a:tc>
                  <a:txBody>
                    <a:bodyPr lIns="90000" rIns="90000" tIns="27360" bIns="27360" anchor="t">
                      <a:noAutofit/>
                    </a:bodyPr>
                    <a:p>
                      <a:pPr>
                        <a:lnSpc>
                          <a:spcPct val="8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Fuel Costs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27360" bIns="2736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13.02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27360" bIns="2736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33.72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27360" bIns="2736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25.29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27360" bIns="2736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25.00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59200">
                <a:tc>
                  <a:txBody>
                    <a:bodyPr lIns="90000" rIns="90000" tIns="27360" bIns="27360" anchor="t">
                      <a:noAutofit/>
                    </a:bodyPr>
                    <a:p>
                      <a:pPr>
                        <a:lnSpc>
                          <a:spcPct val="8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Total  Power Costs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27360" bIns="2736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37.85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27360" bIns="2736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46.03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27360" bIns="2736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37.60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27360" bIns="2736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37.31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58" name=""/>
          <p:cNvSpPr/>
          <p:nvPr/>
        </p:nvSpPr>
        <p:spPr>
          <a:xfrm>
            <a:off x="742680" y="5746680"/>
            <a:ext cx="635400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marL="457200" indent="-457200">
              <a:buClr>
                <a:srgbClr val="ffffff"/>
              </a:buClr>
              <a:buFont typeface="Times New Roman"/>
              <a:buAutoNum type="alphaUcParenR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= $5.00 Gas (Conventional Wisdom)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57200">
              <a:buClr>
                <a:srgbClr val="ffffff"/>
              </a:buClr>
              <a:buFont typeface="Times New Roman"/>
              <a:buAutoNum type="alphaUcParenR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= Breakeven Coal/Gas Economics With New CoGen Plant (6,743 Heat Rate)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57200">
              <a:buClr>
                <a:srgbClr val="ffffff"/>
              </a:buClr>
              <a:buFont typeface="Times New Roman"/>
              <a:buAutoNum type="alphaUcParenR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= Breakeven Coal/Gas Plant Economics With Old Gas Plant (10,000 Heat Rate)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f3f"/>
            </a:gs>
            <a:gs pos="50000">
              <a:srgbClr val="00279f"/>
            </a:gs>
            <a:gs pos="100000">
              <a:srgbClr val="000f3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"/>
          <p:cNvSpPr/>
          <p:nvPr/>
        </p:nvSpPr>
        <p:spPr>
          <a:xfrm>
            <a:off x="595080" y="422280"/>
            <a:ext cx="50914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Expected Level of Capacity Additions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60" name=""/>
          <p:cNvGraphicFramePr/>
          <p:nvPr/>
        </p:nvGraphicFramePr>
        <p:xfrm>
          <a:off x="685800" y="1371600"/>
          <a:ext cx="8534520" cy="3855960"/>
        </p:xfrm>
        <a:graphic>
          <a:graphicData uri="http://schemas.openxmlformats.org/drawingml/2006/table">
            <a:tbl>
              <a:tblPr/>
              <a:tblGrid>
                <a:gridCol w="3276720"/>
                <a:gridCol w="838080"/>
                <a:gridCol w="838080"/>
                <a:gridCol w="914400"/>
                <a:gridCol w="914400"/>
                <a:gridCol w="838440"/>
                <a:gridCol w="914400"/>
              </a:tblGrid>
              <a:tr h="275040">
                <a:tc>
                  <a:txBody>
                    <a:bodyPr lIns="90000" rIns="90000" tIns="46800" bIns="46800" anchor="ctr">
                      <a:noAutofit/>
                    </a:bodyPr>
                    <a:p>
                      <a:pPr>
                        <a:lnSpc>
                          <a:spcPct val="7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Region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872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7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2001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872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7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2002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872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7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2003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872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7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2004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872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7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2005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872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7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Total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872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</a:tr>
              <a:tr h="264600">
                <a:tc>
                  <a:txBody>
                    <a:bodyPr lIns="90000" rIns="90000" tIns="46800" bIns="46800" anchor="ctr">
                      <a:noAutofit/>
                    </a:bodyPr>
                    <a:p>
                      <a:pPr>
                        <a:lnSpc>
                          <a:spcPct val="7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AZNMA_CANVA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 w="18720">
                      <a:solidFill>
                        <a:srgbClr val="ffffff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7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3,164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 w="18720">
                      <a:solidFill>
                        <a:srgbClr val="ffffff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7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5,303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 w="18720">
                      <a:solidFill>
                        <a:srgbClr val="ffffff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7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6,573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 w="18720">
                      <a:solidFill>
                        <a:srgbClr val="ffffff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7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8,628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 w="18720">
                      <a:solidFill>
                        <a:srgbClr val="ffffff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7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2,666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 w="18720">
                      <a:solidFill>
                        <a:srgbClr val="ffffff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7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26,334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 w="18720">
                      <a:solidFill>
                        <a:srgbClr val="ffffff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</a:tr>
              <a:tr h="264600">
                <a:tc>
                  <a:txBody>
                    <a:bodyPr lIns="90000" rIns="90000" tIns="46800" bIns="46800" anchor="ctr">
                      <a:noAutofit/>
                    </a:bodyPr>
                    <a:p>
                      <a:pPr>
                        <a:lnSpc>
                          <a:spcPct val="7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ECAR_MAIN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7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7,226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7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8,281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7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8,478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7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10,651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7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3,800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7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38,437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64600">
                <a:tc>
                  <a:txBody>
                    <a:bodyPr lIns="90000" rIns="90000" tIns="46800" bIns="46800" anchor="ctr">
                      <a:noAutofit/>
                    </a:bodyPr>
                    <a:p>
                      <a:pPr>
                        <a:lnSpc>
                          <a:spcPct val="7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ERCOT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7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6,375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7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6,605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7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2,161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7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517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7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206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7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15,863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64600">
                <a:tc>
                  <a:txBody>
                    <a:bodyPr lIns="90000" rIns="90000" tIns="46800" bIns="46800" anchor="ctr">
                      <a:noAutofit/>
                    </a:bodyPr>
                    <a:p>
                      <a:pPr>
                        <a:lnSpc>
                          <a:spcPct val="7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FRCC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7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1,910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7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3,796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7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1,304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7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4,466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7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873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7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12,349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64600">
                <a:tc>
                  <a:txBody>
                    <a:bodyPr lIns="90000" rIns="90000" tIns="46800" bIns="46800" anchor="ctr">
                      <a:noAutofit/>
                    </a:bodyPr>
                    <a:p>
                      <a:pPr>
                        <a:lnSpc>
                          <a:spcPct val="7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MAAC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7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698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7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2,402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7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1,469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7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2,608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7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1,091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7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8,269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64600">
                <a:tc>
                  <a:txBody>
                    <a:bodyPr lIns="90000" rIns="90000" tIns="46800" bIns="46800" anchor="ctr">
                      <a:noAutofit/>
                    </a:bodyPr>
                    <a:p>
                      <a:pPr>
                        <a:lnSpc>
                          <a:spcPct val="7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MAPP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7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788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7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583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7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429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7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116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7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1,977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7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3,893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64600">
                <a:tc>
                  <a:txBody>
                    <a:bodyPr lIns="90000" rIns="90000" tIns="46800" bIns="46800" anchor="ctr">
                      <a:noAutofit/>
                    </a:bodyPr>
                    <a:p>
                      <a:pPr>
                        <a:lnSpc>
                          <a:spcPct val="7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NEPOOL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7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1,661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7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4,624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7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1,037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7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394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7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81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7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7,797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64600">
                <a:tc>
                  <a:txBody>
                    <a:bodyPr lIns="90000" rIns="90000" tIns="46800" bIns="46800" anchor="ctr">
                      <a:noAutofit/>
                    </a:bodyPr>
                    <a:p>
                      <a:pPr>
                        <a:lnSpc>
                          <a:spcPct val="7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NWPA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7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720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7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1,536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7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1,466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7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2,485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7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1,032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7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7,239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64600">
                <a:tc>
                  <a:txBody>
                    <a:bodyPr lIns="90000" rIns="90000" tIns="46800" bIns="46800" anchor="ctr">
                      <a:noAutofit/>
                    </a:bodyPr>
                    <a:p>
                      <a:pPr>
                        <a:lnSpc>
                          <a:spcPct val="7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NYPP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7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249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7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341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7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1,126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7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3,850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7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838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7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6,405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64600">
                <a:tc>
                  <a:txBody>
                    <a:bodyPr lIns="90000" rIns="90000" tIns="46800" bIns="46800" anchor="ctr">
                      <a:noAutofit/>
                    </a:bodyPr>
                    <a:p>
                      <a:pPr>
                        <a:lnSpc>
                          <a:spcPct val="7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RMPA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7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295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7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686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7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1,014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7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538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7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348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7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2,880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64600">
                <a:tc>
                  <a:txBody>
                    <a:bodyPr lIns="90000" rIns="90000" tIns="46800" bIns="46800" anchor="ctr">
                      <a:noAutofit/>
                    </a:bodyPr>
                    <a:p>
                      <a:pPr>
                        <a:lnSpc>
                          <a:spcPct val="7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SERC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7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6,983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7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11,219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7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10,343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7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10,474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7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2,466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7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41,485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64600">
                <a:tc>
                  <a:txBody>
                    <a:bodyPr lIns="90000" rIns="90000" tIns="46800" bIns="46800" anchor="ctr">
                      <a:noAutofit/>
                    </a:bodyPr>
                    <a:p>
                      <a:pPr>
                        <a:lnSpc>
                          <a:spcPct val="7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SPP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872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7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2,487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872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7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2,206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872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7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1,653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872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7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2,207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872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7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569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872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7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9,123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872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</a:tr>
              <a:tr h="337680">
                <a:tc>
                  <a:txBody>
                    <a:bodyPr lIns="90000" rIns="90000" tIns="46800" bIns="46800" anchor="ctr">
                      <a:noAutofit/>
                    </a:bodyPr>
                    <a:p>
                      <a:pPr>
                        <a:lnSpc>
                          <a:spcPct val="7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 w="18720">
                      <a:solidFill>
                        <a:srgbClr val="ffffff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7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32,558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 w="18720">
                      <a:solidFill>
                        <a:srgbClr val="ffffff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7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47,582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 w="18720">
                      <a:solidFill>
                        <a:srgbClr val="ffffff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7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37,052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 w="18720">
                      <a:solidFill>
                        <a:srgbClr val="ffffff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7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46,936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 w="18720">
                      <a:solidFill>
                        <a:srgbClr val="ffffff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7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15,948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 w="18720">
                      <a:solidFill>
                        <a:srgbClr val="ffffff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7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180,075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 w="18720">
                      <a:solidFill>
                        <a:srgbClr val="ffffff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61" name=""/>
          <p:cNvSpPr/>
          <p:nvPr/>
        </p:nvSpPr>
        <p:spPr>
          <a:xfrm>
            <a:off x="612000" y="5257800"/>
            <a:ext cx="849456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  Of the total expected additions of 180,000 MW, 55% are already under construction </a:t>
            </a:r>
            <a:br>
              <a:rPr sz="1800"/>
            </a:b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   or operating.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 The Midwest and Southeast account for 44% of total additions and 50% of the additions </a:t>
            </a:r>
            <a:br>
              <a:rPr sz="1800"/>
            </a:b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   not yet under construction.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f3f"/>
            </a:gs>
            <a:gs pos="50000">
              <a:srgbClr val="00279f"/>
            </a:gs>
            <a:gs pos="100000">
              <a:srgbClr val="000f3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"/>
          <p:cNvSpPr/>
          <p:nvPr/>
        </p:nvSpPr>
        <p:spPr>
          <a:xfrm>
            <a:off x="1388880" y="380880"/>
            <a:ext cx="7301520" cy="10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afd00"/>
                </a:solidFill>
                <a:effectLst/>
                <a:uFillTx/>
                <a:latin typeface="Times New Roman"/>
              </a:rPr>
              <a:t>Projected Gas Production Needs</a:t>
            </a:r>
            <a:br>
              <a:rPr sz="3200"/>
            </a:br>
            <a:r>
              <a:rPr b="1" lang="en-US" sz="3200" strike="noStrike" u="none">
                <a:solidFill>
                  <a:srgbClr val="fafd00"/>
                </a:solidFill>
                <a:effectLst/>
                <a:uFillTx/>
                <a:latin typeface="Times New Roman"/>
              </a:rPr>
              <a:t>2001E – 2005E (Billion Cubic Feet Daily)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63" name=""/>
          <p:cNvGraphicFramePr/>
          <p:nvPr/>
        </p:nvGraphicFramePr>
        <p:xfrm>
          <a:off x="1143000" y="1752480"/>
          <a:ext cx="7696080" cy="4448160"/>
        </p:xfrm>
        <a:graphic>
          <a:graphicData uri="http://schemas.openxmlformats.org/drawingml/2006/table">
            <a:tbl>
              <a:tblPr/>
              <a:tblGrid>
                <a:gridCol w="3809880"/>
                <a:gridCol w="1981440"/>
                <a:gridCol w="1904760"/>
              </a:tblGrid>
              <a:tr h="60984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br>
                        <a:rPr sz="1600"/>
                      </a:br>
                      <a:r>
                        <a:rPr b="1" i="1" lang="en-US" sz="16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Year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Industry</a:t>
                      </a:r>
                      <a:br>
                        <a:rPr sz="1600"/>
                      </a:br>
                      <a:r>
                        <a:rPr b="1" i="1" lang="en-US" sz="16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Total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Our</a:t>
                      </a:r>
                      <a:br>
                        <a:rPr sz="1600"/>
                      </a:br>
                      <a:r>
                        <a:rPr b="1" i="1" lang="en-US" sz="16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Total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088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2001E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3.5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2.6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268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2002E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6.2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2.7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556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2003E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8.3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3.0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412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2004E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4.5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2.9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448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2005E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0.2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3.1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412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Total (BCF/D)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22.7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14.3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41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41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Current Production (May, 2001)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53.5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53.5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41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Imputed Five Year Growth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43%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27%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841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Average Annual Growth Rate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8.5%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5.4%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f3f"/>
            </a:gs>
            <a:gs pos="50000">
              <a:srgbClr val="00279f"/>
            </a:gs>
            <a:gs pos="100000">
              <a:srgbClr val="000f3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"/>
          <p:cNvSpPr/>
          <p:nvPr/>
        </p:nvSpPr>
        <p:spPr>
          <a:xfrm>
            <a:off x="1371600" y="380880"/>
            <a:ext cx="7315200" cy="10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8280" rIns="98280" tIns="49320" bIns="49320" anchor="t">
            <a:spAutoFit/>
          </a:bodyPr>
          <a:p>
            <a:pPr algn="ctr">
              <a:spcBef>
                <a:spcPts val="2001"/>
              </a:spcBef>
              <a:tabLst>
                <a:tab algn="l" pos="0"/>
                <a:tab algn="l" pos="984240"/>
                <a:tab algn="l" pos="1968480"/>
                <a:tab algn="l" pos="2952720"/>
                <a:tab algn="l" pos="3936960"/>
                <a:tab algn="l" pos="4921200"/>
                <a:tab algn="l" pos="5905440"/>
                <a:tab algn="l" pos="6889680"/>
                <a:tab algn="l" pos="7873920"/>
                <a:tab algn="l" pos="8858160"/>
                <a:tab algn="l" pos="9842400"/>
                <a:tab algn="l" pos="10826640"/>
              </a:tabLst>
            </a:pPr>
            <a:r>
              <a:rPr b="1" lang="en-US" sz="3200" strike="noStrike" u="none">
                <a:solidFill>
                  <a:srgbClr val="fafd00"/>
                </a:solidFill>
                <a:effectLst/>
                <a:uFillTx/>
                <a:latin typeface="Times New Roman"/>
              </a:rPr>
              <a:t>The Energy Conglomerates</a:t>
            </a:r>
            <a:br>
              <a:rPr sz="3200"/>
            </a:br>
            <a:r>
              <a:rPr b="1" lang="en-US" sz="3200" strike="noStrike" u="none">
                <a:solidFill>
                  <a:srgbClr val="fafd00"/>
                </a:solidFill>
                <a:effectLst/>
                <a:uFillTx/>
                <a:latin typeface="Times New Roman"/>
              </a:rPr>
              <a:t>2002 Multiples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65" name=""/>
          <p:cNvGraphicFramePr/>
          <p:nvPr/>
        </p:nvGraphicFramePr>
        <p:xfrm>
          <a:off x="1066680" y="1928880"/>
          <a:ext cx="7848720" cy="4106880"/>
        </p:xfrm>
        <a:graphic>
          <a:graphicData uri="http://schemas.openxmlformats.org/drawingml/2006/table">
            <a:tbl>
              <a:tblPr/>
              <a:tblGrid>
                <a:gridCol w="1630440"/>
                <a:gridCol w="1189080"/>
                <a:gridCol w="990720"/>
                <a:gridCol w="990360"/>
                <a:gridCol w="1005120"/>
                <a:gridCol w="976320"/>
                <a:gridCol w="1066680"/>
              </a:tblGrid>
              <a:tr h="33768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Price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5"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Price or P/E to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  <a:tr h="3481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Per Share: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16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11/30/01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16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02E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16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CFFO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16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Book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16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AAGR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16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ROE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556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CMS Energy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$23.03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11.1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3.0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0.9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139%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131%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376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Duke Energy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$36.15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12.3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6.9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2.2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102%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67%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398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Dynegy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$30.35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11.7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9.9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2.2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58%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65%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416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El Paso Energy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$44.50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12.2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7.5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2.4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82%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64%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416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ONEOK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$17.20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11.0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4.6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1.2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110%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66%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402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Williams Cos.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$26.72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9.7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6.1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2.4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65%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42%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412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Simple Average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$29.66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11.4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5.9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1.8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86%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66%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416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S&amp;P 500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$1139.45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26.5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NM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4.1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331%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192%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402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412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Enron Corp.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0.26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0.5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0.2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0.3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5%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14%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f3f"/>
            </a:gs>
            <a:gs pos="50000">
              <a:srgbClr val="00279f"/>
            </a:gs>
            <a:gs pos="100000">
              <a:srgbClr val="000f3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"/>
          <p:cNvSpPr/>
          <p:nvPr/>
        </p:nvSpPr>
        <p:spPr>
          <a:xfrm>
            <a:off x="1155960" y="380880"/>
            <a:ext cx="7752960" cy="10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afd00"/>
                </a:solidFill>
                <a:effectLst/>
                <a:uFillTx/>
                <a:latin typeface="Times New Roman"/>
              </a:rPr>
              <a:t>Natural Gas Production</a:t>
            </a:r>
            <a:br>
              <a:rPr sz="3200"/>
            </a:br>
            <a:r>
              <a:rPr b="1" lang="en-US" sz="3200" strike="noStrike" u="none">
                <a:solidFill>
                  <a:srgbClr val="fafd00"/>
                </a:solidFill>
                <a:effectLst/>
                <a:uFillTx/>
                <a:latin typeface="Times New Roman"/>
              </a:rPr>
              <a:t>Average Annual Growth Rates: 1970 - 2000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67" name=""/>
          <p:cNvGraphicFramePr/>
          <p:nvPr/>
        </p:nvGraphicFramePr>
        <p:xfrm>
          <a:off x="990720" y="1676520"/>
          <a:ext cx="8001000" cy="4746600"/>
        </p:xfrm>
        <a:graphic>
          <a:graphicData uri="http://schemas.openxmlformats.org/drawingml/2006/table">
            <a:tbl>
              <a:tblPr/>
              <a:tblGrid>
                <a:gridCol w="1600200"/>
                <a:gridCol w="1600200"/>
                <a:gridCol w="1600200"/>
                <a:gridCol w="1600200"/>
                <a:gridCol w="1600200"/>
              </a:tblGrid>
              <a:tr h="368280">
                <a:tc gridSpan="5"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18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Annual Change (%)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  <a:tr h="36828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18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Year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18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70’s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18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80’s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18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90’s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18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00’s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6828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0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5.9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1.3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2.9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2.4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6828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2.8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-1.1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-0.6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1.5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6828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0.0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-7.1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0.8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1.5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6828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3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0.6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-9.7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1.4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1.5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6828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4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-4.7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8.5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4.0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1.5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6828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5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-7.1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-5.8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-1.2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1.5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6828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6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-0.7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-2.4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1.4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1.5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6828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7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0.3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3.5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0.3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1.5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6828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8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-0.2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2.9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-1.0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1.5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6828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9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0.2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1.2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-0.3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1.5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6828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Average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-0.3%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-0.9%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0.8%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1.6%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f3f"/>
            </a:gs>
            <a:gs pos="50000">
              <a:srgbClr val="00279f"/>
            </a:gs>
            <a:gs pos="100000">
              <a:srgbClr val="000f3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"/>
          <p:cNvGraphicFramePr/>
          <p:nvPr/>
        </p:nvGraphicFramePr>
        <p:xfrm>
          <a:off x="533520" y="1851120"/>
          <a:ext cx="8915400" cy="4024080"/>
        </p:xfrm>
        <a:graphic>
          <a:graphicData uri="http://schemas.openxmlformats.org/drawingml/2006/table">
            <a:tbl>
              <a:tblPr/>
              <a:tblGrid>
                <a:gridCol w="1630080"/>
                <a:gridCol w="982800"/>
                <a:gridCol w="1197000"/>
                <a:gridCol w="990720"/>
                <a:gridCol w="1004760"/>
                <a:gridCol w="976320"/>
                <a:gridCol w="1066680"/>
                <a:gridCol w="1067040"/>
              </a:tblGrid>
              <a:tr h="58140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YTD</a:t>
                      </a:r>
                      <a:br>
                        <a:rPr sz="1600"/>
                      </a:br>
                      <a:r>
                        <a:rPr b="1" i="1" lang="en-US" sz="16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11/30/01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5-Yr</a:t>
                      </a:r>
                      <a:br>
                        <a:rPr sz="1600"/>
                      </a:br>
                      <a:r>
                        <a:rPr b="1" i="1" lang="en-US" sz="16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Average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br>
                        <a:rPr sz="1600"/>
                      </a:br>
                      <a:r>
                        <a:rPr b="1" i="1" lang="en-US" sz="16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2000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br>
                        <a:rPr sz="1600"/>
                      </a:br>
                      <a:r>
                        <a:rPr b="1" i="1" lang="en-US" sz="16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1999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br>
                        <a:rPr sz="1600"/>
                      </a:br>
                      <a:r>
                        <a:rPr b="1" i="1" lang="en-US" sz="16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1998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br>
                        <a:rPr sz="1600"/>
                      </a:br>
                      <a:r>
                        <a:rPr b="1" i="1" lang="en-US" sz="16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1997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br>
                        <a:rPr sz="1600"/>
                      </a:br>
                      <a:r>
                        <a:rPr b="1" i="1" lang="en-US" sz="16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1996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585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CMS Energy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-22.7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7.4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6.3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-32.6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12.9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34.4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16.0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376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Duke Energy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-12.6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20.4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74.4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-18.3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19.6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24.4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2.0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427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Dynegy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-45.0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117.6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364.4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122.7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-37.2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-24.5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162.4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441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El Paso Energy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-36.7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44.5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86.7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13.8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7.0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34.6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80.5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441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ONEOK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-24.9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32.1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110.4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-19.9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-5.0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49.2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21.0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423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Williams Cos.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-31.1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26.1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32.7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-0.1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11.5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54.9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31.4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441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Simple Average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-28.8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41.4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112.5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10.9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1.5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28.8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52.2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441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S&amp;P 500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-12.4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19.2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-9.0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20.9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28.4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33.1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22.7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423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423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Enron Corp.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-99.0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39.9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88.4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57.3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39.7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-1.4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15.4</a:t>
                      </a:r>
                      <a:endParaRPr b="0" lang="en-U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1" name=""/>
          <p:cNvSpPr/>
          <p:nvPr/>
        </p:nvSpPr>
        <p:spPr>
          <a:xfrm>
            <a:off x="1371600" y="380880"/>
            <a:ext cx="7315200" cy="10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8280" rIns="98280" tIns="49320" bIns="49320" anchor="t">
            <a:spAutoFit/>
          </a:bodyPr>
          <a:p>
            <a:pPr algn="ctr">
              <a:spcBef>
                <a:spcPts val="2001"/>
              </a:spcBef>
              <a:tabLst>
                <a:tab algn="l" pos="0"/>
                <a:tab algn="l" pos="984240"/>
                <a:tab algn="l" pos="1968480"/>
                <a:tab algn="l" pos="2952720"/>
                <a:tab algn="l" pos="3936960"/>
                <a:tab algn="l" pos="4921200"/>
                <a:tab algn="l" pos="5905440"/>
                <a:tab algn="l" pos="6889680"/>
                <a:tab algn="l" pos="7873920"/>
                <a:tab algn="l" pos="8858160"/>
                <a:tab algn="l" pos="9842400"/>
                <a:tab algn="l" pos="10826640"/>
              </a:tabLst>
            </a:pPr>
            <a:r>
              <a:rPr b="1" lang="en-US" sz="3200" strike="noStrike" u="none">
                <a:solidFill>
                  <a:srgbClr val="fafd00"/>
                </a:solidFill>
                <a:effectLst/>
                <a:uFillTx/>
                <a:latin typeface="Times New Roman"/>
              </a:rPr>
              <a:t>The Energy Conglomerates</a:t>
            </a:r>
            <a:br>
              <a:rPr sz="3200"/>
            </a:br>
            <a:r>
              <a:rPr b="0" lang="en-US" sz="3200" strike="noStrike" u="none">
                <a:solidFill>
                  <a:srgbClr val="fafd00"/>
                </a:solidFill>
                <a:effectLst/>
                <a:uFillTx/>
                <a:latin typeface="Times New Roman"/>
              </a:rPr>
              <a:t>5-Year Stock Market Performance (%) 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f3f"/>
            </a:gs>
            <a:gs pos="50000">
              <a:srgbClr val="00279f"/>
            </a:gs>
            <a:gs pos="100000">
              <a:srgbClr val="000f3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"/>
          <p:cNvSpPr/>
          <p:nvPr/>
        </p:nvSpPr>
        <p:spPr>
          <a:xfrm>
            <a:off x="762120" y="380880"/>
            <a:ext cx="8534160" cy="533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afd00"/>
                </a:solidFill>
                <a:effectLst/>
                <a:uFillTx/>
                <a:latin typeface="Times New Roman"/>
              </a:rPr>
              <a:t>Natural Gas Trading</a:t>
            </a:r>
            <a:br>
              <a:rPr sz="3200"/>
            </a:br>
            <a:r>
              <a:rPr b="1" lang="en-US" sz="3200" strike="noStrike" u="none">
                <a:solidFill>
                  <a:srgbClr val="fafd00"/>
                </a:solidFill>
                <a:effectLst/>
                <a:uFillTx/>
                <a:latin typeface="Times New Roman"/>
              </a:rPr>
              <a:t>(BCF/D)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3" name=""/>
          <p:cNvGraphicFramePr/>
          <p:nvPr/>
        </p:nvGraphicFramePr>
        <p:xfrm>
          <a:off x="609480" y="1523880"/>
          <a:ext cx="8763120" cy="4842000"/>
        </p:xfrm>
        <a:graphic>
          <a:graphicData uri="http://schemas.openxmlformats.org/drawingml/2006/table">
            <a:tbl>
              <a:tblPr/>
              <a:tblGrid>
                <a:gridCol w="3353040"/>
                <a:gridCol w="1904760"/>
                <a:gridCol w="1752840"/>
                <a:gridCol w="1752480"/>
              </a:tblGrid>
              <a:tr h="72756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6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br>
                        <a:rPr sz="2600"/>
                      </a:br>
                      <a:r>
                        <a:rPr b="1" i="1" lang="en-US" sz="2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Volumes</a:t>
                      </a:r>
                      <a:endParaRPr b="0" lang="en-US" sz="2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6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br>
                        <a:rPr sz="2600"/>
                      </a:br>
                      <a:r>
                        <a:rPr b="1" i="1" lang="en-US" sz="26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1999</a:t>
                      </a:r>
                      <a:endParaRPr b="0" lang="en-US" sz="2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6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br>
                        <a:rPr sz="2600"/>
                      </a:br>
                      <a:r>
                        <a:rPr b="1" i="1" lang="en-US" sz="26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2000</a:t>
                      </a:r>
                      <a:endParaRPr b="0" lang="en-US" sz="2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6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2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9 mos.</a:t>
                      </a:r>
                      <a:br>
                        <a:rPr sz="2600"/>
                      </a:br>
                      <a:r>
                        <a:rPr b="1" i="1" lang="en-US" sz="26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2001</a:t>
                      </a:r>
                      <a:endParaRPr b="0" lang="en-US" sz="2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41076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6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Enron</a:t>
                      </a:r>
                      <a:endParaRPr b="0" lang="en-US" sz="2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6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13.9</a:t>
                      </a:r>
                      <a:endParaRPr b="0" lang="en-US" sz="2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6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25.3</a:t>
                      </a:r>
                      <a:endParaRPr b="0" lang="en-US" sz="2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6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26.2</a:t>
                      </a:r>
                      <a:endParaRPr b="0" lang="en-US" sz="2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41076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6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Duke</a:t>
                      </a:r>
                      <a:endParaRPr b="0" lang="en-US" sz="2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6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10.6</a:t>
                      </a:r>
                      <a:endParaRPr b="0" lang="en-US" sz="2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6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11.9</a:t>
                      </a:r>
                      <a:endParaRPr b="0" lang="en-US" sz="2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6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13.5</a:t>
                      </a:r>
                      <a:endParaRPr b="0" lang="en-US" sz="2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41076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6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Dynegy</a:t>
                      </a:r>
                      <a:endParaRPr b="0" lang="en-US" sz="2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6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8.8</a:t>
                      </a:r>
                      <a:endParaRPr b="0" lang="en-US" sz="2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6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9.8</a:t>
                      </a:r>
                      <a:endParaRPr b="0" lang="en-US" sz="2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6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10.9</a:t>
                      </a:r>
                      <a:endParaRPr b="0" lang="en-US" sz="2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41076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6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El Paso</a:t>
                      </a:r>
                      <a:endParaRPr b="0" lang="en-US" sz="2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6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4.4</a:t>
                      </a:r>
                      <a:endParaRPr b="0" lang="en-US" sz="2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6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6.2</a:t>
                      </a:r>
                      <a:endParaRPr b="0" lang="en-US" sz="2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6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10.1</a:t>
                      </a:r>
                      <a:endParaRPr b="0" lang="en-US" sz="2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41076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6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Reliant</a:t>
                      </a:r>
                      <a:endParaRPr b="0" lang="en-US" sz="2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6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6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7.1</a:t>
                      </a:r>
                      <a:endParaRPr b="0" lang="en-US" sz="2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6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6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9.1</a:t>
                      </a:r>
                      <a:endParaRPr b="0" lang="en-US" sz="2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6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6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13.7</a:t>
                      </a:r>
                      <a:endParaRPr b="0" lang="en-US" sz="2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41076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6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Total</a:t>
                      </a:r>
                      <a:endParaRPr b="0" lang="en-US" sz="2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6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44.7</a:t>
                      </a:r>
                      <a:endParaRPr b="0" lang="en-US" sz="2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6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62.3</a:t>
                      </a:r>
                      <a:endParaRPr b="0" lang="en-US" sz="2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6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74.4</a:t>
                      </a:r>
                      <a:endParaRPr b="0" lang="en-US" sz="2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48996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6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6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6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6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41076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6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Top 25</a:t>
                      </a:r>
                      <a:endParaRPr b="0" lang="en-US" sz="2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6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144.0</a:t>
                      </a:r>
                      <a:endParaRPr b="0" lang="en-US" sz="2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6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165.0</a:t>
                      </a:r>
                      <a:endParaRPr b="0" lang="en-US" sz="2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6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192.5</a:t>
                      </a:r>
                      <a:endParaRPr b="0" lang="en-US" sz="2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48996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6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6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6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6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41076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6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Total US</a:t>
                      </a:r>
                      <a:endParaRPr b="0" lang="en-US" sz="2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6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51.0</a:t>
                      </a:r>
                      <a:endParaRPr b="0" lang="en-US" sz="2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6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52.3</a:t>
                      </a:r>
                      <a:endParaRPr b="0" lang="en-US" sz="2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80000"/>
                        </a:lnSpc>
                        <a:spcBef>
                          <a:spcPts val="6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53.1</a:t>
                      </a:r>
                      <a:endParaRPr b="0" lang="en-US" sz="2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f3f"/>
            </a:gs>
            <a:gs pos="50000">
              <a:srgbClr val="00279f"/>
            </a:gs>
            <a:gs pos="100000">
              <a:srgbClr val="000f3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"/>
          <p:cNvSpPr/>
          <p:nvPr/>
        </p:nvSpPr>
        <p:spPr>
          <a:xfrm>
            <a:off x="762120" y="380880"/>
            <a:ext cx="8534160" cy="99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afd00"/>
                </a:solidFill>
                <a:effectLst/>
                <a:uFillTx/>
                <a:latin typeface="Times New Roman"/>
              </a:rPr>
              <a:t>Power Trading</a:t>
            </a:r>
            <a:br>
              <a:rPr sz="3200"/>
            </a:br>
            <a:r>
              <a:rPr b="1" lang="en-US" sz="3200" strike="noStrike" u="none">
                <a:solidFill>
                  <a:srgbClr val="fafd00"/>
                </a:solidFill>
                <a:effectLst/>
                <a:uFillTx/>
                <a:latin typeface="Times New Roman"/>
              </a:rPr>
              <a:t>(MM MWH)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5" name=""/>
          <p:cNvGraphicFramePr/>
          <p:nvPr/>
        </p:nvGraphicFramePr>
        <p:xfrm>
          <a:off x="647640" y="1843200"/>
          <a:ext cx="8763120" cy="4392360"/>
        </p:xfrm>
        <a:graphic>
          <a:graphicData uri="http://schemas.openxmlformats.org/drawingml/2006/table">
            <a:tbl>
              <a:tblPr/>
              <a:tblGrid>
                <a:gridCol w="3353040"/>
                <a:gridCol w="1904760"/>
                <a:gridCol w="1752840"/>
                <a:gridCol w="1752480"/>
              </a:tblGrid>
              <a:tr h="64836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70000"/>
                        </a:lnSpc>
                        <a:spcBef>
                          <a:spcPts val="6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br>
                        <a:rPr sz="2600"/>
                      </a:br>
                      <a:r>
                        <a:rPr b="1" i="1" lang="en-US" sz="2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Volumes</a:t>
                      </a:r>
                      <a:endParaRPr b="0" lang="en-US" sz="2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70000"/>
                        </a:lnSpc>
                        <a:spcBef>
                          <a:spcPts val="6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br>
                        <a:rPr sz="2600"/>
                      </a:br>
                      <a:r>
                        <a:rPr b="1" i="1" lang="en-US" sz="26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1999</a:t>
                      </a:r>
                      <a:endParaRPr b="0" lang="en-US" sz="2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70000"/>
                        </a:lnSpc>
                        <a:spcBef>
                          <a:spcPts val="6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br>
                        <a:rPr sz="2600"/>
                      </a:br>
                      <a:r>
                        <a:rPr b="1" i="1" lang="en-US" sz="26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2000</a:t>
                      </a:r>
                      <a:endParaRPr b="0" lang="en-US" sz="2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70000"/>
                        </a:lnSpc>
                        <a:spcBef>
                          <a:spcPts val="6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2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9 mos.</a:t>
                      </a:r>
                      <a:br>
                        <a:rPr sz="2600"/>
                      </a:br>
                      <a:r>
                        <a:rPr b="1" i="1" lang="en-US" sz="26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2001</a:t>
                      </a:r>
                      <a:endParaRPr b="0" lang="en-US" sz="2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7116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70000"/>
                        </a:lnSpc>
                        <a:spcBef>
                          <a:spcPts val="6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Enron</a:t>
                      </a:r>
                      <a:endParaRPr b="0" lang="en-US" sz="2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70000"/>
                        </a:lnSpc>
                        <a:spcBef>
                          <a:spcPts val="6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386</a:t>
                      </a:r>
                      <a:endParaRPr b="0" lang="en-US" sz="2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70000"/>
                        </a:lnSpc>
                        <a:spcBef>
                          <a:spcPts val="6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586</a:t>
                      </a:r>
                      <a:endParaRPr b="0" lang="en-US" sz="2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70000"/>
                        </a:lnSpc>
                        <a:spcBef>
                          <a:spcPts val="6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706</a:t>
                      </a:r>
                      <a:endParaRPr b="0" lang="en-US" sz="2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7116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70000"/>
                        </a:lnSpc>
                        <a:spcBef>
                          <a:spcPts val="6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Duke</a:t>
                      </a:r>
                      <a:endParaRPr b="0" lang="en-US" sz="2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70000"/>
                        </a:lnSpc>
                        <a:spcBef>
                          <a:spcPts val="6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121</a:t>
                      </a:r>
                      <a:endParaRPr b="0" lang="en-US" sz="2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70000"/>
                        </a:lnSpc>
                        <a:spcBef>
                          <a:spcPts val="6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274</a:t>
                      </a:r>
                      <a:endParaRPr b="0" lang="en-US" sz="2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70000"/>
                        </a:lnSpc>
                        <a:spcBef>
                          <a:spcPts val="6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257</a:t>
                      </a:r>
                      <a:endParaRPr b="0" lang="en-US" sz="2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7116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70000"/>
                        </a:lnSpc>
                        <a:spcBef>
                          <a:spcPts val="6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Dynegy</a:t>
                      </a:r>
                      <a:endParaRPr b="0" lang="en-US" sz="2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70000"/>
                        </a:lnSpc>
                        <a:spcBef>
                          <a:spcPts val="6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70</a:t>
                      </a:r>
                      <a:endParaRPr b="0" lang="en-US" sz="2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70000"/>
                        </a:lnSpc>
                        <a:spcBef>
                          <a:spcPts val="6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132</a:t>
                      </a:r>
                      <a:endParaRPr b="0" lang="en-US" sz="2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70000"/>
                        </a:lnSpc>
                        <a:spcBef>
                          <a:spcPts val="6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187</a:t>
                      </a:r>
                      <a:endParaRPr b="0" lang="en-US" sz="2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7116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70000"/>
                        </a:lnSpc>
                        <a:spcBef>
                          <a:spcPts val="6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El Paso</a:t>
                      </a:r>
                      <a:endParaRPr b="0" lang="en-US" sz="2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70000"/>
                        </a:lnSpc>
                        <a:spcBef>
                          <a:spcPts val="6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79</a:t>
                      </a:r>
                      <a:endParaRPr b="0" lang="en-US" sz="2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70000"/>
                        </a:lnSpc>
                        <a:spcBef>
                          <a:spcPts val="6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106</a:t>
                      </a:r>
                      <a:endParaRPr b="0" lang="en-US" sz="2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70000"/>
                        </a:lnSpc>
                        <a:spcBef>
                          <a:spcPts val="6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141</a:t>
                      </a:r>
                      <a:endParaRPr b="0" lang="en-US" sz="2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7116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70000"/>
                        </a:lnSpc>
                        <a:spcBef>
                          <a:spcPts val="6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Reliant</a:t>
                      </a:r>
                      <a:endParaRPr b="0" lang="en-US" sz="2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70000"/>
                        </a:lnSpc>
                        <a:spcBef>
                          <a:spcPts val="6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6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112</a:t>
                      </a:r>
                      <a:endParaRPr b="0" lang="en-US" sz="2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70000"/>
                        </a:lnSpc>
                        <a:spcBef>
                          <a:spcPts val="6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6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201</a:t>
                      </a:r>
                      <a:endParaRPr b="0" lang="en-US" sz="2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70000"/>
                        </a:lnSpc>
                        <a:spcBef>
                          <a:spcPts val="6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6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271</a:t>
                      </a:r>
                      <a:endParaRPr b="0" lang="en-US" sz="2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7116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70000"/>
                        </a:lnSpc>
                        <a:spcBef>
                          <a:spcPts val="6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Total</a:t>
                      </a:r>
                      <a:endParaRPr b="0" lang="en-US" sz="2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70000"/>
                        </a:lnSpc>
                        <a:spcBef>
                          <a:spcPts val="6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768</a:t>
                      </a:r>
                      <a:endParaRPr b="0" lang="en-US" sz="2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70000"/>
                        </a:lnSpc>
                        <a:spcBef>
                          <a:spcPts val="6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1,299</a:t>
                      </a:r>
                      <a:endParaRPr b="0" lang="en-US" sz="2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70000"/>
                        </a:lnSpc>
                        <a:spcBef>
                          <a:spcPts val="6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1,562</a:t>
                      </a:r>
                      <a:endParaRPr b="0" lang="en-US" sz="2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48996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70000"/>
                        </a:lnSpc>
                        <a:spcBef>
                          <a:spcPts val="6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70000"/>
                        </a:lnSpc>
                        <a:spcBef>
                          <a:spcPts val="6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70000"/>
                        </a:lnSpc>
                        <a:spcBef>
                          <a:spcPts val="6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70000"/>
                        </a:lnSpc>
                        <a:spcBef>
                          <a:spcPts val="6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7116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70000"/>
                        </a:lnSpc>
                        <a:spcBef>
                          <a:spcPts val="6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Top 25</a:t>
                      </a:r>
                      <a:endParaRPr b="0" lang="en-US" sz="2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70000"/>
                        </a:lnSpc>
                        <a:spcBef>
                          <a:spcPts val="6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2,354</a:t>
                      </a:r>
                      <a:endParaRPr b="0" lang="en-US" sz="2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70000"/>
                        </a:lnSpc>
                        <a:spcBef>
                          <a:spcPts val="6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3,736</a:t>
                      </a:r>
                      <a:endParaRPr b="0" lang="en-US" sz="2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70000"/>
                        </a:lnSpc>
                        <a:spcBef>
                          <a:spcPts val="6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3,807</a:t>
                      </a:r>
                      <a:endParaRPr b="0" lang="en-US" sz="2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48996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70000"/>
                        </a:lnSpc>
                        <a:spcBef>
                          <a:spcPts val="6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70000"/>
                        </a:lnSpc>
                        <a:spcBef>
                          <a:spcPts val="6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70000"/>
                        </a:lnSpc>
                        <a:spcBef>
                          <a:spcPts val="6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70000"/>
                        </a:lnSpc>
                        <a:spcBef>
                          <a:spcPts val="6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7116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70000"/>
                        </a:lnSpc>
                        <a:spcBef>
                          <a:spcPts val="6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Total US</a:t>
                      </a:r>
                      <a:endParaRPr b="0" lang="en-US" sz="2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70000"/>
                        </a:lnSpc>
                        <a:spcBef>
                          <a:spcPts val="6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3,705</a:t>
                      </a:r>
                      <a:endParaRPr b="0" lang="en-US" sz="2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70000"/>
                        </a:lnSpc>
                        <a:spcBef>
                          <a:spcPts val="6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3,800</a:t>
                      </a:r>
                      <a:endParaRPr b="0" lang="en-US" sz="2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70000"/>
                        </a:lnSpc>
                        <a:spcBef>
                          <a:spcPts val="6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1,851</a:t>
                      </a:r>
                      <a:endParaRPr b="0" lang="en-US" sz="2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f3f"/>
            </a:gs>
            <a:gs pos="50000">
              <a:srgbClr val="00279f"/>
            </a:gs>
            <a:gs pos="100000">
              <a:srgbClr val="000f3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"/>
          <p:cNvSpPr/>
          <p:nvPr/>
        </p:nvSpPr>
        <p:spPr>
          <a:xfrm>
            <a:off x="2989800" y="380880"/>
            <a:ext cx="413604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afd00"/>
                </a:solidFill>
                <a:effectLst/>
                <a:uFillTx/>
                <a:latin typeface="Times New Roman"/>
              </a:rPr>
              <a:t>Energy Market Shares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7" name=""/>
          <p:cNvGraphicFramePr/>
          <p:nvPr/>
        </p:nvGraphicFramePr>
        <p:xfrm>
          <a:off x="990720" y="1851120"/>
          <a:ext cx="8001000" cy="4297320"/>
        </p:xfrm>
        <a:graphic>
          <a:graphicData uri="http://schemas.openxmlformats.org/drawingml/2006/table">
            <a:tbl>
              <a:tblPr/>
              <a:tblGrid>
                <a:gridCol w="1600200"/>
                <a:gridCol w="1676160"/>
                <a:gridCol w="1524240"/>
                <a:gridCol w="1600200"/>
                <a:gridCol w="1600200"/>
              </a:tblGrid>
              <a:tr h="45972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24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Gas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gridSpan="2"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24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Power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  <a:tr h="49896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24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2000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24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2001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24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2000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24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2001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47700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Enron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15.3%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13.6%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15.7%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18.5%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49104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Duke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7.2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7.0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7.3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6.8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47664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Dynegy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5.9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5.6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3.3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4.9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47844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El Paso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4.6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5.2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2.8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3.7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47844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Reliant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5.5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7.1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5.4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7.1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45972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38.5%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38.5%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34.5%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41.0%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47736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Top 25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100.0%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100.0%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100.0%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100.0%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f3f"/>
            </a:gs>
            <a:gs pos="50000">
              <a:srgbClr val="00279f"/>
            </a:gs>
            <a:gs pos="100000">
              <a:srgbClr val="000f3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"/>
          <p:cNvSpPr/>
          <p:nvPr/>
        </p:nvSpPr>
        <p:spPr>
          <a:xfrm>
            <a:off x="2414160" y="380880"/>
            <a:ext cx="5288760" cy="10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afd00"/>
                </a:solidFill>
                <a:effectLst/>
                <a:uFillTx/>
                <a:latin typeface="Times New Roman"/>
              </a:rPr>
              <a:t>Domestic Wellhead Revenues</a:t>
            </a:r>
            <a:br>
              <a:rPr sz="3200"/>
            </a:br>
            <a:r>
              <a:rPr b="1" lang="en-US" sz="3200" strike="noStrike" u="none">
                <a:solidFill>
                  <a:srgbClr val="fafd00"/>
                </a:solidFill>
                <a:effectLst/>
                <a:uFillTx/>
                <a:latin typeface="Times New Roman"/>
              </a:rPr>
              <a:t>1970 – 2005E ($ Billions)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9" name=""/>
          <p:cNvGraphicFramePr/>
          <p:nvPr/>
        </p:nvGraphicFramePr>
        <p:xfrm>
          <a:off x="990720" y="1851120"/>
          <a:ext cx="8001000" cy="4406760"/>
        </p:xfrm>
        <a:graphic>
          <a:graphicData uri="http://schemas.openxmlformats.org/drawingml/2006/table">
            <a:tbl>
              <a:tblPr/>
              <a:tblGrid>
                <a:gridCol w="1600200"/>
                <a:gridCol w="1600200"/>
                <a:gridCol w="1600200"/>
                <a:gridCol w="1600200"/>
                <a:gridCol w="1600200"/>
              </a:tblGrid>
              <a:tr h="36828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18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Year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18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70’s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18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80’s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18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90’s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18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00’s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6828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0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15.8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107.7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93.8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149.8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6828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16.7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151.0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82.3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139.1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6828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16.9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145.8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81.5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100.7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6828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3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19.6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136.5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80.3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110.1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6828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4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31.2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142.4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74.2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114.0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6828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5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35.1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131.4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69.9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116.7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6828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6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38.8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76.6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99.9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0.0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6828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7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44.6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82.1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95.2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0.0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6828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8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49.8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72.5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68.9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0.0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6828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9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68.0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81.1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82.4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0.0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6828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Average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33.6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112.7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82.8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121.7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f3f"/>
            </a:gs>
            <a:gs pos="50000">
              <a:srgbClr val="00279f"/>
            </a:gs>
            <a:gs pos="100000">
              <a:srgbClr val="000f3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" name=""/>
          <p:cNvGraphicFramePr/>
          <p:nvPr/>
        </p:nvGraphicFramePr>
        <p:xfrm>
          <a:off x="628560" y="2590920"/>
          <a:ext cx="8896320" cy="3554280"/>
        </p:xfrm>
        <a:graphic>
          <a:graphicData uri="http://schemas.openxmlformats.org/drawingml/2006/table">
            <a:tbl>
              <a:tblPr/>
              <a:tblGrid>
                <a:gridCol w="3389400"/>
                <a:gridCol w="1234800"/>
                <a:gridCol w="1224000"/>
                <a:gridCol w="1752840"/>
                <a:gridCol w="1295280"/>
              </a:tblGrid>
              <a:tr h="8254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9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br>
                        <a:rPr sz="2400"/>
                      </a:br>
                      <a:r>
                        <a:rPr b="1" i="1" lang="en-US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Revenues ($ Billion):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9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br>
                        <a:rPr sz="2400"/>
                      </a:br>
                      <a:r>
                        <a:rPr b="1" i="1" lang="en-US" sz="24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1998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9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br>
                        <a:rPr sz="2400"/>
                      </a:br>
                      <a:r>
                        <a:rPr b="1" i="1" lang="en-US" sz="24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1999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9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br>
                        <a:rPr sz="2400"/>
                      </a:br>
                      <a:r>
                        <a:rPr b="1" i="1" lang="en-US" sz="24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2000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9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br>
                        <a:rPr sz="2400"/>
                      </a:br>
                      <a:r>
                        <a:rPr b="1" i="1" lang="en-US" sz="24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Q3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4597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9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Duke Energy 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9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8.7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9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11.6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9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33.6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9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52.4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4597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9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Dynegy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9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10.7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9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10.5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9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21.5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9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40.0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4597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9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El Paso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9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19.0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9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22.3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9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47.1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9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51.8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4597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9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Enron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9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27.2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9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36.2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9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95.4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9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184.2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4597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9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Reliant Resources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9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4.3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9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7.9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9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19.1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9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38.0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4597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9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Total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9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70.1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9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88.5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9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216.8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9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366.3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1" name=""/>
          <p:cNvSpPr/>
          <p:nvPr/>
        </p:nvSpPr>
        <p:spPr>
          <a:xfrm>
            <a:off x="2345040" y="511200"/>
            <a:ext cx="5368680" cy="1557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afd00"/>
                </a:solidFill>
                <a:effectLst/>
                <a:uFillTx/>
                <a:latin typeface="Times New Roman"/>
              </a:rPr>
              <a:t>Marketing &amp; Trading Results</a:t>
            </a:r>
            <a:br>
              <a:rPr sz="3200"/>
            </a:br>
            <a:r>
              <a:rPr b="1" lang="en-US" sz="3200" strike="noStrike" u="none">
                <a:solidFill>
                  <a:srgbClr val="fafd00"/>
                </a:solidFill>
                <a:effectLst/>
                <a:uFillTx/>
                <a:latin typeface="Times New Roman"/>
              </a:rPr>
              <a:t>Annual Revenue Trends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afd00"/>
                </a:solidFill>
                <a:effectLst/>
                <a:uFillTx/>
                <a:latin typeface="Times New Roman"/>
              </a:rPr>
              <a:t>1998 - 2001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7772400" y="2514600"/>
            <a:ext cx="19810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Annualized 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f3f"/>
            </a:gs>
            <a:gs pos="50000">
              <a:srgbClr val="00279f"/>
            </a:gs>
            <a:gs pos="100000">
              <a:srgbClr val="000f3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" name=""/>
          <p:cNvGraphicFramePr/>
          <p:nvPr/>
        </p:nvGraphicFramePr>
        <p:xfrm>
          <a:off x="838080" y="2693880"/>
          <a:ext cx="8839440" cy="3554280"/>
        </p:xfrm>
        <a:graphic>
          <a:graphicData uri="http://schemas.openxmlformats.org/drawingml/2006/table">
            <a:tbl>
              <a:tblPr/>
              <a:tblGrid>
                <a:gridCol w="2813040"/>
                <a:gridCol w="1742760"/>
                <a:gridCol w="1234080"/>
                <a:gridCol w="1522080"/>
                <a:gridCol w="1527480"/>
              </a:tblGrid>
              <a:tr h="8254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9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br>
                        <a:rPr sz="2400"/>
                      </a:br>
                      <a:r>
                        <a:rPr b="1" i="1" lang="en-US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EBIT ($mm):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9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br>
                        <a:rPr sz="2400"/>
                      </a:br>
                      <a:r>
                        <a:rPr b="1" i="1" lang="en-US" sz="24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1998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9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br>
                        <a:rPr sz="2400"/>
                      </a:br>
                      <a:r>
                        <a:rPr b="1" i="1" lang="en-US" sz="24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1999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9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br>
                        <a:rPr sz="2400"/>
                      </a:br>
                      <a:r>
                        <a:rPr b="1" i="1" lang="en-US" sz="24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2000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9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br>
                        <a:rPr sz="2400"/>
                      </a:br>
                      <a:r>
                        <a:rPr b="1" i="1" lang="en-US" sz="24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Q3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4597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9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Duke Energy 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9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133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9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209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9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418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9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2,472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4597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9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Dynegy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9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173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9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209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9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777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9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1,548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4597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9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El Paso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9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293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9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262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9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939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9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1,264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4597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9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Enron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9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968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9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1,299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9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2,252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9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3,092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4597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9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Reliant Resources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9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40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9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19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9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485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9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sng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1,080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4597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9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Total EBIT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9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1,607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9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1,998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9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4,871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9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9,456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4" name=""/>
          <p:cNvSpPr/>
          <p:nvPr/>
        </p:nvSpPr>
        <p:spPr>
          <a:xfrm>
            <a:off x="2131920" y="511200"/>
            <a:ext cx="5798160" cy="10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afd00"/>
                </a:solidFill>
                <a:effectLst/>
                <a:uFillTx/>
                <a:latin typeface="Times New Roman"/>
              </a:rPr>
              <a:t>Marketing &amp; Trading Results</a:t>
            </a:r>
            <a:br>
              <a:rPr sz="3200"/>
            </a:br>
            <a:r>
              <a:rPr b="1" lang="en-US" sz="3200" strike="noStrike" u="none">
                <a:solidFill>
                  <a:srgbClr val="fafd00"/>
                </a:solidFill>
                <a:effectLst/>
                <a:uFillTx/>
                <a:latin typeface="Times New Roman"/>
              </a:rPr>
              <a:t>1998 – Q3 2001 Earnings Profile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8001000" y="2209680"/>
            <a:ext cx="18288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Annualized </a:t>
            </a:r>
            <a:br>
              <a:rPr sz="2400"/>
            </a:br>
            <a:r>
              <a:rPr b="1" i="1" lang="en-US" sz="2400" strike="noStrike" u="sng">
                <a:solidFill>
                  <a:srgbClr val="ffffff"/>
                </a:solidFill>
                <a:effectLst/>
                <a:uFillTx/>
                <a:latin typeface="Times New Roman"/>
              </a:rPr>
              <a:t>Run Rate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19042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1997-05-19T14:54:54Z</dcterms:created>
  <dc:creator>Merrill Lynch</dc:creator>
  <dc:description/>
  <dc:language>en-US</dc:language>
  <cp:lastModifiedBy>vkamins</cp:lastModifiedBy>
  <cp:lastPrinted>2002-01-14T13:12:44Z</cp:lastPrinted>
  <dcterms:modified xsi:type="dcterms:W3CDTF">2002-01-14T13:14:04Z</dcterms:modified>
  <cp:revision>298</cp:revision>
  <dc:subject/>
  <dc:title>No Slide Title</dc:title>
</cp:coreProperties>
</file>