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/>
  <p:notesSz cx="6746875" cy="98679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wmf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" name=""/>
          <p:cNvGraphicFramePr/>
          <p:nvPr/>
        </p:nvGraphicFramePr>
        <p:xfrm>
          <a:off x="8353440" y="6148440"/>
          <a:ext cx="611280" cy="61272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3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8353440" y="6148440"/>
                    <a:ext cx="611280" cy="612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" name=""/>
          <p:cNvSpPr/>
          <p:nvPr/>
        </p:nvSpPr>
        <p:spPr>
          <a:xfrm>
            <a:off x="685800" y="6284880"/>
            <a:ext cx="76960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C0E3E7A-3430-47A0-9CA3-EF09586D274A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0" y="380520"/>
            <a:ext cx="9144000" cy="3429000"/>
          </a:xfrm>
          <a:prstGeom prst="rect">
            <a:avLst/>
          </a:prstGeom>
          <a:noFill/>
          <a:ln w="0">
            <a:noFill/>
          </a:ln>
          <a:effectLst>
            <a:outerShdw dist="36147" dir="2700000" blurRad="0" rotWithShape="0">
              <a:srgbClr val="808080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66ff"/>
                </a:solidFill>
                <a:effectLst/>
                <a:uFillTx/>
                <a:latin typeface="Bookman Old Style"/>
              </a:rPr>
              <a:t>CROSS-BORDER POWER TRANSACTIONS</a:t>
            </a:r>
            <a:r>
              <a:rPr b="1" lang="en-US" sz="4000" strike="noStrike" u="none">
                <a:solidFill>
                  <a:srgbClr val="0066ff"/>
                </a:solidFill>
                <a:effectLst/>
                <a:uFillTx/>
                <a:latin typeface="Bookman Old Style"/>
              </a:rPr>
              <a:t>:</a:t>
            </a:r>
            <a:br>
              <a:rPr sz="4000"/>
            </a:br>
            <a:r>
              <a:rPr b="1" lang="en-US" sz="3200" strike="noStrike" u="none">
                <a:solidFill>
                  <a:srgbClr val="0066ff"/>
                </a:solidFill>
                <a:effectLst/>
                <a:uFillTx/>
                <a:latin typeface="Bookman Old Style"/>
              </a:rPr>
              <a:t>TRANSMISSION TARIFFS AND </a:t>
            </a:r>
            <a:br>
              <a:rPr sz="3200"/>
            </a:br>
            <a:r>
              <a:rPr b="1" lang="en-US" sz="3200" strike="noStrike" u="none">
                <a:solidFill>
                  <a:srgbClr val="0066ff"/>
                </a:solidFill>
                <a:effectLst/>
                <a:uFillTx/>
                <a:latin typeface="Bookman Old Style"/>
              </a:rPr>
              <a:t>TRADE RULES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subTitle"/>
          </p:nvPr>
        </p:nvSpPr>
        <p:spPr>
          <a:xfrm>
            <a:off x="1447920" y="3657600"/>
            <a:ext cx="6400800" cy="2819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Peter Styles,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Vice President European Government Affairs,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Europe, Brussels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“Energy Trading” conference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Warsaw, June 8-9, 2000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3962520" y="6248520"/>
            <a:ext cx="1066680" cy="4572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85800" y="380880"/>
            <a:ext cx="7772400" cy="1067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Expectations from EU Florence meeting November 1999</a:t>
            </a: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380880" y="2209320"/>
            <a:ext cx="8305920" cy="3886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A PAN-EUROPEAN CROSS BORDER TRANSMISSION  TARIFF COULD BE DEVELOPED, ON THE BASIS THAT: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INTERNATIONAL TRANSIT FLOWS GENERATE SPECIFIC COSTS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ADEQUATE ECONOMIC SIGNALS MUST BE GIVEN TO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MARKET PLAYERS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THE TARIFF MUST </a:t>
            </a: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NOT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BE TRANSACTION BASED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219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ETSO Proposal at Florence meeting March 2000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380880" y="1980720"/>
            <a:ext cx="8382240" cy="4496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 NON TRANSACTION BASED SOLUTION ?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 COST REFLECTIVE (?) TARIFF INCLUDING COST OF POWER LOSSES </a:t>
            </a: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AND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A PART OF THE HORIZONTAL NETWORK COSTS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 VALUE OF 2 EUROS/MWh APPLIED ON DECLARED EXPORTS ALL OVER CONTINENTAL EUROPE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 CLEARING OF REVENUES FROM TARIFF BETWEEN TSOs, BASED ON MEASURED PHYSICAL FLOWS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“Horizontal Network”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457200" y="1981080"/>
            <a:ext cx="83059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DEFINITION: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TRANSMISSION NETWORK INFLUENCED     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SIGNIFICANTLY BY CROSS BORDER                                                 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EXCHANGES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IDENTIFICATION LEFT TO SUBSIDIARITY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BUT: NEED FOR A </a:t>
            </a: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HARMONISED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METHOD TO IDENTIFY “HORIZONTAL NETWORK”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066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</a:t>
            </a: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Allocation key = Image of Transits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3276720" y="1828800"/>
            <a:ext cx="2971800" cy="335268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3124080" y="1447920"/>
            <a:ext cx="38196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[NATIONAL CONSUMPTION]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990720" y="2590920"/>
            <a:ext cx="2286000" cy="228600"/>
          </a:xfrm>
          <a:prstGeom prst="rightArrow">
            <a:avLst>
              <a:gd name="adj1" fmla="val 50000"/>
              <a:gd name="adj2" fmla="val 250000"/>
            </a:avLst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990720" y="3886200"/>
            <a:ext cx="2286000" cy="228600"/>
          </a:xfrm>
          <a:prstGeom prst="rightArrow">
            <a:avLst>
              <a:gd name="adj1" fmla="val 50000"/>
              <a:gd name="adj2" fmla="val 250000"/>
            </a:avLst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6248520" y="2209680"/>
            <a:ext cx="2438280" cy="228600"/>
          </a:xfrm>
          <a:prstGeom prst="rightArrow">
            <a:avLst>
              <a:gd name="adj1" fmla="val 50000"/>
              <a:gd name="adj2" fmla="val 266654"/>
            </a:avLst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6248520" y="3429000"/>
            <a:ext cx="2514600" cy="228600"/>
          </a:xfrm>
          <a:prstGeom prst="rightArrow">
            <a:avLst>
              <a:gd name="adj1" fmla="val 50000"/>
              <a:gd name="adj2" fmla="val 275000"/>
            </a:avLst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6248520" y="4572000"/>
            <a:ext cx="2514600" cy="228600"/>
          </a:xfrm>
          <a:prstGeom prst="rightArrow">
            <a:avLst>
              <a:gd name="adj1" fmla="val 50000"/>
              <a:gd name="adj2" fmla="val 275000"/>
            </a:avLst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1205640" y="2098800"/>
            <a:ext cx="13323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IMPORT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1219320" y="3352680"/>
            <a:ext cx="13968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IMPORT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6386760" y="1717560"/>
            <a:ext cx="1366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EXPORT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6400800" y="3013200"/>
            <a:ext cx="1523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EXPORT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6400800" y="4079880"/>
            <a:ext cx="1600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EXPORT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762120" y="5562720"/>
            <a:ext cx="807696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TRANSIT COST PROPORTION = LESSER OF IMPORTS &amp; EXPORTS DIVIDED BY THAT FIGURE PLUS NATIONAL CONSUMPTION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Florence Meeting March 2000: Conclusions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457200" y="1981080"/>
            <a:ext cx="8229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NON-TRANSACTION BASED CROSS BORDER TARIFFS TO BE LEFT TO SUBSIDIARITY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THEY MUST NOT BE BASED ON IMPORT OR EXPORT CONTRACTS, BECAUSE THAT WOULD IMPAIR TRADE AND DISCRIMINATE AGAINST NEW ENTRANTS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CLEARING BETWEEN TSOs, BASED ON “HORIZONTAL NETWORK” MEASURED PHYSICAL TRANSIT FLOWS, WILL GO AHEAD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457200" y="228240"/>
            <a:ext cx="8229600" cy="1066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Florence March 2000: still to be defined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380520" y="1600200"/>
            <a:ext cx="853452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Tariffs to fund contributions to the TSOs’clearing mechanism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- </a:t>
            </a: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who pays ? how much ?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- based on ??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-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Florence: “</a:t>
            </a: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difference between existing and entering physical flows”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-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while ETSO: </a:t>
            </a: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“declared programmed exports”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How to handle existing contracts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?</a:t>
            </a: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“Perimeter countries” and “DC cables”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?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Inter-TSO payments: legal &amp; financial issues, VAT, taxes, ...?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6324480" y="2209680"/>
            <a:ext cx="152640" cy="609840"/>
          </a:xfrm>
          <a:custGeom>
            <a:avLst/>
            <a:gdLst>
              <a:gd name="textAreaLeft" fmla="*/ 97560 w 152640"/>
              <a:gd name="textAreaRight" fmla="*/ 153000 w 152640"/>
              <a:gd name="textAreaTop" fmla="*/ 15840 h 609840"/>
              <a:gd name="textAreaBottom" fmla="*/ 594000 h 60984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5105520" y="4343400"/>
            <a:ext cx="914400" cy="152280"/>
          </a:xfrm>
          <a:custGeom>
            <a:avLst/>
            <a:gdLst>
              <a:gd name="textAreaLeft" fmla="*/ 142920 w 914400"/>
              <a:gd name="textAreaRight" fmla="*/ 800280 w 914400"/>
              <a:gd name="textAreaTop" fmla="*/ 38160 h 152280"/>
              <a:gd name="textAreaBottom" fmla="*/ 114480 h 15228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3375" y="5400"/>
                </a:moveTo>
                <a:lnTo>
                  <a:pt x="16200" y="5400"/>
                </a:ln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16200" y="16200"/>
                </a:lnTo>
                <a:lnTo>
                  <a:pt x="3375" y="16200"/>
                </a:lnTo>
                <a:close/>
              </a:path>
              <a:path w="21600" h="21600">
                <a:moveTo>
                  <a:pt x="0" y="5400"/>
                </a:moveTo>
                <a:lnTo>
                  <a:pt x="675" y="5400"/>
                </a:lnTo>
                <a:lnTo>
                  <a:pt x="675" y="16200"/>
                </a:lnTo>
                <a:lnTo>
                  <a:pt x="0" y="16200"/>
                </a:lnTo>
                <a:close/>
              </a:path>
              <a:path w="21600" h="21600">
                <a:moveTo>
                  <a:pt x="1350" y="5400"/>
                </a:moveTo>
                <a:lnTo>
                  <a:pt x="2700" y="5400"/>
                </a:lnTo>
                <a:lnTo>
                  <a:pt x="2700" y="16200"/>
                </a:lnTo>
                <a:lnTo>
                  <a:pt x="1350" y="16200"/>
                </a:lnTo>
                <a:close/>
              </a:path>
            </a:pathLst>
          </a:custGeom>
          <a:solidFill>
            <a:srgbClr val="cc00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6324480" y="4038480"/>
            <a:ext cx="152640" cy="609840"/>
          </a:xfrm>
          <a:custGeom>
            <a:avLst/>
            <a:gdLst>
              <a:gd name="textAreaLeft" fmla="*/ 97560 w 152640"/>
              <a:gd name="textAreaRight" fmla="*/ 153000 w 152640"/>
              <a:gd name="textAreaTop" fmla="*/ 15840 h 609840"/>
              <a:gd name="textAreaBottom" fmla="*/ 594000 h 60984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4495680" y="2514600"/>
            <a:ext cx="914400" cy="152280"/>
          </a:xfrm>
          <a:custGeom>
            <a:avLst/>
            <a:gdLst>
              <a:gd name="textAreaLeft" fmla="*/ 142920 w 914400"/>
              <a:gd name="textAreaRight" fmla="*/ 800280 w 914400"/>
              <a:gd name="textAreaTop" fmla="*/ 38160 h 152280"/>
              <a:gd name="textAreaBottom" fmla="*/ 114480 h 15228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3375" y="5400"/>
                </a:moveTo>
                <a:lnTo>
                  <a:pt x="16200" y="5400"/>
                </a:ln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16200" y="16200"/>
                </a:lnTo>
                <a:lnTo>
                  <a:pt x="3375" y="16200"/>
                </a:lnTo>
                <a:close/>
              </a:path>
              <a:path w="21600" h="21600">
                <a:moveTo>
                  <a:pt x="0" y="5400"/>
                </a:moveTo>
                <a:lnTo>
                  <a:pt x="675" y="5400"/>
                </a:lnTo>
                <a:lnTo>
                  <a:pt x="675" y="16200"/>
                </a:lnTo>
                <a:lnTo>
                  <a:pt x="0" y="16200"/>
                </a:lnTo>
                <a:close/>
              </a:path>
              <a:path w="21600" h="21600">
                <a:moveTo>
                  <a:pt x="1350" y="5400"/>
                </a:moveTo>
                <a:lnTo>
                  <a:pt x="2700" y="5400"/>
                </a:lnTo>
                <a:lnTo>
                  <a:pt x="2700" y="16200"/>
                </a:lnTo>
                <a:lnTo>
                  <a:pt x="1350" y="16200"/>
                </a:lnTo>
                <a:close/>
              </a:path>
            </a:pathLst>
          </a:custGeom>
          <a:solidFill>
            <a:srgbClr val="cc00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6629400" y="2147760"/>
            <a:ext cx="187632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subsidiarity &amp;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harmonisation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6629400" y="3886200"/>
            <a:ext cx="180036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subsidiarity &amp;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harmonisation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8153280" cy="990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EUROPEAN POWER TRANSACTIONS: 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IMPACT OF INTERNATIONAL TRADE RULES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/>
          </p:nvPr>
        </p:nvSpPr>
        <p:spPr>
          <a:xfrm>
            <a:off x="228240" y="1600200"/>
            <a:ext cx="853452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EU Commission recognises that </a:t>
            </a: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generation of electricity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is </a:t>
            </a: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production of a “good”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under GATT (and as per ECJ decisions)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Implication is that </a:t>
            </a: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“reciprocity” measures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must be a blunt instrument (and anyway have a tendency to discriminate)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EU-Swiss understanding on electricity liberalisation a precedent for the accession countries ?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Possibility of deepening of </a:t>
            </a: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energy services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market opening through GATS reform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-360" y="228600"/>
            <a:ext cx="89917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EU ELECTRICITY LIBERALISATION BEYOND 2004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/>
          </p:nvPr>
        </p:nvSpPr>
        <p:spPr>
          <a:xfrm>
            <a:off x="456840" y="1294920"/>
            <a:ext cx="838188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 a result of March EU Summit in Lisbon and Conclusions of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Council of Energy Ministers on 31 of May, Commission to bring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forward plans by end 2000 for: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3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Extending mandatory market opening to 100% (from 2004?)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3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Consolidating internal market rules (pan-EU power market?)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3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Strengthening regulatory framework            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3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                         - Clearer  unbundling ?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3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                         - Wholesale market TPA ?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3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Clarifying position of renewables and security of supply  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2000-06-08T07:46:33Z</dcterms:created>
  <dc:creator>JOzegals</dc:creator>
  <dc:description/>
  <dc:language>en-US</dc:language>
  <cp:lastModifiedBy>JOzegals</cp:lastModifiedBy>
  <cp:lastPrinted>2000-06-08T13:10:30Z</cp:lastPrinted>
  <dcterms:modified xsi:type="dcterms:W3CDTF">2000-06-20T11:49:39Z</dcterms:modified>
  <cp:revision>2</cp:revision>
  <dc:subject/>
  <dc:title>CROSS-BORDER POWER TRANSACTIONS: TRANSMISSION TARIFFS AND  TRADE RULES</dc:title>
</cp:coreProperties>
</file>