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9767880" y="66600"/>
            <a:ext cx="270000" cy="27000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F3FE871-BBD8-41F9-9AC8-8FADB3DE23C5}" type="slidenum"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png"/><Relationship Id="rId3" Type="http://schemas.openxmlformats.org/officeDocument/2006/relationships/image" Target="../media/image6.png"/><Relationship Id="rId4" Type="http://schemas.openxmlformats.org/officeDocument/2006/relationships/image" Target="../media/image6.png"/><Relationship Id="rId5" Type="http://schemas.openxmlformats.org/officeDocument/2006/relationships/image" Target="../media/image6.png"/><Relationship Id="rId6" Type="http://schemas.openxmlformats.org/officeDocument/2006/relationships/image" Target="../media/image6.png"/><Relationship Id="rId7" Type="http://schemas.openxmlformats.org/officeDocument/2006/relationships/image" Target="../media/image6.png"/><Relationship Id="rId8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1374840" y="2668680"/>
            <a:ext cx="59133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" descr=""/>
          <p:cNvPicPr/>
          <p:nvPr/>
        </p:nvPicPr>
        <p:blipFill>
          <a:blip r:embed="rId1"/>
          <a:stretch/>
        </p:blipFill>
        <p:spPr>
          <a:xfrm>
            <a:off x="5251320" y="2759040"/>
            <a:ext cx="3679920" cy="432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"/>
          <p:cNvSpPr/>
          <p:nvPr/>
        </p:nvSpPr>
        <p:spPr>
          <a:xfrm>
            <a:off x="746280" y="1994040"/>
            <a:ext cx="568476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“Strawman” - Partnership architecture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0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1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12640" y="4932360"/>
            <a:ext cx="9213840" cy="0"/>
          </a:xfrm>
          <a:prstGeom prst="line">
            <a:avLst/>
          </a:prstGeom>
          <a:ln w="255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12640" y="3476520"/>
            <a:ext cx="2320920" cy="2857680"/>
          </a:xfrm>
          <a:prstGeom prst="rect">
            <a:avLst/>
          </a:prstGeom>
          <a:solidFill>
            <a:srgbClr val="e0000b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68160" y="3597120"/>
            <a:ext cx="19497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55000" lnSpcReduction="19999"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Partners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68160" y="5052960"/>
            <a:ext cx="19497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Non-partners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416400" y="2865600"/>
            <a:ext cx="5808600" cy="201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Obligation to build the organization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Broad skill sets/diverse management responsibilities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Strong people leadership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Evaluated by corporate PRC (higher career/compensation risk)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416400" y="5070600"/>
            <a:ext cx="6254640" cy="104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More focused activities and roles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Pre-defined positions and career tracks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Lower compensation at 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H="1">
            <a:off x="487080" y="4924440"/>
            <a:ext cx="2328840" cy="17280"/>
          </a:xfrm>
          <a:prstGeom prst="line">
            <a:avLst/>
          </a:prstGeom>
          <a:ln w="19080">
            <a:solidFill>
              <a:srgbClr val="ffffff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"/>
          <p:cNvSpPr/>
          <p:nvPr/>
        </p:nvSpPr>
        <p:spPr>
          <a:xfrm>
            <a:off x="746280" y="1994040"/>
            <a:ext cx="568476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“Strawman” - Partnership architecture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0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1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6320" y="2585880"/>
            <a:ext cx="2322360" cy="4079880"/>
          </a:xfrm>
          <a:prstGeom prst="rect">
            <a:avLst/>
          </a:prstGeom>
          <a:solidFill>
            <a:srgbClr val="e0000b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60280" y="5468760"/>
            <a:ext cx="20401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Vice President (VP)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9200" y="4587840"/>
            <a:ext cx="233532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60280" y="3325680"/>
            <a:ext cx="20401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Managing Director (MD)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225520" y="2646360"/>
            <a:ext cx="4645080" cy="166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Demonstrated commercial impact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Leadership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Responsibility to lead/participate in corporate governance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Extensive cross-organizational network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Broad, diverse skill base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225520" y="5124600"/>
            <a:ext cx="4591080" cy="132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Measurable commercial impact (direct or enabling)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Strong problem solving, people leadership, and communications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Deep functional skill 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184880" y="2436840"/>
            <a:ext cx="673200" cy="4273560"/>
          </a:xfrm>
          <a:prstGeom prst="upArrow">
            <a:avLst>
              <a:gd name="adj1" fmla="val 50000"/>
              <a:gd name="adj2" fmla="val 158703"/>
            </a:avLst>
          </a:prstGeom>
          <a:gradFill rotWithShape="0">
            <a:gsLst>
              <a:gs pos="0">
                <a:srgbClr val="e0000b"/>
              </a:gs>
              <a:gs pos="100000">
                <a:srgbClr val="ff8d92"/>
              </a:gs>
            </a:gsLst>
            <a:lin ang="5400000"/>
          </a:gra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878600" y="4011480"/>
            <a:ext cx="2075040" cy="21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Experience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Breadth and transferability of skill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Career and compensation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746280" y="1994040"/>
            <a:ext cx="568476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“Strawman” - Partnership architecture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1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2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82760" y="5784840"/>
            <a:ext cx="8297640" cy="1022400"/>
          </a:xfrm>
          <a:custGeom>
            <a:avLst/>
            <a:gdLst/>
            <a:ahLst/>
            <a:rect l="l" t="t" r="r" b="b"/>
            <a:pathLst>
              <a:path w="1589" h="452">
                <a:moveTo>
                  <a:pt x="0" y="205"/>
                </a:moveTo>
                <a:lnTo>
                  <a:pt x="0" y="364"/>
                </a:lnTo>
                <a:lnTo>
                  <a:pt x="1189" y="364"/>
                </a:lnTo>
                <a:lnTo>
                  <a:pt x="1189" y="452"/>
                </a:lnTo>
                <a:lnTo>
                  <a:pt x="1589" y="221"/>
                </a:lnTo>
                <a:lnTo>
                  <a:pt x="1206" y="0"/>
                </a:lnTo>
                <a:lnTo>
                  <a:pt x="1206" y="89"/>
                </a:lnTo>
                <a:lnTo>
                  <a:pt x="0" y="205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84200" y="5994360"/>
            <a:ext cx="5257800" cy="762120"/>
          </a:xfrm>
          <a:custGeom>
            <a:avLst/>
            <a:gdLst/>
            <a:ahLst/>
            <a:rect l="l" t="t" r="r" b="b"/>
            <a:pathLst>
              <a:path w="1589" h="452">
                <a:moveTo>
                  <a:pt x="0" y="205"/>
                </a:moveTo>
                <a:lnTo>
                  <a:pt x="0" y="364"/>
                </a:lnTo>
                <a:lnTo>
                  <a:pt x="1189" y="364"/>
                </a:lnTo>
                <a:lnTo>
                  <a:pt x="1189" y="452"/>
                </a:lnTo>
                <a:lnTo>
                  <a:pt x="1589" y="221"/>
                </a:lnTo>
                <a:lnTo>
                  <a:pt x="1206" y="0"/>
                </a:lnTo>
                <a:lnTo>
                  <a:pt x="1206" y="89"/>
                </a:lnTo>
                <a:lnTo>
                  <a:pt x="0" y="205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47240" y="3586680"/>
            <a:ext cx="1528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Individual Skills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938680" y="2913480"/>
            <a:ext cx="1825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 Impact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674400" y="2257920"/>
            <a:ext cx="2043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Organizational Impact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77920" y="3927600"/>
            <a:ext cx="2236680" cy="207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Problem solving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People leadership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Communication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Specialized knowledge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Project management (meeting deadlines, etc.)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Teamwork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103560" y="3236760"/>
            <a:ext cx="3341520" cy="28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Identifiable value creation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Direct financial impact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Business holding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Deal completion/closing skills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Creativity/innovation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Deal identification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Structuring (finding the value in deal)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Risk management/business judgement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 relationship development and management (upsell)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751800" y="2600280"/>
            <a:ext cx="3027240" cy="277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Demonstrated ability to build and grow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Extensive leadership; recognized people developer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Collaboration/networking across the 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Internal committee participation/ leadership (e.g., PRC)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Special projects team leadership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External reputation and network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Recruiting leadership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54160" y="2543040"/>
            <a:ext cx="9742320" cy="1371600"/>
          </a:xfrm>
          <a:custGeom>
            <a:avLst/>
            <a:gdLst/>
            <a:ahLst/>
            <a:rect l="l" t="t" r="r" b="b"/>
            <a:pathLst>
              <a:path w="6137" h="864">
                <a:moveTo>
                  <a:pt x="0" y="864"/>
                </a:moveTo>
                <a:lnTo>
                  <a:pt x="1761" y="858"/>
                </a:lnTo>
                <a:lnTo>
                  <a:pt x="1761" y="424"/>
                </a:lnTo>
                <a:lnTo>
                  <a:pt x="4073" y="424"/>
                </a:lnTo>
                <a:lnTo>
                  <a:pt x="4073" y="0"/>
                </a:lnTo>
                <a:lnTo>
                  <a:pt x="6137" y="0"/>
                </a:ln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88880" y="6149880"/>
            <a:ext cx="2522520" cy="585720"/>
          </a:xfrm>
          <a:custGeom>
            <a:avLst/>
            <a:gdLst/>
            <a:ahLst/>
            <a:rect l="l" t="t" r="r" b="b"/>
            <a:pathLst>
              <a:path w="1589" h="452">
                <a:moveTo>
                  <a:pt x="0" y="205"/>
                </a:moveTo>
                <a:lnTo>
                  <a:pt x="0" y="364"/>
                </a:lnTo>
                <a:lnTo>
                  <a:pt x="1189" y="364"/>
                </a:lnTo>
                <a:lnTo>
                  <a:pt x="1189" y="452"/>
                </a:lnTo>
                <a:lnTo>
                  <a:pt x="1589" y="221"/>
                </a:lnTo>
                <a:lnTo>
                  <a:pt x="1206" y="0"/>
                </a:lnTo>
                <a:lnTo>
                  <a:pt x="1206" y="89"/>
                </a:lnTo>
                <a:lnTo>
                  <a:pt x="0" y="205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76880" y="6358320"/>
            <a:ext cx="1587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Analyst/Associate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352320" y="6228000"/>
            <a:ext cx="1637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Managing/Director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680520" y="6140880"/>
            <a:ext cx="794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VP, MD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"/>
          <p:cNvSpPr/>
          <p:nvPr/>
        </p:nvSpPr>
        <p:spPr>
          <a:xfrm>
            <a:off x="20160" y="0"/>
            <a:ext cx="1980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Decisions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955880" y="2849400"/>
            <a:ext cx="6897600" cy="19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9080" indent="-289080">
              <a:lnSpc>
                <a:spcPct val="11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Appoint leadership and membership of PRCs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1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1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Classifications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"/>
          <p:cNvSpPr/>
          <p:nvPr/>
        </p:nvSpPr>
        <p:spPr>
          <a:xfrm>
            <a:off x="30240" y="0"/>
            <a:ext cx="25732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Assignments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1"/>
          <a:stretch/>
        </p:blipFill>
        <p:spPr>
          <a:xfrm>
            <a:off x="728640" y="888840"/>
            <a:ext cx="8839080" cy="1035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4871880" y="2416320"/>
            <a:ext cx="560520" cy="4098960"/>
          </a:xfrm>
          <a:custGeom>
            <a:avLst/>
            <a:gdLst/>
            <a:ahLst/>
            <a:rect l="l" t="t" r="r" b="b"/>
            <a:pathLst>
              <a:path w="353" h="732">
                <a:moveTo>
                  <a:pt x="0" y="0"/>
                </a:moveTo>
                <a:lnTo>
                  <a:pt x="243" y="358"/>
                </a:lnTo>
                <a:lnTo>
                  <a:pt x="22" y="732"/>
                </a:lnTo>
                <a:lnTo>
                  <a:pt x="353" y="358"/>
                </a:lnTo>
                <a:lnTo>
                  <a:pt x="0" y="0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46280" y="1965240"/>
            <a:ext cx="1882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Situation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46280" y="2382840"/>
            <a:ext cx="4268520" cy="409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Performance reviewed by committee not just supervisor, but organization leaders serve as advocates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 categories used for evaluation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 support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technical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constrained technical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VPs and MDs reviewed in company-wide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Written, 360</a:t>
            </a:r>
            <a:r>
              <a:rPr b="1" lang="en-US" sz="1200" strike="noStrike" u="none" baseline="30000">
                <a:solidFill>
                  <a:srgbClr val="000000"/>
                </a:solidFill>
                <a:effectLst/>
                <a:uFillTx/>
                <a:latin typeface="Frutiger 45 Light"/>
              </a:rPr>
              <a:t>o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feedback solicited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Combination of relative ranking and descriptors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Loosely defined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performance levels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skills/behaviors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promotion standards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Preferred distribution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Some link to compensation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“Noise” in the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719280" y="880920"/>
            <a:ext cx="8839080" cy="1035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5594400" y="1965240"/>
            <a:ext cx="1882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Objectives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46280" y="1965240"/>
            <a:ext cx="1882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Situation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871880" y="2416320"/>
            <a:ext cx="560520" cy="4098960"/>
          </a:xfrm>
          <a:custGeom>
            <a:avLst/>
            <a:gdLst/>
            <a:ahLst/>
            <a:rect l="l" t="t" r="r" b="b"/>
            <a:pathLst>
              <a:path w="353" h="732">
                <a:moveTo>
                  <a:pt x="0" y="0"/>
                </a:moveTo>
                <a:lnTo>
                  <a:pt x="243" y="358"/>
                </a:lnTo>
                <a:lnTo>
                  <a:pt x="22" y="732"/>
                </a:lnTo>
                <a:lnTo>
                  <a:pt x="353" y="358"/>
                </a:lnTo>
                <a:lnTo>
                  <a:pt x="0" y="0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46280" y="2540160"/>
            <a:ext cx="4268520" cy="409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Performance reviewed by committee not just supervisor, but organization leaders serve as advocates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 categories used for evaluation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 support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technical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constrained technical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VPs and MDs reviewed in company-wide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Written, 360</a:t>
            </a:r>
            <a:r>
              <a:rPr b="1" lang="en-US" sz="1200" strike="noStrike" u="none" baseline="30000">
                <a:solidFill>
                  <a:srgbClr val="000000"/>
                </a:solidFill>
                <a:effectLst/>
                <a:uFillTx/>
                <a:latin typeface="Frutiger 45 Light"/>
              </a:rPr>
              <a:t>o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feedback solicited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Combination of relative ranking and descriptors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Loosely defined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performance levels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skills/behaviors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promotion standards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Preferred distribution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Some link to compensation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“Noise” in the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735520" y="2540160"/>
            <a:ext cx="3483000" cy="156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Complete and fair assessment of performance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Well understood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Perceived as fair throughout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Rational allocation of funds across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Strong link between performance and pay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" descr=""/>
          <p:cNvPicPr/>
          <p:nvPr/>
        </p:nvPicPr>
        <p:blipFill>
          <a:blip r:embed="rId1"/>
          <a:stretch/>
        </p:blipFill>
        <p:spPr>
          <a:xfrm>
            <a:off x="719280" y="8780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46280" y="1974960"/>
            <a:ext cx="266040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Issues/Considerations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857240" y="2532240"/>
            <a:ext cx="7097760" cy="39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Are too many different jobs grouped together?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Should we describe performance levels (absolute scale) or use numbers (relative ranking)?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Should we articulate clearer promotion criteria or leave discretion to each PRC?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Should we institute an “independent investigation” model or stick with an advocate system?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Preferred distribution?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Should we increase emphasis on teamwork/collaboration?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Strengthen links to compensation?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Communication of ratings?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PRC leadership and membership?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1944720" y="2224080"/>
            <a:ext cx="7499160" cy="471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Reclassify organization into three main groupings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strategic professional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more explicit and detailed performance criteria and partnership criteria (Appendix)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Move to independent investigation model (for ranking and promotion)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individuals outside organization present (i.e. describe performance and relative ranking)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supervisors don’t participate in discussion (provide feedback in advance)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Establish 3 corporate wide PRCs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Decrease the number of performance ratings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Dramatically increase emphasis on teamwork/collaboration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make achievement on this criteria a requirement for higher rating and/or promotion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explicit discussion at PRC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Tighten link to compensation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more systematic company processes (market data =&gt; performance rating =&gt; $)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46280" y="1936800"/>
            <a:ext cx="266040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“Strawman”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46280" y="1898640"/>
            <a:ext cx="568476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“Strawman” - Partnership architecture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62000" y="3111480"/>
            <a:ext cx="9867960" cy="0"/>
          </a:xfrm>
          <a:prstGeom prst="line">
            <a:avLst/>
          </a:prstGeom>
          <a:ln w="255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66640" y="2265480"/>
            <a:ext cx="2397240" cy="2203200"/>
          </a:xfrm>
          <a:prstGeom prst="rect">
            <a:avLst/>
          </a:prstGeom>
          <a:solidFill>
            <a:srgbClr val="095ba6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68440" y="2649600"/>
            <a:ext cx="239868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370160" y="2298600"/>
            <a:ext cx="6555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370160" y="2719440"/>
            <a:ext cx="6555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VP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71680" y="3500280"/>
            <a:ext cx="240480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69880" y="3960720"/>
            <a:ext cx="241308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238400" y="3189240"/>
            <a:ext cx="91908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Director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238400" y="3562200"/>
            <a:ext cx="91908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Manager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25360" y="3984480"/>
            <a:ext cx="116388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Analyst/ Associate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987720" y="2265480"/>
            <a:ext cx="2398680" cy="2203200"/>
          </a:xfrm>
          <a:prstGeom prst="rect">
            <a:avLst/>
          </a:prstGeom>
          <a:solidFill>
            <a:srgbClr val="095ba6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992400" y="2649600"/>
            <a:ext cx="238608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791240" y="2298600"/>
            <a:ext cx="6555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791240" y="2747880"/>
            <a:ext cx="6555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VP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400880" y="2754360"/>
            <a:ext cx="2398680" cy="1714320"/>
          </a:xfrm>
          <a:prstGeom prst="rect">
            <a:avLst/>
          </a:prstGeom>
          <a:solidFill>
            <a:srgbClr val="095ba6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8174160" y="2868480"/>
            <a:ext cx="6555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VP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61960" y="4435560"/>
            <a:ext cx="2639880" cy="53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078440" y="4491000"/>
            <a:ext cx="296064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Strategic professional </a:t>
            </a:r>
            <a:br>
              <a:rPr sz="1600"/>
            </a:b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and technical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429680" y="4435560"/>
            <a:ext cx="2819160" cy="53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11120" y="4984920"/>
            <a:ext cx="93600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987720" y="3510000"/>
            <a:ext cx="238284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986280" y="3960720"/>
            <a:ext cx="239076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659480" y="3198960"/>
            <a:ext cx="91908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Director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659480" y="3648240"/>
            <a:ext cx="91908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Manager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514760" y="4098960"/>
            <a:ext cx="123984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Specialist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385040" y="3510000"/>
            <a:ext cx="237960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383600" y="3960720"/>
            <a:ext cx="241776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026560" y="3192480"/>
            <a:ext cx="91908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Director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026560" y="3687840"/>
            <a:ext cx="91908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Manager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881840" y="4098960"/>
            <a:ext cx="123840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Specialist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43080" y="5022720"/>
            <a:ext cx="2639880" cy="184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628560" indent="-1713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Core commercial activities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Unlimited partnership roles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Multiple career paths to partnership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More career/ compensation 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976560" y="5022720"/>
            <a:ext cx="2386080" cy="179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628560" indent="-1713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Roles critical to supporting commercial activities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Key staff leadership positions eligible for partnership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Fewer partnerable roles/career paths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219800" y="5022720"/>
            <a:ext cx="2926080" cy="201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628560" indent="-1713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Traditional technical, infrastructure, and administrative roles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Only role eligible for partnership is organization leader; further movement requires changing tracks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Less career/compensation 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71680" y="3111480"/>
            <a:ext cx="2392200" cy="0"/>
          </a:xfrm>
          <a:prstGeom prst="line">
            <a:avLst/>
          </a:prstGeom>
          <a:ln w="2556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992400" y="3111480"/>
            <a:ext cx="2394000" cy="0"/>
          </a:xfrm>
          <a:prstGeom prst="line">
            <a:avLst/>
          </a:prstGeom>
          <a:ln w="2556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400880" y="3105000"/>
            <a:ext cx="2392560" cy="0"/>
          </a:xfrm>
          <a:prstGeom prst="line">
            <a:avLst/>
          </a:prstGeom>
          <a:ln w="2556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3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746280" y="1994040"/>
            <a:ext cx="568476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“Strawman” - Partnership architecture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8515440" y="3316320"/>
            <a:ext cx="350640" cy="1440"/>
          </a:xfrm>
          <a:prstGeom prst="line">
            <a:avLst/>
          </a:prstGeom>
          <a:ln w="63360">
            <a:solidFill>
              <a:srgbClr val="ffb31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641680" y="3316320"/>
            <a:ext cx="522360" cy="1440"/>
          </a:xfrm>
          <a:prstGeom prst="line">
            <a:avLst/>
          </a:prstGeom>
          <a:ln w="63360">
            <a:solidFill>
              <a:srgbClr val="ffb31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591160" y="3316320"/>
            <a:ext cx="520560" cy="1440"/>
          </a:xfrm>
          <a:prstGeom prst="line">
            <a:avLst/>
          </a:prstGeom>
          <a:ln w="63360">
            <a:solidFill>
              <a:srgbClr val="ffb31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>
            <a:off x="1442520" y="4151160"/>
            <a:ext cx="3240" cy="463680"/>
          </a:xfrm>
          <a:prstGeom prst="line">
            <a:avLst/>
          </a:prstGeom>
          <a:ln w="63360">
            <a:solidFill>
              <a:srgbClr val="ffb31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H="1">
            <a:off x="7375680" y="4151160"/>
            <a:ext cx="1440" cy="463680"/>
          </a:xfrm>
          <a:prstGeom prst="line">
            <a:avLst/>
          </a:prstGeom>
          <a:ln w="63360">
            <a:solidFill>
              <a:srgbClr val="ffb31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414680" y="4151160"/>
            <a:ext cx="12960" cy="489240"/>
          </a:xfrm>
          <a:prstGeom prst="line">
            <a:avLst/>
          </a:prstGeom>
          <a:ln w="63360">
            <a:solidFill>
              <a:srgbClr val="ffb31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rot="16200000">
            <a:off x="1630080" y="3300120"/>
            <a:ext cx="331920" cy="1668600"/>
          </a:xfrm>
          <a:prstGeom prst="triangle">
            <a:avLst>
              <a:gd name="adj" fmla="val 50000"/>
            </a:avLst>
          </a:prstGeom>
          <a:blipFill rotWithShape="0">
            <a:blip r:embed="rId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H="1" rot="5400000">
            <a:off x="1015920" y="2147400"/>
            <a:ext cx="230040" cy="1668240"/>
          </a:xfrm>
          <a:prstGeom prst="triangle">
            <a:avLst>
              <a:gd name="adj" fmla="val 50000"/>
            </a:avLst>
          </a:prstGeom>
          <a:blipFill rotWithShape="0">
            <a:blip r:embed="rId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rot="16200000">
            <a:off x="4551120" y="3300120"/>
            <a:ext cx="331920" cy="1668600"/>
          </a:xfrm>
          <a:prstGeom prst="triangle">
            <a:avLst>
              <a:gd name="adj" fmla="val 50000"/>
            </a:avLst>
          </a:prstGeom>
          <a:blipFill rotWithShape="0">
            <a:blip r:embed="rId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H="1" rot="5400000">
            <a:off x="3950280" y="2148120"/>
            <a:ext cx="230040" cy="1666800"/>
          </a:xfrm>
          <a:prstGeom prst="triangle">
            <a:avLst>
              <a:gd name="adj" fmla="val 50000"/>
            </a:avLst>
          </a:prstGeom>
          <a:blipFill rotWithShape="0">
            <a:blip r:embed="rId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rot="16200000">
            <a:off x="7511760" y="3300120"/>
            <a:ext cx="331920" cy="1668600"/>
          </a:xfrm>
          <a:prstGeom prst="triangle">
            <a:avLst>
              <a:gd name="adj" fmla="val 50000"/>
            </a:avLst>
          </a:prstGeom>
          <a:blipFill rotWithShape="0">
            <a:blip r:embed="rId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 rot="5400000">
            <a:off x="6911280" y="2147400"/>
            <a:ext cx="230040" cy="1668600"/>
          </a:xfrm>
          <a:prstGeom prst="triangle">
            <a:avLst>
              <a:gd name="adj" fmla="val 50000"/>
            </a:avLst>
          </a:prstGeom>
          <a:blipFill rotWithShape="0">
            <a:blip r:embed="rId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262560" y="3124080"/>
            <a:ext cx="2184480" cy="90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Role cannot easily or should not be  outsourced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Role is core to Enron’s 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97000" y="2849400"/>
            <a:ext cx="2340000" cy="1432080"/>
          </a:xfrm>
          <a:custGeom>
            <a:avLst/>
            <a:gdLst/>
            <a:ahLst/>
            <a:rect l="l" t="t" r="r" b="b"/>
            <a:pathLst>
              <a:path w="513" h="1765">
                <a:moveTo>
                  <a:pt x="0" y="0"/>
                </a:moveTo>
                <a:lnTo>
                  <a:pt x="512" y="200"/>
                </a:lnTo>
                <a:lnTo>
                  <a:pt x="512" y="1764"/>
                </a:lnTo>
                <a:lnTo>
                  <a:pt x="0" y="1562"/>
                </a:lnTo>
                <a:lnTo>
                  <a:pt x="0" y="0"/>
                </a:lnTo>
              </a:path>
            </a:pathLst>
          </a:custGeom>
          <a:noFill/>
          <a:ln cap="rnd" w="57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95280" y="3124080"/>
            <a:ext cx="2147760" cy="90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Roles directly responsible for deal sourcing, structuring, and closing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Transferability of skills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180120" y="2849400"/>
            <a:ext cx="2340000" cy="1432080"/>
          </a:xfrm>
          <a:custGeom>
            <a:avLst/>
            <a:gdLst/>
            <a:ahLst/>
            <a:rect l="l" t="t" r="r" b="b"/>
            <a:pathLst>
              <a:path w="513" h="1765">
                <a:moveTo>
                  <a:pt x="0" y="0"/>
                </a:moveTo>
                <a:lnTo>
                  <a:pt x="512" y="200"/>
                </a:lnTo>
                <a:lnTo>
                  <a:pt x="512" y="1764"/>
                </a:lnTo>
                <a:lnTo>
                  <a:pt x="0" y="1562"/>
                </a:lnTo>
                <a:lnTo>
                  <a:pt x="0" y="0"/>
                </a:lnTo>
              </a:path>
            </a:pathLst>
          </a:custGeom>
          <a:noFill/>
          <a:ln cap="rnd" w="57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225960" y="2849400"/>
            <a:ext cx="2339640" cy="1432080"/>
          </a:xfrm>
          <a:custGeom>
            <a:avLst/>
            <a:gdLst/>
            <a:ahLst/>
            <a:rect l="l" t="t" r="r" b="b"/>
            <a:pathLst>
              <a:path w="513" h="1765">
                <a:moveTo>
                  <a:pt x="0" y="0"/>
                </a:moveTo>
                <a:lnTo>
                  <a:pt x="512" y="200"/>
                </a:lnTo>
                <a:lnTo>
                  <a:pt x="512" y="1764"/>
                </a:lnTo>
                <a:lnTo>
                  <a:pt x="0" y="1562"/>
                </a:lnTo>
                <a:lnTo>
                  <a:pt x="0" y="0"/>
                </a:lnTo>
              </a:path>
            </a:pathLst>
          </a:custGeom>
          <a:noFill/>
          <a:ln cap="rnd" w="57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309840" y="3124080"/>
            <a:ext cx="2059200" cy="90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Critical commercial-enabling roles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Role manages significant financial 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97000" y="4629240"/>
            <a:ext cx="2706480" cy="171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98360" indent="-196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P/L leaders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98360" indent="-196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Originators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98360" indent="-196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98360" indent="-196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Investment groups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98360" indent="-196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Business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98360" indent="-196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Selected members of Finance groups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432240" y="4629240"/>
            <a:ext cx="3360600" cy="227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58760" indent="-1573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58760" indent="-1573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Structuring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58760" indent="-1573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Selected positions from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69720" indent="-20952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Frutiger 45 Light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Legal (deal related, tax)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69720" indent="-20952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Frutiger 45 Light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Accounting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69720" indent="-20952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Frutiger 45 Light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69720" indent="-20952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Frutiger 45 Light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69720" indent="-20952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Frutiger 45 Light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69720" indent="-20952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Frutiger 45 Light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IR / PR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69720" indent="-20952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Frutiger 45 Light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AOPS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697800" y="4629240"/>
            <a:ext cx="2998800" cy="201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71360" indent="-169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Pipeline operators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 indent="-169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Critical O&amp;M staff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 indent="-169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Legal (compliance, reporting)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 indent="-169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Accounting (AP/AR)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 indent="-169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 indent="-169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 indent="-169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IR/PR (support roles)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 indent="-169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AOPs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8935920" y="3222720"/>
            <a:ext cx="1349640" cy="78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Non-core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(oustourcing opportunities)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97000" y="2279520"/>
            <a:ext cx="2706480" cy="53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303720" y="2573280"/>
            <a:ext cx="2481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Strategic professional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280200" y="2279520"/>
            <a:ext cx="2998800" cy="53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1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46280" y="1994040"/>
            <a:ext cx="568476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“Strawman” - Partnership architecture - job classification issues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698480" y="3130560"/>
            <a:ext cx="5166000" cy="24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spcBef>
                <a:spcPts val="56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E-commerce IT developers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56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56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EBS developers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56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56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56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56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"/>
          <p:cNvSpPr/>
          <p:nvPr/>
        </p:nvSpPr>
        <p:spPr>
          <a:xfrm>
            <a:off x="90360" y="4075200"/>
            <a:ext cx="3990960" cy="520560"/>
          </a:xfrm>
          <a:prstGeom prst="rect">
            <a:avLst/>
          </a:prstGeom>
          <a:solidFill>
            <a:srgbClr val="e0000b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205160" y="4094280"/>
            <a:ext cx="57564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74600" indent="-174600">
              <a:lnSpc>
                <a:spcPct val="100000"/>
              </a:lnSpc>
              <a:spcBef>
                <a:spcPts val="32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Evaluates, ranks, and elects all MDs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205160" y="4716360"/>
            <a:ext cx="575640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74600" indent="-174600">
              <a:lnSpc>
                <a:spcPct val="100000"/>
              </a:lnSpc>
              <a:spcBef>
                <a:spcPts val="32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Evaluates, ranks, and elects all Commercial and Strategic Professional and Technical VPs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205160" y="5533920"/>
            <a:ext cx="57564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74600" indent="-174600">
              <a:lnSpc>
                <a:spcPct val="100000"/>
              </a:lnSpc>
              <a:spcBef>
                <a:spcPts val="32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Evaluates, ranks, and elects Support VPs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90520" y="4089240"/>
            <a:ext cx="35910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158840"/>
                <a:tab algn="l" pos="2317680"/>
                <a:tab algn="l" pos="3476520"/>
                <a:tab algn="l" pos="4635360"/>
                <a:tab algn="l" pos="5794200"/>
                <a:tab algn="l" pos="6953400"/>
                <a:tab algn="l" pos="8112240"/>
                <a:tab algn="l" pos="9271080"/>
                <a:tab algn="l" pos="1042992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MD PRC (Corporate Policy Committee MDs and selected other MDs)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90360" y="4699080"/>
            <a:ext cx="3990960" cy="731880"/>
          </a:xfrm>
          <a:prstGeom prst="rect">
            <a:avLst/>
          </a:prstGeom>
          <a:solidFill>
            <a:srgbClr val="e0000b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90520" y="4726080"/>
            <a:ext cx="3771720" cy="68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158840"/>
                <a:tab algn="l" pos="2317680"/>
                <a:tab algn="l" pos="3476520"/>
                <a:tab algn="l" pos="4635360"/>
                <a:tab algn="l" pos="5794200"/>
                <a:tab algn="l" pos="6953400"/>
                <a:tab algn="l" pos="8112240"/>
                <a:tab algn="l" pos="9271080"/>
                <a:tab algn="l" pos="1042992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Commercial/Strategic Professional and Technical VP PRC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8840"/>
                <a:tab algn="l" pos="2317680"/>
                <a:tab algn="l" pos="3476520"/>
                <a:tab algn="l" pos="4635360"/>
                <a:tab algn="l" pos="5794200"/>
                <a:tab algn="l" pos="6953400"/>
                <a:tab algn="l" pos="8112240"/>
                <a:tab algn="l" pos="9271080"/>
                <a:tab algn="l" pos="1042992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(selected MDs)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90360" y="5551560"/>
            <a:ext cx="3990960" cy="520560"/>
          </a:xfrm>
          <a:prstGeom prst="rect">
            <a:avLst/>
          </a:prstGeom>
          <a:solidFill>
            <a:srgbClr val="e0000b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90520" y="5580000"/>
            <a:ext cx="35910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158840"/>
                <a:tab algn="l" pos="2317680"/>
                <a:tab algn="l" pos="3476520"/>
                <a:tab algn="l" pos="4635360"/>
                <a:tab algn="l" pos="5794200"/>
                <a:tab algn="l" pos="6953400"/>
                <a:tab algn="l" pos="8112240"/>
                <a:tab algn="l" pos="9271080"/>
                <a:tab algn="l" pos="1042992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Support VP PRC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8840"/>
                <a:tab algn="l" pos="2317680"/>
                <a:tab algn="l" pos="3476520"/>
                <a:tab algn="l" pos="4635360"/>
                <a:tab algn="l" pos="5794200"/>
                <a:tab algn="l" pos="6953400"/>
                <a:tab algn="l" pos="8112240"/>
                <a:tab algn="l" pos="9271080"/>
                <a:tab algn="l" pos="1042992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(selected MDs)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648240" y="4022640"/>
            <a:ext cx="648000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648240" y="4653000"/>
            <a:ext cx="648000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648240" y="5491080"/>
            <a:ext cx="648000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746280" y="1994040"/>
            <a:ext cx="568476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“Strawman” - PRC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7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8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2001-01-15T12:58:47Z</dcterms:created>
  <dc:creator>Simon Shih</dc:creator>
  <dc:description/>
  <dc:language>en-US</dc:language>
  <cp:lastModifiedBy>Simon Shih</cp:lastModifiedBy>
  <cp:lastPrinted>2001-01-16T17:03:51Z</cp:lastPrinted>
  <dcterms:modified xsi:type="dcterms:W3CDTF">2001-01-16T17:03:55Z</dcterms:modified>
  <cp:revision>44</cp:revision>
  <dc:subject/>
  <dc:title>No Slide Title</dc:title>
</cp:coreProperties>
</file>